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65" r:id="rId4"/>
    <p:sldId id="266" r:id="rId5"/>
    <p:sldId id="258" r:id="rId6"/>
    <p:sldId id="267" r:id="rId7"/>
    <p:sldId id="259" r:id="rId8"/>
    <p:sldId id="260" r:id="rId9"/>
    <p:sldId id="261" r:id="rId10"/>
    <p:sldId id="262" r:id="rId11"/>
    <p:sldId id="268" r:id="rId12"/>
    <p:sldId id="263" r:id="rId13"/>
    <p:sldId id="26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31313"/>
    <a:srgbClr val="F442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250" autoAdjust="0"/>
    <p:restoredTop sz="92154" autoAdjust="0"/>
  </p:normalViewPr>
  <p:slideViewPr>
    <p:cSldViewPr snapToGrid="0">
      <p:cViewPr varScale="1">
        <p:scale>
          <a:sx n="62" d="100"/>
          <a:sy n="62" d="100"/>
        </p:scale>
        <p:origin x="5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nura\Downloads\Closed%20Food%20Establishmen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nura\Downloads\Closed%20Food%20Establishmen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nura\Downloads\Closed%20Food%20Establishment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nura\Downloads\Closed%20Food%20Establishment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nura\Downloads\Closed%20Food%20Establishments.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700" b="0" i="0" u="none" strike="noStrike" kern="1200" spc="0" baseline="0">
                <a:solidFill>
                  <a:schemeClr val="tx1">
                    <a:lumMod val="65000"/>
                    <a:lumOff val="35000"/>
                  </a:schemeClr>
                </a:solidFill>
                <a:latin typeface="+mn-lt"/>
                <a:ea typeface="+mn-ea"/>
                <a:cs typeface="+mn-cs"/>
              </a:defRPr>
            </a:pPr>
            <a:r>
              <a:rPr lang="en-US" sz="1700" dirty="0"/>
              <a:t>Number of Restaurants</a:t>
            </a:r>
            <a:r>
              <a:rPr lang="en-US" sz="1700" baseline="0" dirty="0"/>
              <a:t> Opened and Closed, 2009-2016</a:t>
            </a:r>
            <a:endParaRPr lang="en-US" sz="1700" dirty="0"/>
          </a:p>
        </c:rich>
      </c:tx>
      <c:layout>
        <c:manualLayout>
          <c:xMode val="edge"/>
          <c:yMode val="edge"/>
          <c:x val="0.21973230026382762"/>
          <c:y val="2.3152681648283421E-2"/>
        </c:manualLayout>
      </c:layout>
      <c:overlay val="0"/>
      <c:spPr>
        <a:noFill/>
        <a:ln>
          <a:noFill/>
        </a:ln>
        <a:effectLst/>
      </c:spPr>
      <c:txPr>
        <a:bodyPr rot="0" spcFirstLastPara="1" vertOverflow="ellipsis" vert="horz" wrap="square" anchor="ctr" anchorCtr="1"/>
        <a:lstStyle/>
        <a:p>
          <a:pPr>
            <a:defRPr sz="17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213648293963254E-2"/>
          <c:y val="0.11874999999999998"/>
          <c:w val="0.90286351706036749"/>
          <c:h val="0.73218394575678036"/>
        </c:manualLayout>
      </c:layout>
      <c:barChart>
        <c:barDir val="col"/>
        <c:grouping val="clustered"/>
        <c:varyColors val="0"/>
        <c:ser>
          <c:idx val="0"/>
          <c:order val="0"/>
          <c:spPr>
            <a:solidFill>
              <a:schemeClr val="accent1"/>
            </a:solidFill>
            <a:ln>
              <a:noFill/>
            </a:ln>
            <a:effectLst/>
          </c:spPr>
          <c:invertIfNegative val="0"/>
          <c:cat>
            <c:numRef>
              <c:f>Sheet4!$A$11:$A$18</c:f>
              <c:numCache>
                <c:formatCode>General</c:formatCode>
                <c:ptCount val="8"/>
                <c:pt idx="0">
                  <c:v>2009</c:v>
                </c:pt>
                <c:pt idx="1">
                  <c:v>2010</c:v>
                </c:pt>
                <c:pt idx="2">
                  <c:v>2011</c:v>
                </c:pt>
                <c:pt idx="3">
                  <c:v>2012</c:v>
                </c:pt>
                <c:pt idx="4">
                  <c:v>2013</c:v>
                </c:pt>
                <c:pt idx="5">
                  <c:v>2014</c:v>
                </c:pt>
                <c:pt idx="6">
                  <c:v>2015</c:v>
                </c:pt>
                <c:pt idx="7">
                  <c:v>2016</c:v>
                </c:pt>
              </c:numCache>
            </c:numRef>
          </c:cat>
          <c:val>
            <c:numRef>
              <c:f>Sheet4!$B$11:$B$18</c:f>
              <c:numCache>
                <c:formatCode>General</c:formatCode>
                <c:ptCount val="8"/>
                <c:pt idx="0">
                  <c:v>14</c:v>
                </c:pt>
                <c:pt idx="1">
                  <c:v>13</c:v>
                </c:pt>
                <c:pt idx="2">
                  <c:v>7</c:v>
                </c:pt>
                <c:pt idx="3">
                  <c:v>25</c:v>
                </c:pt>
                <c:pt idx="4">
                  <c:v>18</c:v>
                </c:pt>
                <c:pt idx="5">
                  <c:v>21</c:v>
                </c:pt>
                <c:pt idx="6">
                  <c:v>19</c:v>
                </c:pt>
                <c:pt idx="7">
                  <c:v>11</c:v>
                </c:pt>
              </c:numCache>
            </c:numRef>
          </c:val>
          <c:extLst>
            <c:ext xmlns:c16="http://schemas.microsoft.com/office/drawing/2014/chart" uri="{C3380CC4-5D6E-409C-BE32-E72D297353CC}">
              <c16:uniqueId val="{00000000-070A-4D21-9EB5-2E434ED61AF5}"/>
            </c:ext>
          </c:extLst>
        </c:ser>
        <c:dLbls>
          <c:showLegendKey val="0"/>
          <c:showVal val="0"/>
          <c:showCatName val="0"/>
          <c:showSerName val="0"/>
          <c:showPercent val="0"/>
          <c:showBubbleSize val="0"/>
        </c:dLbls>
        <c:gapWidth val="219"/>
        <c:overlap val="-27"/>
        <c:axId val="382146728"/>
        <c:axId val="382147056"/>
      </c:barChart>
      <c:catAx>
        <c:axId val="382146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2147056"/>
        <c:crosses val="autoZero"/>
        <c:auto val="1"/>
        <c:lblAlgn val="ctr"/>
        <c:lblOffset val="100"/>
        <c:noMultiLvlLbl val="0"/>
      </c:catAx>
      <c:valAx>
        <c:axId val="382147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21467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3.8542915663244796E-2"/>
          <c:y val="4.6362733944709827E-2"/>
          <c:w val="0.93783697481747519"/>
          <c:h val="0.91693633212566994"/>
        </c:manualLayout>
      </c:layout>
      <c:barChart>
        <c:barDir val="col"/>
        <c:grouping val="clustered"/>
        <c:varyColors val="0"/>
        <c:ser>
          <c:idx val="0"/>
          <c:order val="0"/>
          <c:spPr>
            <a:solidFill>
              <a:srgbClr val="C31313"/>
            </a:solidFill>
            <a:ln>
              <a:noFill/>
            </a:ln>
            <a:effectLst/>
          </c:spPr>
          <c:invertIfNegative val="0"/>
          <c:cat>
            <c:numRef>
              <c:f>Sheet4!$E$7:$E$14</c:f>
              <c:numCache>
                <c:formatCode>General</c:formatCode>
                <c:ptCount val="8"/>
                <c:pt idx="0">
                  <c:v>2009</c:v>
                </c:pt>
                <c:pt idx="1">
                  <c:v>2010</c:v>
                </c:pt>
                <c:pt idx="2">
                  <c:v>2011</c:v>
                </c:pt>
                <c:pt idx="3">
                  <c:v>2012</c:v>
                </c:pt>
                <c:pt idx="4">
                  <c:v>2013</c:v>
                </c:pt>
                <c:pt idx="5">
                  <c:v>2014</c:v>
                </c:pt>
                <c:pt idx="6">
                  <c:v>2015</c:v>
                </c:pt>
                <c:pt idx="7">
                  <c:v>2016</c:v>
                </c:pt>
              </c:numCache>
            </c:numRef>
          </c:cat>
          <c:val>
            <c:numRef>
              <c:f>Sheet4!$F$7:$F$14</c:f>
              <c:numCache>
                <c:formatCode>General</c:formatCode>
                <c:ptCount val="8"/>
                <c:pt idx="0">
                  <c:v>3</c:v>
                </c:pt>
                <c:pt idx="1">
                  <c:v>8</c:v>
                </c:pt>
                <c:pt idx="2">
                  <c:v>4</c:v>
                </c:pt>
                <c:pt idx="3">
                  <c:v>7</c:v>
                </c:pt>
                <c:pt idx="4">
                  <c:v>8</c:v>
                </c:pt>
                <c:pt idx="5">
                  <c:v>7</c:v>
                </c:pt>
                <c:pt idx="6">
                  <c:v>14</c:v>
                </c:pt>
                <c:pt idx="7">
                  <c:v>20</c:v>
                </c:pt>
              </c:numCache>
            </c:numRef>
          </c:val>
          <c:extLst>
            <c:ext xmlns:c16="http://schemas.microsoft.com/office/drawing/2014/chart" uri="{C3380CC4-5D6E-409C-BE32-E72D297353CC}">
              <c16:uniqueId val="{00000000-246A-4E99-A1B8-F09A0B0B70E0}"/>
            </c:ext>
          </c:extLst>
        </c:ser>
        <c:dLbls>
          <c:showLegendKey val="0"/>
          <c:showVal val="0"/>
          <c:showCatName val="0"/>
          <c:showSerName val="0"/>
          <c:showPercent val="0"/>
          <c:showBubbleSize val="0"/>
        </c:dLbls>
        <c:gapWidth val="219"/>
        <c:overlap val="-27"/>
        <c:axId val="509643888"/>
        <c:axId val="509640608"/>
      </c:barChart>
      <c:catAx>
        <c:axId val="509643888"/>
        <c:scaling>
          <c:orientation val="minMax"/>
        </c:scaling>
        <c:delete val="1"/>
        <c:axPos val="t"/>
        <c:numFmt formatCode="General" sourceLinked="1"/>
        <c:majorTickMark val="none"/>
        <c:minorTickMark val="none"/>
        <c:tickLblPos val="nextTo"/>
        <c:crossAx val="509640608"/>
        <c:crosses val="autoZero"/>
        <c:auto val="1"/>
        <c:lblAlgn val="ctr"/>
        <c:lblOffset val="100"/>
        <c:noMultiLvlLbl val="0"/>
      </c:catAx>
      <c:valAx>
        <c:axId val="509640608"/>
        <c:scaling>
          <c:orientation val="maxMin"/>
          <c:max val="3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96438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dirty="0"/>
              <a:t>Number of Chains in Evanston by Year</a:t>
            </a:r>
          </a:p>
        </c:rich>
      </c:tx>
      <c:layout>
        <c:manualLayout>
          <c:xMode val="edge"/>
          <c:yMode val="edge"/>
          <c:x val="0.1054283339179642"/>
          <c:y val="4.8383249256081902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3649459192281713E-2"/>
          <c:y val="0.17140300872891256"/>
          <c:w val="0.91673086735063647"/>
          <c:h val="0.72291021581097781"/>
        </c:manualLayout>
      </c:layout>
      <c:scatterChart>
        <c:scatterStyle val="lineMarker"/>
        <c:varyColors val="0"/>
        <c:ser>
          <c:idx val="0"/>
          <c:order val="0"/>
          <c:spPr>
            <a:ln w="9525" cap="rnd">
              <a:solidFill>
                <a:schemeClr val="accent6"/>
              </a:solidFill>
              <a:round/>
            </a:ln>
            <a:effectLst>
              <a:outerShdw blurRad="57150" dist="19050" dir="5400000" algn="ctr" rotWithShape="0">
                <a:srgbClr val="000000">
                  <a:alpha val="63000"/>
                </a:srgbClr>
              </a:outerShdw>
            </a:effectLst>
          </c:spPr>
          <c:marker>
            <c:symbol val="circle"/>
            <c:size val="6"/>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9525" cap="rnd">
                <a:solidFill>
                  <a:schemeClr val="accent6"/>
                </a:solidFill>
                <a:round/>
              </a:ln>
              <a:effectLst>
                <a:outerShdw blurRad="57150" dist="19050" dir="5400000" algn="ctr" rotWithShape="0">
                  <a:srgbClr val="000000">
                    <a:alpha val="63000"/>
                  </a:srgbClr>
                </a:outerShdw>
              </a:effectLst>
            </c:spPr>
          </c:marker>
          <c:xVal>
            <c:numRef>
              <c:f>Sheet7!$B$9:$I$9</c:f>
              <c:numCache>
                <c:formatCode>General</c:formatCode>
                <c:ptCount val="8"/>
                <c:pt idx="0">
                  <c:v>2009</c:v>
                </c:pt>
                <c:pt idx="1">
                  <c:v>2010</c:v>
                </c:pt>
                <c:pt idx="2">
                  <c:v>2011</c:v>
                </c:pt>
                <c:pt idx="3">
                  <c:v>2012</c:v>
                </c:pt>
                <c:pt idx="4">
                  <c:v>2013</c:v>
                </c:pt>
                <c:pt idx="5">
                  <c:v>2014</c:v>
                </c:pt>
                <c:pt idx="6">
                  <c:v>2015</c:v>
                </c:pt>
                <c:pt idx="7">
                  <c:v>2016</c:v>
                </c:pt>
              </c:numCache>
            </c:numRef>
          </c:xVal>
          <c:yVal>
            <c:numRef>
              <c:f>Sheet7!$B$10:$I$10</c:f>
              <c:numCache>
                <c:formatCode>General</c:formatCode>
                <c:ptCount val="8"/>
                <c:pt idx="0">
                  <c:v>20</c:v>
                </c:pt>
                <c:pt idx="1">
                  <c:v>22</c:v>
                </c:pt>
                <c:pt idx="2">
                  <c:v>22</c:v>
                </c:pt>
                <c:pt idx="3">
                  <c:v>23</c:v>
                </c:pt>
                <c:pt idx="4">
                  <c:v>27</c:v>
                </c:pt>
                <c:pt idx="5">
                  <c:v>34</c:v>
                </c:pt>
                <c:pt idx="6">
                  <c:v>32</c:v>
                </c:pt>
                <c:pt idx="7">
                  <c:v>32</c:v>
                </c:pt>
              </c:numCache>
            </c:numRef>
          </c:yVal>
          <c:smooth val="0"/>
          <c:extLst>
            <c:ext xmlns:c16="http://schemas.microsoft.com/office/drawing/2014/chart" uri="{C3380CC4-5D6E-409C-BE32-E72D297353CC}">
              <c16:uniqueId val="{00000000-1D95-4043-9708-6303E711F771}"/>
            </c:ext>
          </c:extLst>
        </c:ser>
        <c:dLbls>
          <c:showLegendKey val="0"/>
          <c:showVal val="0"/>
          <c:showCatName val="0"/>
          <c:showSerName val="0"/>
          <c:showPercent val="0"/>
          <c:showBubbleSize val="0"/>
        </c:dLbls>
        <c:axId val="390920712"/>
        <c:axId val="390923008"/>
      </c:scatterChart>
      <c:valAx>
        <c:axId val="3909207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0923008"/>
        <c:crosses val="autoZero"/>
        <c:crossBetween val="midCat"/>
      </c:valAx>
      <c:valAx>
        <c:axId val="3909230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092071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a:t>Number of Fast Casual vs Fast Food Restaurants in Evanston by Year</a:t>
            </a:r>
          </a:p>
        </c:rich>
      </c:tx>
      <c:layout>
        <c:manualLayout>
          <c:xMode val="edge"/>
          <c:yMode val="edge"/>
          <c:x val="0.12393752503125867"/>
          <c:y val="0"/>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2692038495188102E-2"/>
          <c:y val="0.21802187242216037"/>
          <c:w val="0.87916954703033645"/>
          <c:h val="0.69556191091789887"/>
        </c:manualLayout>
      </c:layout>
      <c:scatterChart>
        <c:scatterStyle val="lineMarker"/>
        <c:varyColors val="0"/>
        <c:ser>
          <c:idx val="0"/>
          <c:order val="0"/>
          <c:tx>
            <c:strRef>
              <c:f>Sheet7!$A$13</c:f>
              <c:strCache>
                <c:ptCount val="1"/>
                <c:pt idx="0">
                  <c:v>fast casual</c:v>
                </c:pt>
              </c:strCache>
            </c:strRef>
          </c:tx>
          <c:spPr>
            <a:ln w="9525" cap="rnd">
              <a:solidFill>
                <a:schemeClr val="accent1"/>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cap="rnd">
                <a:solidFill>
                  <a:schemeClr val="accent1"/>
                </a:solidFill>
                <a:round/>
              </a:ln>
              <a:effectLst>
                <a:outerShdw blurRad="57150" dist="19050" dir="5400000" algn="ctr" rotWithShape="0">
                  <a:srgbClr val="000000">
                    <a:alpha val="63000"/>
                  </a:srgbClr>
                </a:outerShdw>
              </a:effectLst>
            </c:spPr>
          </c:marker>
          <c:xVal>
            <c:numRef>
              <c:f>Sheet7!$B$12:$I$12</c:f>
              <c:numCache>
                <c:formatCode>General</c:formatCode>
                <c:ptCount val="8"/>
                <c:pt idx="0">
                  <c:v>2009</c:v>
                </c:pt>
                <c:pt idx="1">
                  <c:v>2010</c:v>
                </c:pt>
                <c:pt idx="2">
                  <c:v>2011</c:v>
                </c:pt>
                <c:pt idx="3">
                  <c:v>2012</c:v>
                </c:pt>
                <c:pt idx="4">
                  <c:v>2013</c:v>
                </c:pt>
                <c:pt idx="5">
                  <c:v>2014</c:v>
                </c:pt>
                <c:pt idx="6">
                  <c:v>2015</c:v>
                </c:pt>
                <c:pt idx="7">
                  <c:v>2016</c:v>
                </c:pt>
              </c:numCache>
            </c:numRef>
          </c:xVal>
          <c:yVal>
            <c:numRef>
              <c:f>Sheet7!$B$13:$I$13</c:f>
              <c:numCache>
                <c:formatCode>General</c:formatCode>
                <c:ptCount val="8"/>
                <c:pt idx="0">
                  <c:v>3</c:v>
                </c:pt>
                <c:pt idx="1">
                  <c:v>3</c:v>
                </c:pt>
                <c:pt idx="2">
                  <c:v>4</c:v>
                </c:pt>
                <c:pt idx="3">
                  <c:v>7</c:v>
                </c:pt>
                <c:pt idx="4">
                  <c:v>10</c:v>
                </c:pt>
                <c:pt idx="5">
                  <c:v>13</c:v>
                </c:pt>
                <c:pt idx="6">
                  <c:v>14</c:v>
                </c:pt>
                <c:pt idx="7">
                  <c:v>15</c:v>
                </c:pt>
              </c:numCache>
            </c:numRef>
          </c:yVal>
          <c:smooth val="0"/>
          <c:extLst>
            <c:ext xmlns:c16="http://schemas.microsoft.com/office/drawing/2014/chart" uri="{C3380CC4-5D6E-409C-BE32-E72D297353CC}">
              <c16:uniqueId val="{00000000-5AA7-4E05-A4B1-C7805ACBC7D1}"/>
            </c:ext>
          </c:extLst>
        </c:ser>
        <c:ser>
          <c:idx val="1"/>
          <c:order val="1"/>
          <c:tx>
            <c:strRef>
              <c:f>Sheet7!$A$14</c:f>
              <c:strCache>
                <c:ptCount val="1"/>
                <c:pt idx="0">
                  <c:v>fast food</c:v>
                </c:pt>
              </c:strCache>
            </c:strRef>
          </c:tx>
          <c:spPr>
            <a:ln w="9525" cap="rnd">
              <a:solidFill>
                <a:schemeClr val="accent2"/>
              </a:solidFill>
              <a:round/>
            </a:ln>
            <a:effectLst>
              <a:outerShdw blurRad="57150" dist="19050" dir="5400000" algn="ctr" rotWithShape="0">
                <a:srgbClr val="000000">
                  <a:alpha val="63000"/>
                </a:srgbClr>
              </a:outerShdw>
            </a:effectLst>
          </c:spPr>
          <c:marker>
            <c:symbol val="circle"/>
            <c:size val="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cap="rnd">
                <a:solidFill>
                  <a:schemeClr val="accent2"/>
                </a:solidFill>
                <a:round/>
              </a:ln>
              <a:effectLst>
                <a:outerShdw blurRad="57150" dist="19050" dir="5400000" algn="ctr" rotWithShape="0">
                  <a:srgbClr val="000000">
                    <a:alpha val="63000"/>
                  </a:srgbClr>
                </a:outerShdw>
              </a:effectLst>
            </c:spPr>
          </c:marker>
          <c:xVal>
            <c:numRef>
              <c:f>Sheet7!$B$12:$I$12</c:f>
              <c:numCache>
                <c:formatCode>General</c:formatCode>
                <c:ptCount val="8"/>
                <c:pt idx="0">
                  <c:v>2009</c:v>
                </c:pt>
                <c:pt idx="1">
                  <c:v>2010</c:v>
                </c:pt>
                <c:pt idx="2">
                  <c:v>2011</c:v>
                </c:pt>
                <c:pt idx="3">
                  <c:v>2012</c:v>
                </c:pt>
                <c:pt idx="4">
                  <c:v>2013</c:v>
                </c:pt>
                <c:pt idx="5">
                  <c:v>2014</c:v>
                </c:pt>
                <c:pt idx="6">
                  <c:v>2015</c:v>
                </c:pt>
                <c:pt idx="7">
                  <c:v>2016</c:v>
                </c:pt>
              </c:numCache>
            </c:numRef>
          </c:xVal>
          <c:yVal>
            <c:numRef>
              <c:f>Sheet7!$B$14:$I$14</c:f>
              <c:numCache>
                <c:formatCode>General</c:formatCode>
                <c:ptCount val="8"/>
                <c:pt idx="0">
                  <c:v>10</c:v>
                </c:pt>
                <c:pt idx="1">
                  <c:v>11</c:v>
                </c:pt>
                <c:pt idx="2">
                  <c:v>11</c:v>
                </c:pt>
                <c:pt idx="3">
                  <c:v>10</c:v>
                </c:pt>
                <c:pt idx="4">
                  <c:v>10</c:v>
                </c:pt>
                <c:pt idx="5">
                  <c:v>14</c:v>
                </c:pt>
                <c:pt idx="6">
                  <c:v>11</c:v>
                </c:pt>
                <c:pt idx="7">
                  <c:v>10</c:v>
                </c:pt>
              </c:numCache>
            </c:numRef>
          </c:yVal>
          <c:smooth val="0"/>
          <c:extLst>
            <c:ext xmlns:c16="http://schemas.microsoft.com/office/drawing/2014/chart" uri="{C3380CC4-5D6E-409C-BE32-E72D297353CC}">
              <c16:uniqueId val="{00000001-5AA7-4E05-A4B1-C7805ACBC7D1}"/>
            </c:ext>
          </c:extLst>
        </c:ser>
        <c:dLbls>
          <c:showLegendKey val="0"/>
          <c:showVal val="0"/>
          <c:showCatName val="0"/>
          <c:showSerName val="0"/>
          <c:showPercent val="0"/>
          <c:showBubbleSize val="0"/>
        </c:dLbls>
        <c:axId val="497833496"/>
        <c:axId val="497842352"/>
      </c:scatterChart>
      <c:valAx>
        <c:axId val="4978334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7842352"/>
        <c:crosses val="autoZero"/>
        <c:crossBetween val="midCat"/>
      </c:valAx>
      <c:valAx>
        <c:axId val="4978423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7833496"/>
        <c:crosses val="autoZero"/>
        <c:crossBetween val="midCat"/>
      </c:valAx>
      <c:spPr>
        <a:noFill/>
        <a:ln>
          <a:noFill/>
        </a:ln>
        <a:effectLst/>
      </c:spPr>
    </c:plotArea>
    <c:legend>
      <c:legendPos val="b"/>
      <c:layout>
        <c:manualLayout>
          <c:xMode val="edge"/>
          <c:yMode val="edge"/>
          <c:x val="0.46746036546448572"/>
          <c:y val="0.65565889078771622"/>
          <c:w val="0.41402383958471628"/>
          <c:h val="7.459539578108290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a:t>Number of Asian Restaurants in Evanston by Year</a:t>
            </a:r>
          </a:p>
        </c:rich>
      </c:tx>
      <c:layout>
        <c:manualLayout>
          <c:xMode val="edge"/>
          <c:yMode val="edge"/>
          <c:x val="0.16217164110322149"/>
          <c:y val="0"/>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5926217579480135E-2"/>
          <c:y val="0.17552583136641722"/>
          <c:w val="0.88444219536523294"/>
          <c:h val="0.7228113844659656"/>
        </c:manualLayout>
      </c:layout>
      <c:scatterChart>
        <c:scatterStyle val="lineMarker"/>
        <c:varyColors val="0"/>
        <c:ser>
          <c:idx val="0"/>
          <c:order val="0"/>
          <c:spPr>
            <a:ln w="9525" cap="rnd">
              <a:solidFill>
                <a:schemeClr val="accent2"/>
              </a:solidFill>
              <a:round/>
            </a:ln>
            <a:effectLst>
              <a:outerShdw blurRad="57150" dist="19050" dir="5400000" algn="ctr" rotWithShape="0">
                <a:srgbClr val="000000">
                  <a:alpha val="63000"/>
                </a:srgbClr>
              </a:outerShdw>
            </a:effectLst>
          </c:spPr>
          <c:marker>
            <c:symbol val="circle"/>
            <c:size val="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cap="rnd">
                <a:solidFill>
                  <a:schemeClr val="accent2"/>
                </a:solidFill>
                <a:round/>
              </a:ln>
              <a:effectLst>
                <a:outerShdw blurRad="57150" dist="19050" dir="5400000" algn="ctr" rotWithShape="0">
                  <a:srgbClr val="000000">
                    <a:alpha val="63000"/>
                  </a:srgbClr>
                </a:outerShdw>
              </a:effectLst>
            </c:spPr>
          </c:marker>
          <c:xVal>
            <c:numRef>
              <c:f>Sheet7!$B$9:$I$9</c:f>
              <c:numCache>
                <c:formatCode>General</c:formatCode>
                <c:ptCount val="8"/>
                <c:pt idx="0">
                  <c:v>2009</c:v>
                </c:pt>
                <c:pt idx="1">
                  <c:v>2010</c:v>
                </c:pt>
                <c:pt idx="2">
                  <c:v>2011</c:v>
                </c:pt>
                <c:pt idx="3">
                  <c:v>2012</c:v>
                </c:pt>
                <c:pt idx="4">
                  <c:v>2013</c:v>
                </c:pt>
                <c:pt idx="5">
                  <c:v>2014</c:v>
                </c:pt>
                <c:pt idx="6">
                  <c:v>2015</c:v>
                </c:pt>
                <c:pt idx="7">
                  <c:v>2016</c:v>
                </c:pt>
              </c:numCache>
            </c:numRef>
          </c:xVal>
          <c:yVal>
            <c:numRef>
              <c:f>Sheet7!$B$10:$I$10</c:f>
              <c:numCache>
                <c:formatCode>General</c:formatCode>
                <c:ptCount val="8"/>
                <c:pt idx="0">
                  <c:v>9</c:v>
                </c:pt>
                <c:pt idx="1">
                  <c:v>10</c:v>
                </c:pt>
                <c:pt idx="2">
                  <c:v>10</c:v>
                </c:pt>
                <c:pt idx="3">
                  <c:v>11</c:v>
                </c:pt>
                <c:pt idx="4">
                  <c:v>13</c:v>
                </c:pt>
                <c:pt idx="5">
                  <c:v>11</c:v>
                </c:pt>
                <c:pt idx="6">
                  <c:v>14</c:v>
                </c:pt>
                <c:pt idx="7">
                  <c:v>19</c:v>
                </c:pt>
              </c:numCache>
            </c:numRef>
          </c:yVal>
          <c:smooth val="0"/>
          <c:extLst>
            <c:ext xmlns:c16="http://schemas.microsoft.com/office/drawing/2014/chart" uri="{C3380CC4-5D6E-409C-BE32-E72D297353CC}">
              <c16:uniqueId val="{00000000-B83C-4A0C-A70C-060461ECF502}"/>
            </c:ext>
          </c:extLst>
        </c:ser>
        <c:dLbls>
          <c:showLegendKey val="0"/>
          <c:showVal val="0"/>
          <c:showCatName val="0"/>
          <c:showSerName val="0"/>
          <c:showPercent val="0"/>
          <c:showBubbleSize val="0"/>
        </c:dLbls>
        <c:axId val="390920712"/>
        <c:axId val="390923008"/>
      </c:scatterChart>
      <c:valAx>
        <c:axId val="3909207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0923008"/>
        <c:crosses val="autoZero"/>
        <c:crossBetween val="midCat"/>
      </c:valAx>
      <c:valAx>
        <c:axId val="3909230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092071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withinLinear" id="19">
  <a:schemeClr val="accent6"/>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4C8ACD-5BEF-4CC9-9C34-AE7FEA27476D}" type="datetimeFigureOut">
              <a:rPr lang="en-US" smtClean="0"/>
              <a:t>8/10/2017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EEF60A-38AC-4246-A3FA-8486BA8AB16E}" type="slidenum">
              <a:rPr lang="en-US" smtClean="0"/>
              <a:t>‹#›</a:t>
            </a:fld>
            <a:endParaRPr lang="en-US"/>
          </a:p>
        </p:txBody>
      </p:sp>
    </p:spTree>
    <p:extLst>
      <p:ext uri="{BB962C8B-B14F-4D97-AF65-F5344CB8AC3E}">
        <p14:creationId xmlns:p14="http://schemas.microsoft.com/office/powerpoint/2010/main" val="366061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EEF60A-38AC-4246-A3FA-8486BA8AB16E}" type="slidenum">
              <a:rPr lang="en-US" smtClean="0"/>
              <a:t>1</a:t>
            </a:fld>
            <a:endParaRPr lang="en-US"/>
          </a:p>
        </p:txBody>
      </p:sp>
    </p:spTree>
    <p:extLst>
      <p:ext uri="{BB962C8B-B14F-4D97-AF65-F5344CB8AC3E}">
        <p14:creationId xmlns:p14="http://schemas.microsoft.com/office/powerpoint/2010/main" val="175074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EEF60A-38AC-4246-A3FA-8486BA8AB16E}" type="slidenum">
              <a:rPr lang="en-US" smtClean="0"/>
              <a:t>11</a:t>
            </a:fld>
            <a:endParaRPr lang="en-US"/>
          </a:p>
        </p:txBody>
      </p:sp>
    </p:spTree>
    <p:extLst>
      <p:ext uri="{BB962C8B-B14F-4D97-AF65-F5344CB8AC3E}">
        <p14:creationId xmlns:p14="http://schemas.microsoft.com/office/powerpoint/2010/main" val="1182433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 bad landlord compared to bad location compared to unique anecdotes on Noyes</a:t>
            </a:r>
          </a:p>
        </p:txBody>
      </p:sp>
      <p:sp>
        <p:nvSpPr>
          <p:cNvPr id="4" name="Slide Number Placeholder 3"/>
          <p:cNvSpPr>
            <a:spLocks noGrp="1"/>
          </p:cNvSpPr>
          <p:nvPr>
            <p:ph type="sldNum" sz="quarter" idx="10"/>
          </p:nvPr>
        </p:nvSpPr>
        <p:spPr/>
        <p:txBody>
          <a:bodyPr/>
          <a:lstStyle/>
          <a:p>
            <a:fld id="{7FEEF60A-38AC-4246-A3FA-8486BA8AB16E}" type="slidenum">
              <a:rPr lang="en-US" smtClean="0"/>
              <a:t>12</a:t>
            </a:fld>
            <a:endParaRPr lang="en-US"/>
          </a:p>
        </p:txBody>
      </p:sp>
    </p:spTree>
    <p:extLst>
      <p:ext uri="{BB962C8B-B14F-4D97-AF65-F5344CB8AC3E}">
        <p14:creationId xmlns:p14="http://schemas.microsoft.com/office/powerpoint/2010/main" val="3284951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EEF60A-38AC-4246-A3FA-8486BA8AB16E}" type="slidenum">
              <a:rPr lang="en-US" smtClean="0"/>
              <a:t>13</a:t>
            </a:fld>
            <a:endParaRPr lang="en-US"/>
          </a:p>
        </p:txBody>
      </p:sp>
    </p:spTree>
    <p:extLst>
      <p:ext uri="{BB962C8B-B14F-4D97-AF65-F5344CB8AC3E}">
        <p14:creationId xmlns:p14="http://schemas.microsoft.com/office/powerpoint/2010/main" val="1112183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EEF60A-38AC-4246-A3FA-8486BA8AB16E}" type="slidenum">
              <a:rPr lang="en-US" smtClean="0"/>
              <a:t>2</a:t>
            </a:fld>
            <a:endParaRPr lang="en-US"/>
          </a:p>
        </p:txBody>
      </p:sp>
    </p:spTree>
    <p:extLst>
      <p:ext uri="{BB962C8B-B14F-4D97-AF65-F5344CB8AC3E}">
        <p14:creationId xmlns:p14="http://schemas.microsoft.com/office/powerpoint/2010/main" val="3476872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EEF60A-38AC-4246-A3FA-8486BA8AB16E}" type="slidenum">
              <a:rPr lang="en-US" smtClean="0"/>
              <a:t>3</a:t>
            </a:fld>
            <a:endParaRPr lang="en-US"/>
          </a:p>
        </p:txBody>
      </p:sp>
    </p:spTree>
    <p:extLst>
      <p:ext uri="{BB962C8B-B14F-4D97-AF65-F5344CB8AC3E}">
        <p14:creationId xmlns:p14="http://schemas.microsoft.com/office/powerpoint/2010/main" val="2957945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EEF60A-38AC-4246-A3FA-8486BA8AB16E}" type="slidenum">
              <a:rPr lang="en-US" smtClean="0"/>
              <a:t>4</a:t>
            </a:fld>
            <a:endParaRPr lang="en-US"/>
          </a:p>
        </p:txBody>
      </p:sp>
    </p:spTree>
    <p:extLst>
      <p:ext uri="{BB962C8B-B14F-4D97-AF65-F5344CB8AC3E}">
        <p14:creationId xmlns:p14="http://schemas.microsoft.com/office/powerpoint/2010/main" val="4136335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Downtown Evanston used to be full of retailers, but with online shopping popularity increasing, it is more food centered</a:t>
            </a:r>
          </a:p>
          <a:p>
            <a:pPr marL="285750" indent="-285750">
              <a:buFont typeface="Arial" panose="020B0604020202020204" pitchFamily="34" charset="0"/>
              <a:buChar char="•"/>
            </a:pPr>
            <a:r>
              <a:rPr lang="en-US" dirty="0"/>
              <a:t>Cost of opening a restaurant is less because it is easier to open a restaurant in a building that was already a restaurant</a:t>
            </a:r>
          </a:p>
          <a:p>
            <a:pPr marL="285750" indent="-285750">
              <a:buFont typeface="Arial" panose="020B0604020202020204" pitchFamily="34" charset="0"/>
              <a:buChar char="•"/>
            </a:pPr>
            <a:r>
              <a:rPr lang="en-US" dirty="0"/>
              <a:t>Nationally, more money is being spent on restaurants than anywhere else (Wall street Journal)</a:t>
            </a:r>
          </a:p>
          <a:p>
            <a:endParaRPr lang="en-US" dirty="0"/>
          </a:p>
        </p:txBody>
      </p:sp>
      <p:sp>
        <p:nvSpPr>
          <p:cNvPr id="4" name="Slide Number Placeholder 3"/>
          <p:cNvSpPr>
            <a:spLocks noGrp="1"/>
          </p:cNvSpPr>
          <p:nvPr>
            <p:ph type="sldNum" sz="quarter" idx="10"/>
          </p:nvPr>
        </p:nvSpPr>
        <p:spPr/>
        <p:txBody>
          <a:bodyPr/>
          <a:lstStyle/>
          <a:p>
            <a:fld id="{7FEEF60A-38AC-4246-A3FA-8486BA8AB16E}" type="slidenum">
              <a:rPr lang="en-US" smtClean="0"/>
              <a:t>5</a:t>
            </a:fld>
            <a:endParaRPr lang="en-US"/>
          </a:p>
        </p:txBody>
      </p:sp>
    </p:spTree>
    <p:extLst>
      <p:ext uri="{BB962C8B-B14F-4D97-AF65-F5344CB8AC3E}">
        <p14:creationId xmlns:p14="http://schemas.microsoft.com/office/powerpoint/2010/main" val="526375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EEF60A-38AC-4246-A3FA-8486BA8AB16E}" type="slidenum">
              <a:rPr lang="en-US" smtClean="0"/>
              <a:t>7</a:t>
            </a:fld>
            <a:endParaRPr lang="en-US"/>
          </a:p>
        </p:txBody>
      </p:sp>
    </p:spTree>
    <p:extLst>
      <p:ext uri="{BB962C8B-B14F-4D97-AF65-F5344CB8AC3E}">
        <p14:creationId xmlns:p14="http://schemas.microsoft.com/office/powerpoint/2010/main" val="2242355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Talking points:</a:t>
            </a:r>
          </a:p>
          <a:p>
            <a:pPr marL="171450" indent="-171450">
              <a:buFont typeface="Arial" panose="020B0604020202020204" pitchFamily="34" charset="0"/>
              <a:buChar char="•"/>
            </a:pPr>
            <a:r>
              <a:rPr lang="en-US" dirty="0"/>
              <a:t>Need an anchor, if the anchor closes, other businesses suffer (lots of stuff happens around the theater </a:t>
            </a:r>
            <a:r>
              <a:rPr lang="en-US" dirty="0" err="1"/>
              <a:t>bc</a:t>
            </a:r>
            <a:r>
              <a:rPr lang="en-US" dirty="0"/>
              <a:t> they thought it would be an anchor but it isn’t)</a:t>
            </a:r>
          </a:p>
        </p:txBody>
      </p:sp>
      <p:sp>
        <p:nvSpPr>
          <p:cNvPr id="4" name="Slide Number Placeholder 3"/>
          <p:cNvSpPr>
            <a:spLocks noGrp="1"/>
          </p:cNvSpPr>
          <p:nvPr>
            <p:ph type="sldNum" sz="quarter" idx="10"/>
          </p:nvPr>
        </p:nvSpPr>
        <p:spPr/>
        <p:txBody>
          <a:bodyPr/>
          <a:lstStyle/>
          <a:p>
            <a:fld id="{7FEEF60A-38AC-4246-A3FA-8486BA8AB16E}" type="slidenum">
              <a:rPr lang="en-US" smtClean="0"/>
              <a:t>8</a:t>
            </a:fld>
            <a:endParaRPr lang="en-US"/>
          </a:p>
        </p:txBody>
      </p:sp>
    </p:spTree>
    <p:extLst>
      <p:ext uri="{BB962C8B-B14F-4D97-AF65-F5344CB8AC3E}">
        <p14:creationId xmlns:p14="http://schemas.microsoft.com/office/powerpoint/2010/main" val="2234327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Chains: Not a standardized definition</a:t>
            </a:r>
          </a:p>
          <a:p>
            <a:pPr lvl="1"/>
            <a:r>
              <a:rPr lang="en-US" dirty="0"/>
              <a:t>More than 5 restaurants or restaurants in multiple states</a:t>
            </a:r>
          </a:p>
          <a:p>
            <a:endParaRPr lang="en-US" dirty="0"/>
          </a:p>
        </p:txBody>
      </p:sp>
      <p:sp>
        <p:nvSpPr>
          <p:cNvPr id="4" name="Slide Number Placeholder 3"/>
          <p:cNvSpPr>
            <a:spLocks noGrp="1"/>
          </p:cNvSpPr>
          <p:nvPr>
            <p:ph type="sldNum" sz="quarter" idx="10"/>
          </p:nvPr>
        </p:nvSpPr>
        <p:spPr/>
        <p:txBody>
          <a:bodyPr/>
          <a:lstStyle/>
          <a:p>
            <a:fld id="{7FEEF60A-38AC-4246-A3FA-8486BA8AB16E}" type="slidenum">
              <a:rPr lang="en-US" smtClean="0"/>
              <a:t>9</a:t>
            </a:fld>
            <a:endParaRPr lang="en-US"/>
          </a:p>
        </p:txBody>
      </p:sp>
    </p:spTree>
    <p:extLst>
      <p:ext uri="{BB962C8B-B14F-4D97-AF65-F5344CB8AC3E}">
        <p14:creationId xmlns:p14="http://schemas.microsoft.com/office/powerpoint/2010/main" val="4266931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 relate to profit by the increase in demand</a:t>
            </a:r>
          </a:p>
        </p:txBody>
      </p:sp>
      <p:sp>
        <p:nvSpPr>
          <p:cNvPr id="4" name="Slide Number Placeholder 3"/>
          <p:cNvSpPr>
            <a:spLocks noGrp="1"/>
          </p:cNvSpPr>
          <p:nvPr>
            <p:ph type="sldNum" sz="quarter" idx="10"/>
          </p:nvPr>
        </p:nvSpPr>
        <p:spPr/>
        <p:txBody>
          <a:bodyPr/>
          <a:lstStyle/>
          <a:p>
            <a:fld id="{7FEEF60A-38AC-4246-A3FA-8486BA8AB16E}" type="slidenum">
              <a:rPr lang="en-US" smtClean="0"/>
              <a:t>10</a:t>
            </a:fld>
            <a:endParaRPr lang="en-US"/>
          </a:p>
        </p:txBody>
      </p:sp>
    </p:spTree>
    <p:extLst>
      <p:ext uri="{BB962C8B-B14F-4D97-AF65-F5344CB8AC3E}">
        <p14:creationId xmlns:p14="http://schemas.microsoft.com/office/powerpoint/2010/main" val="3702845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FCA0-2455-48F2-B376-D38EEC1C51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83F0C6-75ED-4BF8-A17E-39EA2EC120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D7A305-FE07-4B41-A036-EB4AD0BA440B}"/>
              </a:ext>
            </a:extLst>
          </p:cNvPr>
          <p:cNvSpPr>
            <a:spLocks noGrp="1"/>
          </p:cNvSpPr>
          <p:nvPr>
            <p:ph type="dt" sz="half" idx="10"/>
          </p:nvPr>
        </p:nvSpPr>
        <p:spPr/>
        <p:txBody>
          <a:bodyPr/>
          <a:lstStyle/>
          <a:p>
            <a:fld id="{425E5E01-3C27-41A9-A7B6-47EAE6D73E92}" type="datetime1">
              <a:rPr lang="en-US" smtClean="0"/>
              <a:t>8/10/2017</a:t>
            </a:fld>
            <a:endParaRPr lang="en-US"/>
          </a:p>
        </p:txBody>
      </p:sp>
      <p:sp>
        <p:nvSpPr>
          <p:cNvPr id="5" name="Footer Placeholder 4">
            <a:extLst>
              <a:ext uri="{FF2B5EF4-FFF2-40B4-BE49-F238E27FC236}">
                <a16:creationId xmlns:a16="http://schemas.microsoft.com/office/drawing/2014/main" id="{C7AAA7DB-DE60-40BD-B72C-7C36869DA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924B-DEB6-49FB-9ABF-1DEAD00149D9}"/>
              </a:ext>
            </a:extLst>
          </p:cNvPr>
          <p:cNvSpPr>
            <a:spLocks noGrp="1"/>
          </p:cNvSpPr>
          <p:nvPr>
            <p:ph type="sldNum" sz="quarter" idx="12"/>
          </p:nvPr>
        </p:nvSpPr>
        <p:spPr/>
        <p:txBody>
          <a:bodyPr/>
          <a:lstStyle/>
          <a:p>
            <a:fld id="{CAD423DF-6196-4F8E-91DC-15280CC205AA}" type="slidenum">
              <a:rPr lang="en-US" smtClean="0"/>
              <a:t>‹#›</a:t>
            </a:fld>
            <a:endParaRPr lang="en-US"/>
          </a:p>
        </p:txBody>
      </p:sp>
    </p:spTree>
    <p:extLst>
      <p:ext uri="{BB962C8B-B14F-4D97-AF65-F5344CB8AC3E}">
        <p14:creationId xmlns:p14="http://schemas.microsoft.com/office/powerpoint/2010/main" val="4168770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E663D-A957-47BC-9BBD-950979F353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3B8A71-E914-41D0-A5D6-F9768B65257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7033D2-E7AB-4CB3-AA12-566D074C9AB0}"/>
              </a:ext>
            </a:extLst>
          </p:cNvPr>
          <p:cNvSpPr>
            <a:spLocks noGrp="1"/>
          </p:cNvSpPr>
          <p:nvPr>
            <p:ph type="dt" sz="half" idx="10"/>
          </p:nvPr>
        </p:nvSpPr>
        <p:spPr/>
        <p:txBody>
          <a:bodyPr/>
          <a:lstStyle/>
          <a:p>
            <a:fld id="{8484A6B3-0567-41E7-97E0-F0CAFB707309}" type="datetime1">
              <a:rPr lang="en-US" smtClean="0"/>
              <a:t>8/10/2017</a:t>
            </a:fld>
            <a:endParaRPr lang="en-US"/>
          </a:p>
        </p:txBody>
      </p:sp>
      <p:sp>
        <p:nvSpPr>
          <p:cNvPr id="5" name="Footer Placeholder 4">
            <a:extLst>
              <a:ext uri="{FF2B5EF4-FFF2-40B4-BE49-F238E27FC236}">
                <a16:creationId xmlns:a16="http://schemas.microsoft.com/office/drawing/2014/main" id="{6A25CD1B-9E3B-4B23-96F0-C38F7F0FC5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EE5968-032D-433E-A8E5-B2DFBE6C6DBD}"/>
              </a:ext>
            </a:extLst>
          </p:cNvPr>
          <p:cNvSpPr>
            <a:spLocks noGrp="1"/>
          </p:cNvSpPr>
          <p:nvPr>
            <p:ph type="sldNum" sz="quarter" idx="12"/>
          </p:nvPr>
        </p:nvSpPr>
        <p:spPr/>
        <p:txBody>
          <a:bodyPr/>
          <a:lstStyle/>
          <a:p>
            <a:fld id="{CAD423DF-6196-4F8E-91DC-15280CC205AA}" type="slidenum">
              <a:rPr lang="en-US" smtClean="0"/>
              <a:t>‹#›</a:t>
            </a:fld>
            <a:endParaRPr lang="en-US"/>
          </a:p>
        </p:txBody>
      </p:sp>
    </p:spTree>
    <p:extLst>
      <p:ext uri="{BB962C8B-B14F-4D97-AF65-F5344CB8AC3E}">
        <p14:creationId xmlns:p14="http://schemas.microsoft.com/office/powerpoint/2010/main" val="2293457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D668E7-D73B-40E3-95DF-4E4F06B4C5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F07A2C-A17A-418A-A80D-788E898D19A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9827C8-70D7-47DB-A433-0853DB60397F}"/>
              </a:ext>
            </a:extLst>
          </p:cNvPr>
          <p:cNvSpPr>
            <a:spLocks noGrp="1"/>
          </p:cNvSpPr>
          <p:nvPr>
            <p:ph type="dt" sz="half" idx="10"/>
          </p:nvPr>
        </p:nvSpPr>
        <p:spPr/>
        <p:txBody>
          <a:bodyPr/>
          <a:lstStyle/>
          <a:p>
            <a:fld id="{887E2BCD-C574-4667-885E-1B947F012F29}" type="datetime1">
              <a:rPr lang="en-US" smtClean="0"/>
              <a:t>8/10/2017</a:t>
            </a:fld>
            <a:endParaRPr lang="en-US"/>
          </a:p>
        </p:txBody>
      </p:sp>
      <p:sp>
        <p:nvSpPr>
          <p:cNvPr id="5" name="Footer Placeholder 4">
            <a:extLst>
              <a:ext uri="{FF2B5EF4-FFF2-40B4-BE49-F238E27FC236}">
                <a16:creationId xmlns:a16="http://schemas.microsoft.com/office/drawing/2014/main" id="{A2C0258C-B3C6-4BD6-B43B-CCA8FCC443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7756E6-A635-4961-A7FE-DE9458DC49F9}"/>
              </a:ext>
            </a:extLst>
          </p:cNvPr>
          <p:cNvSpPr>
            <a:spLocks noGrp="1"/>
          </p:cNvSpPr>
          <p:nvPr>
            <p:ph type="sldNum" sz="quarter" idx="12"/>
          </p:nvPr>
        </p:nvSpPr>
        <p:spPr/>
        <p:txBody>
          <a:bodyPr/>
          <a:lstStyle/>
          <a:p>
            <a:fld id="{CAD423DF-6196-4F8E-91DC-15280CC205AA}" type="slidenum">
              <a:rPr lang="en-US" smtClean="0"/>
              <a:t>‹#›</a:t>
            </a:fld>
            <a:endParaRPr lang="en-US"/>
          </a:p>
        </p:txBody>
      </p:sp>
    </p:spTree>
    <p:extLst>
      <p:ext uri="{BB962C8B-B14F-4D97-AF65-F5344CB8AC3E}">
        <p14:creationId xmlns:p14="http://schemas.microsoft.com/office/powerpoint/2010/main" val="135843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619C3-E240-4281-9B69-AC1BBC4F12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908F44-9414-4D9B-A17D-4F0AD10B0FB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88343E-AC80-4B75-8D75-AF4978E14357}"/>
              </a:ext>
            </a:extLst>
          </p:cNvPr>
          <p:cNvSpPr>
            <a:spLocks noGrp="1"/>
          </p:cNvSpPr>
          <p:nvPr>
            <p:ph type="dt" sz="half" idx="10"/>
          </p:nvPr>
        </p:nvSpPr>
        <p:spPr/>
        <p:txBody>
          <a:bodyPr/>
          <a:lstStyle/>
          <a:p>
            <a:fld id="{586CA4AC-CCA4-4960-A69D-3DBD7E02BE3E}" type="datetime1">
              <a:rPr lang="en-US" smtClean="0"/>
              <a:t>8/10/2017</a:t>
            </a:fld>
            <a:endParaRPr lang="en-US"/>
          </a:p>
        </p:txBody>
      </p:sp>
      <p:sp>
        <p:nvSpPr>
          <p:cNvPr id="5" name="Footer Placeholder 4">
            <a:extLst>
              <a:ext uri="{FF2B5EF4-FFF2-40B4-BE49-F238E27FC236}">
                <a16:creationId xmlns:a16="http://schemas.microsoft.com/office/drawing/2014/main" id="{C9C83D12-85F8-4F9D-9DBB-F9C54C057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200D7A-42E0-4150-B003-CA2CCA509EB4}"/>
              </a:ext>
            </a:extLst>
          </p:cNvPr>
          <p:cNvSpPr>
            <a:spLocks noGrp="1"/>
          </p:cNvSpPr>
          <p:nvPr>
            <p:ph type="sldNum" sz="quarter" idx="12"/>
          </p:nvPr>
        </p:nvSpPr>
        <p:spPr/>
        <p:txBody>
          <a:bodyPr/>
          <a:lstStyle/>
          <a:p>
            <a:fld id="{CAD423DF-6196-4F8E-91DC-15280CC205AA}" type="slidenum">
              <a:rPr lang="en-US" smtClean="0"/>
              <a:t>‹#›</a:t>
            </a:fld>
            <a:endParaRPr lang="en-US"/>
          </a:p>
        </p:txBody>
      </p:sp>
    </p:spTree>
    <p:extLst>
      <p:ext uri="{BB962C8B-B14F-4D97-AF65-F5344CB8AC3E}">
        <p14:creationId xmlns:p14="http://schemas.microsoft.com/office/powerpoint/2010/main" val="3536748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9FE46-3E9D-4DE6-A58D-093CCAC96A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501F93-A096-4252-805C-C3BB66332C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2C1B994-8571-480B-BF92-A9897FA8F99F}"/>
              </a:ext>
            </a:extLst>
          </p:cNvPr>
          <p:cNvSpPr>
            <a:spLocks noGrp="1"/>
          </p:cNvSpPr>
          <p:nvPr>
            <p:ph type="dt" sz="half" idx="10"/>
          </p:nvPr>
        </p:nvSpPr>
        <p:spPr/>
        <p:txBody>
          <a:bodyPr/>
          <a:lstStyle/>
          <a:p>
            <a:fld id="{FA93027E-0029-430F-9FEC-6DE4E572F52A}" type="datetime1">
              <a:rPr lang="en-US" smtClean="0"/>
              <a:t>8/10/2017</a:t>
            </a:fld>
            <a:endParaRPr lang="en-US"/>
          </a:p>
        </p:txBody>
      </p:sp>
      <p:sp>
        <p:nvSpPr>
          <p:cNvPr id="5" name="Footer Placeholder 4">
            <a:extLst>
              <a:ext uri="{FF2B5EF4-FFF2-40B4-BE49-F238E27FC236}">
                <a16:creationId xmlns:a16="http://schemas.microsoft.com/office/drawing/2014/main" id="{68CF4C31-C7AC-42D3-B644-8AD24B422E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7130B3-7E9C-4140-B63C-0C0154C81228}"/>
              </a:ext>
            </a:extLst>
          </p:cNvPr>
          <p:cNvSpPr>
            <a:spLocks noGrp="1"/>
          </p:cNvSpPr>
          <p:nvPr>
            <p:ph type="sldNum" sz="quarter" idx="12"/>
          </p:nvPr>
        </p:nvSpPr>
        <p:spPr/>
        <p:txBody>
          <a:bodyPr/>
          <a:lstStyle/>
          <a:p>
            <a:fld id="{CAD423DF-6196-4F8E-91DC-15280CC205AA}" type="slidenum">
              <a:rPr lang="en-US" smtClean="0"/>
              <a:t>‹#›</a:t>
            </a:fld>
            <a:endParaRPr lang="en-US"/>
          </a:p>
        </p:txBody>
      </p:sp>
    </p:spTree>
    <p:extLst>
      <p:ext uri="{BB962C8B-B14F-4D97-AF65-F5344CB8AC3E}">
        <p14:creationId xmlns:p14="http://schemas.microsoft.com/office/powerpoint/2010/main" val="3985325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84E06-6BE6-468C-84D6-FED20F711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202E96-323A-4BE1-A095-926736756A0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5D633A-22F5-4E85-A2D3-9649D1E5D18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E8EFBE-0EA9-4D22-A59C-552930CF75F5}"/>
              </a:ext>
            </a:extLst>
          </p:cNvPr>
          <p:cNvSpPr>
            <a:spLocks noGrp="1"/>
          </p:cNvSpPr>
          <p:nvPr>
            <p:ph type="dt" sz="half" idx="10"/>
          </p:nvPr>
        </p:nvSpPr>
        <p:spPr/>
        <p:txBody>
          <a:bodyPr/>
          <a:lstStyle/>
          <a:p>
            <a:fld id="{A3B94AEF-272D-473E-BE95-BD1D2854EDD3}" type="datetime1">
              <a:rPr lang="en-US" smtClean="0"/>
              <a:t>8/10/2017</a:t>
            </a:fld>
            <a:endParaRPr lang="en-US"/>
          </a:p>
        </p:txBody>
      </p:sp>
      <p:sp>
        <p:nvSpPr>
          <p:cNvPr id="6" name="Footer Placeholder 5">
            <a:extLst>
              <a:ext uri="{FF2B5EF4-FFF2-40B4-BE49-F238E27FC236}">
                <a16:creationId xmlns:a16="http://schemas.microsoft.com/office/drawing/2014/main" id="{6E7867DB-B048-431A-8C29-4DC85A0C2D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705CD5-BA08-414F-8ED9-2957222B9A2D}"/>
              </a:ext>
            </a:extLst>
          </p:cNvPr>
          <p:cNvSpPr>
            <a:spLocks noGrp="1"/>
          </p:cNvSpPr>
          <p:nvPr>
            <p:ph type="sldNum" sz="quarter" idx="12"/>
          </p:nvPr>
        </p:nvSpPr>
        <p:spPr/>
        <p:txBody>
          <a:bodyPr/>
          <a:lstStyle/>
          <a:p>
            <a:fld id="{CAD423DF-6196-4F8E-91DC-15280CC205AA}" type="slidenum">
              <a:rPr lang="en-US" smtClean="0"/>
              <a:t>‹#›</a:t>
            </a:fld>
            <a:endParaRPr lang="en-US"/>
          </a:p>
        </p:txBody>
      </p:sp>
    </p:spTree>
    <p:extLst>
      <p:ext uri="{BB962C8B-B14F-4D97-AF65-F5344CB8AC3E}">
        <p14:creationId xmlns:p14="http://schemas.microsoft.com/office/powerpoint/2010/main" val="1705021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035A3-BB77-4192-A503-A49DE41AE8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16A6DB-0B65-4DD7-8227-086B652E69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34D232F-182F-41ED-B347-978676B8432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0743B9-8EBD-4989-AFD0-20AB6608AB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919E505-78BD-4728-94CC-F6EC8450E34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9F879F-1A42-47A4-B408-0B3FC7B7C321}"/>
              </a:ext>
            </a:extLst>
          </p:cNvPr>
          <p:cNvSpPr>
            <a:spLocks noGrp="1"/>
          </p:cNvSpPr>
          <p:nvPr>
            <p:ph type="dt" sz="half" idx="10"/>
          </p:nvPr>
        </p:nvSpPr>
        <p:spPr/>
        <p:txBody>
          <a:bodyPr/>
          <a:lstStyle/>
          <a:p>
            <a:fld id="{C3EC224B-8F58-4655-AF6B-4DBA1DDA4E97}" type="datetime1">
              <a:rPr lang="en-US" smtClean="0"/>
              <a:t>8/10/2017</a:t>
            </a:fld>
            <a:endParaRPr lang="en-US"/>
          </a:p>
        </p:txBody>
      </p:sp>
      <p:sp>
        <p:nvSpPr>
          <p:cNvPr id="8" name="Footer Placeholder 7">
            <a:extLst>
              <a:ext uri="{FF2B5EF4-FFF2-40B4-BE49-F238E27FC236}">
                <a16:creationId xmlns:a16="http://schemas.microsoft.com/office/drawing/2014/main" id="{E1050863-60C3-4CC5-9B58-4C61B5BBC7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245348-ABD8-4D70-8048-4114183CDDF9}"/>
              </a:ext>
            </a:extLst>
          </p:cNvPr>
          <p:cNvSpPr>
            <a:spLocks noGrp="1"/>
          </p:cNvSpPr>
          <p:nvPr>
            <p:ph type="sldNum" sz="quarter" idx="12"/>
          </p:nvPr>
        </p:nvSpPr>
        <p:spPr/>
        <p:txBody>
          <a:bodyPr/>
          <a:lstStyle/>
          <a:p>
            <a:fld id="{CAD423DF-6196-4F8E-91DC-15280CC205AA}" type="slidenum">
              <a:rPr lang="en-US" smtClean="0"/>
              <a:t>‹#›</a:t>
            </a:fld>
            <a:endParaRPr lang="en-US"/>
          </a:p>
        </p:txBody>
      </p:sp>
    </p:spTree>
    <p:extLst>
      <p:ext uri="{BB962C8B-B14F-4D97-AF65-F5344CB8AC3E}">
        <p14:creationId xmlns:p14="http://schemas.microsoft.com/office/powerpoint/2010/main" val="972716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9DBE-4D85-46EB-BBFF-956BE01162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DFABCA-892C-45D7-9D08-700A6C1BDECE}"/>
              </a:ext>
            </a:extLst>
          </p:cNvPr>
          <p:cNvSpPr>
            <a:spLocks noGrp="1"/>
          </p:cNvSpPr>
          <p:nvPr>
            <p:ph type="dt" sz="half" idx="10"/>
          </p:nvPr>
        </p:nvSpPr>
        <p:spPr/>
        <p:txBody>
          <a:bodyPr/>
          <a:lstStyle/>
          <a:p>
            <a:fld id="{641E9949-9C54-4FAE-8B37-459D4E410FF8}" type="datetime1">
              <a:rPr lang="en-US" smtClean="0"/>
              <a:t>8/10/2017</a:t>
            </a:fld>
            <a:endParaRPr lang="en-US"/>
          </a:p>
        </p:txBody>
      </p:sp>
      <p:sp>
        <p:nvSpPr>
          <p:cNvPr id="4" name="Footer Placeholder 3">
            <a:extLst>
              <a:ext uri="{FF2B5EF4-FFF2-40B4-BE49-F238E27FC236}">
                <a16:creationId xmlns:a16="http://schemas.microsoft.com/office/drawing/2014/main" id="{CF5A72CE-DB5A-440D-87C0-202DBD0931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234932-5332-42B3-90E7-7C1751B01350}"/>
              </a:ext>
            </a:extLst>
          </p:cNvPr>
          <p:cNvSpPr>
            <a:spLocks noGrp="1"/>
          </p:cNvSpPr>
          <p:nvPr>
            <p:ph type="sldNum" sz="quarter" idx="12"/>
          </p:nvPr>
        </p:nvSpPr>
        <p:spPr/>
        <p:txBody>
          <a:bodyPr/>
          <a:lstStyle/>
          <a:p>
            <a:fld id="{CAD423DF-6196-4F8E-91DC-15280CC205AA}" type="slidenum">
              <a:rPr lang="en-US" smtClean="0"/>
              <a:t>‹#›</a:t>
            </a:fld>
            <a:endParaRPr lang="en-US"/>
          </a:p>
        </p:txBody>
      </p:sp>
    </p:spTree>
    <p:extLst>
      <p:ext uri="{BB962C8B-B14F-4D97-AF65-F5344CB8AC3E}">
        <p14:creationId xmlns:p14="http://schemas.microsoft.com/office/powerpoint/2010/main" val="1407955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DDE867-5ECC-48A3-8470-538EB84ADB37}"/>
              </a:ext>
            </a:extLst>
          </p:cNvPr>
          <p:cNvSpPr>
            <a:spLocks noGrp="1"/>
          </p:cNvSpPr>
          <p:nvPr>
            <p:ph type="dt" sz="half" idx="10"/>
          </p:nvPr>
        </p:nvSpPr>
        <p:spPr/>
        <p:txBody>
          <a:bodyPr/>
          <a:lstStyle/>
          <a:p>
            <a:fld id="{5730A4FC-16A3-49E4-8F26-BAF3426C5E96}" type="datetime1">
              <a:rPr lang="en-US" smtClean="0"/>
              <a:t>8/10/2017</a:t>
            </a:fld>
            <a:endParaRPr lang="en-US"/>
          </a:p>
        </p:txBody>
      </p:sp>
      <p:sp>
        <p:nvSpPr>
          <p:cNvPr id="3" name="Footer Placeholder 2">
            <a:extLst>
              <a:ext uri="{FF2B5EF4-FFF2-40B4-BE49-F238E27FC236}">
                <a16:creationId xmlns:a16="http://schemas.microsoft.com/office/drawing/2014/main" id="{1220C69D-2C6F-4C22-9A2B-720E1DC7D9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81391B-0A36-4543-B8CF-5D4591D15D54}"/>
              </a:ext>
            </a:extLst>
          </p:cNvPr>
          <p:cNvSpPr>
            <a:spLocks noGrp="1"/>
          </p:cNvSpPr>
          <p:nvPr>
            <p:ph type="sldNum" sz="quarter" idx="12"/>
          </p:nvPr>
        </p:nvSpPr>
        <p:spPr/>
        <p:txBody>
          <a:bodyPr/>
          <a:lstStyle/>
          <a:p>
            <a:fld id="{CAD423DF-6196-4F8E-91DC-15280CC205AA}" type="slidenum">
              <a:rPr lang="en-US" smtClean="0"/>
              <a:t>‹#›</a:t>
            </a:fld>
            <a:endParaRPr lang="en-US"/>
          </a:p>
        </p:txBody>
      </p:sp>
    </p:spTree>
    <p:extLst>
      <p:ext uri="{BB962C8B-B14F-4D97-AF65-F5344CB8AC3E}">
        <p14:creationId xmlns:p14="http://schemas.microsoft.com/office/powerpoint/2010/main" val="829134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6C481-071B-4F58-B136-7E2945AED4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58B52B-B8BA-4B61-B4E3-5A7A7B95C4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B6B270-A8AE-48B9-A05F-8A0EAA5F2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114F9AD-6778-4D16-9146-876DE245BF90}"/>
              </a:ext>
            </a:extLst>
          </p:cNvPr>
          <p:cNvSpPr>
            <a:spLocks noGrp="1"/>
          </p:cNvSpPr>
          <p:nvPr>
            <p:ph type="dt" sz="half" idx="10"/>
          </p:nvPr>
        </p:nvSpPr>
        <p:spPr/>
        <p:txBody>
          <a:bodyPr/>
          <a:lstStyle/>
          <a:p>
            <a:fld id="{F10552B0-23E1-4297-8909-34743591C31C}" type="datetime1">
              <a:rPr lang="en-US" smtClean="0"/>
              <a:t>8/10/2017</a:t>
            </a:fld>
            <a:endParaRPr lang="en-US"/>
          </a:p>
        </p:txBody>
      </p:sp>
      <p:sp>
        <p:nvSpPr>
          <p:cNvPr id="6" name="Footer Placeholder 5">
            <a:extLst>
              <a:ext uri="{FF2B5EF4-FFF2-40B4-BE49-F238E27FC236}">
                <a16:creationId xmlns:a16="http://schemas.microsoft.com/office/drawing/2014/main" id="{91FBF6F5-60C9-4B58-AD88-87E036976F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3E0928-9EE0-40C7-87D0-C7ED641A8197}"/>
              </a:ext>
            </a:extLst>
          </p:cNvPr>
          <p:cNvSpPr>
            <a:spLocks noGrp="1"/>
          </p:cNvSpPr>
          <p:nvPr>
            <p:ph type="sldNum" sz="quarter" idx="12"/>
          </p:nvPr>
        </p:nvSpPr>
        <p:spPr/>
        <p:txBody>
          <a:bodyPr/>
          <a:lstStyle/>
          <a:p>
            <a:fld id="{CAD423DF-6196-4F8E-91DC-15280CC205AA}" type="slidenum">
              <a:rPr lang="en-US" smtClean="0"/>
              <a:t>‹#›</a:t>
            </a:fld>
            <a:endParaRPr lang="en-US"/>
          </a:p>
        </p:txBody>
      </p:sp>
    </p:spTree>
    <p:extLst>
      <p:ext uri="{BB962C8B-B14F-4D97-AF65-F5344CB8AC3E}">
        <p14:creationId xmlns:p14="http://schemas.microsoft.com/office/powerpoint/2010/main" val="426176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3F181-FDEA-4709-A6B4-7D5ADEC274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3C33A0-E0E1-4C0C-87FE-384C7DBBFC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32E3BF-E7E5-464D-8981-062E9CD395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1215934-7631-47F8-9538-49E5CFCDDD90}"/>
              </a:ext>
            </a:extLst>
          </p:cNvPr>
          <p:cNvSpPr>
            <a:spLocks noGrp="1"/>
          </p:cNvSpPr>
          <p:nvPr>
            <p:ph type="dt" sz="half" idx="10"/>
          </p:nvPr>
        </p:nvSpPr>
        <p:spPr/>
        <p:txBody>
          <a:bodyPr/>
          <a:lstStyle/>
          <a:p>
            <a:fld id="{DD2B7447-0D36-411F-9AEC-638B2D7A063C}" type="datetime1">
              <a:rPr lang="en-US" smtClean="0"/>
              <a:t>8/10/2017</a:t>
            </a:fld>
            <a:endParaRPr lang="en-US"/>
          </a:p>
        </p:txBody>
      </p:sp>
      <p:sp>
        <p:nvSpPr>
          <p:cNvPr id="6" name="Footer Placeholder 5">
            <a:extLst>
              <a:ext uri="{FF2B5EF4-FFF2-40B4-BE49-F238E27FC236}">
                <a16:creationId xmlns:a16="http://schemas.microsoft.com/office/drawing/2014/main" id="{D34AEA20-3C6E-4AE1-B344-733DA46D00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19D84A-6012-45FA-AFC9-24C5306608EC}"/>
              </a:ext>
            </a:extLst>
          </p:cNvPr>
          <p:cNvSpPr>
            <a:spLocks noGrp="1"/>
          </p:cNvSpPr>
          <p:nvPr>
            <p:ph type="sldNum" sz="quarter" idx="12"/>
          </p:nvPr>
        </p:nvSpPr>
        <p:spPr/>
        <p:txBody>
          <a:bodyPr/>
          <a:lstStyle/>
          <a:p>
            <a:fld id="{CAD423DF-6196-4F8E-91DC-15280CC205AA}" type="slidenum">
              <a:rPr lang="en-US" smtClean="0"/>
              <a:t>‹#›</a:t>
            </a:fld>
            <a:endParaRPr lang="en-US"/>
          </a:p>
        </p:txBody>
      </p:sp>
    </p:spTree>
    <p:extLst>
      <p:ext uri="{BB962C8B-B14F-4D97-AF65-F5344CB8AC3E}">
        <p14:creationId xmlns:p14="http://schemas.microsoft.com/office/powerpoint/2010/main" val="86617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55A33-F871-4EC1-B606-9B3F8545CB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FB3AAD-931D-4DFE-868E-704FF220A3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0ECD4D-4A51-4AE9-A390-F776814CFC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BD82D3-2C58-4416-8900-5C04317D60F5}" type="datetime1">
              <a:rPr lang="en-US" smtClean="0"/>
              <a:t>8/10/2017</a:t>
            </a:fld>
            <a:endParaRPr lang="en-US"/>
          </a:p>
        </p:txBody>
      </p:sp>
      <p:sp>
        <p:nvSpPr>
          <p:cNvPr id="5" name="Footer Placeholder 4">
            <a:extLst>
              <a:ext uri="{FF2B5EF4-FFF2-40B4-BE49-F238E27FC236}">
                <a16:creationId xmlns:a16="http://schemas.microsoft.com/office/drawing/2014/main" id="{7E7656E5-9B1B-44E2-8AC5-EFBB9FBA47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4C0628-46F3-4659-B3F0-DDD432A53C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423DF-6196-4F8E-91DC-15280CC205AA}" type="slidenum">
              <a:rPr lang="en-US" smtClean="0"/>
              <a:t>‹#›</a:t>
            </a:fld>
            <a:endParaRPr lang="en-US"/>
          </a:p>
        </p:txBody>
      </p:sp>
    </p:spTree>
    <p:extLst>
      <p:ext uri="{BB962C8B-B14F-4D97-AF65-F5344CB8AC3E}">
        <p14:creationId xmlns:p14="http://schemas.microsoft.com/office/powerpoint/2010/main" val="8760465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image" Target="../media/image33.png"/><Relationship Id="rId4" Type="http://schemas.openxmlformats.org/officeDocument/2006/relationships/image" Target="../media/image66.png"/></Relationships>
</file>

<file path=ppt/slides/_rels/slide12.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67.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11.xml"/><Relationship Id="rId16"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6.png"/><Relationship Id="rId15" Type="http://schemas.openxmlformats.org/officeDocument/2006/relationships/image" Target="../media/image78.png"/><Relationship Id="rId10" Type="http://schemas.openxmlformats.org/officeDocument/2006/relationships/image" Target="../media/image73.png"/><Relationship Id="rId4" Type="http://schemas.openxmlformats.org/officeDocument/2006/relationships/image" Target="../media/image68.png"/><Relationship Id="rId9" Type="http://schemas.openxmlformats.org/officeDocument/2006/relationships/image" Target="../media/image72.png"/><Relationship Id="rId14" Type="http://schemas.openxmlformats.org/officeDocument/2006/relationships/image" Target="../media/image7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3" Type="http://schemas.openxmlformats.org/officeDocument/2006/relationships/image" Target="../media/image15.png"/><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png"/><Relationship Id="rId2" Type="http://schemas.openxmlformats.org/officeDocument/2006/relationships/notesSlide" Target="../notesSlides/notesSlide5.xml"/><Relationship Id="rId16" Type="http://schemas.openxmlformats.org/officeDocument/2006/relationships/image" Target="../media/image26.png"/><Relationship Id="rId20" Type="http://schemas.openxmlformats.org/officeDocument/2006/relationships/image" Target="../media/image30.png"/><Relationship Id="rId29"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chart" Target="../charts/chart2.xml"/><Relationship Id="rId11" Type="http://schemas.openxmlformats.org/officeDocument/2006/relationships/image" Target="../media/image21.png"/><Relationship Id="rId24" Type="http://schemas.openxmlformats.org/officeDocument/2006/relationships/image" Target="../media/image34.png"/><Relationship Id="rId5" Type="http://schemas.openxmlformats.org/officeDocument/2006/relationships/chart" Target="../charts/chart1.xml"/><Relationship Id="rId15" Type="http://schemas.openxmlformats.org/officeDocument/2006/relationships/image" Target="../media/image25.png"/><Relationship Id="rId23" Type="http://schemas.openxmlformats.org/officeDocument/2006/relationships/image" Target="../media/image33.png"/><Relationship Id="rId28" Type="http://schemas.openxmlformats.org/officeDocument/2006/relationships/image" Target="../media/image38.png"/><Relationship Id="rId10" Type="http://schemas.openxmlformats.org/officeDocument/2006/relationships/image" Target="../media/image20.png"/><Relationship Id="rId19" Type="http://schemas.openxmlformats.org/officeDocument/2006/relationships/image" Target="../media/image29.png"/><Relationship Id="rId31" Type="http://schemas.openxmlformats.org/officeDocument/2006/relationships/image" Target="../media/image40.png"/><Relationship Id="rId4" Type="http://schemas.openxmlformats.org/officeDocument/2006/relationships/image" Target="../media/image16.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png"/><Relationship Id="rId30"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image" Target="../media/image62.png"/><Relationship Id="rId4" Type="http://schemas.openxmlformats.org/officeDocument/2006/relationships/image" Target="../media/image6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94BEB-88F0-4D35-9A27-6DEC6D75ED39}"/>
              </a:ext>
            </a:extLst>
          </p:cNvPr>
          <p:cNvSpPr>
            <a:spLocks noGrp="1"/>
          </p:cNvSpPr>
          <p:nvPr>
            <p:ph type="ctrTitle"/>
          </p:nvPr>
        </p:nvSpPr>
        <p:spPr>
          <a:xfrm>
            <a:off x="1524000" y="1371820"/>
            <a:ext cx="9144000" cy="2387600"/>
          </a:xfrm>
        </p:spPr>
        <p:txBody>
          <a:bodyPr>
            <a:normAutofit/>
          </a:bodyPr>
          <a:lstStyle/>
          <a:p>
            <a:r>
              <a:rPr lang="en-US" dirty="0"/>
              <a:t>What’s Cooking in Evanston?</a:t>
            </a:r>
            <a:br>
              <a:rPr lang="en-US" dirty="0"/>
            </a:br>
            <a:r>
              <a:rPr lang="en-US" dirty="0"/>
              <a:t>Restaurant Turnover</a:t>
            </a:r>
          </a:p>
        </p:txBody>
      </p:sp>
      <p:sp>
        <p:nvSpPr>
          <p:cNvPr id="3" name="Subtitle 2">
            <a:extLst>
              <a:ext uri="{FF2B5EF4-FFF2-40B4-BE49-F238E27FC236}">
                <a16:creationId xmlns:a16="http://schemas.microsoft.com/office/drawing/2014/main" id="{ED57D94B-08CE-4E93-A794-9A0FA8AFF7C9}"/>
              </a:ext>
            </a:extLst>
          </p:cNvPr>
          <p:cNvSpPr>
            <a:spLocks noGrp="1"/>
          </p:cNvSpPr>
          <p:nvPr>
            <p:ph type="subTitle" idx="1"/>
          </p:nvPr>
        </p:nvSpPr>
        <p:spPr/>
        <p:txBody>
          <a:bodyPr/>
          <a:lstStyle/>
          <a:p>
            <a:r>
              <a:rPr lang="en-US" dirty="0"/>
              <a:t>Northwestern University Posner Symposium 2017</a:t>
            </a:r>
          </a:p>
          <a:p>
            <a:r>
              <a:rPr lang="en-US" dirty="0"/>
              <a:t>Mentor James Hornsten (Economics)</a:t>
            </a:r>
          </a:p>
          <a:p>
            <a:r>
              <a:rPr lang="en-US" dirty="0"/>
              <a:t>By: Anu Raife</a:t>
            </a:r>
          </a:p>
        </p:txBody>
      </p:sp>
      <p:pic>
        <p:nvPicPr>
          <p:cNvPr id="2050" name="Picture 2" descr="Image result for should i stay or should i go">
            <a:extLst>
              <a:ext uri="{FF2B5EF4-FFF2-40B4-BE49-F238E27FC236}">
                <a16:creationId xmlns:a16="http://schemas.microsoft.com/office/drawing/2014/main" id="{9BB7FD84-78E7-41BB-996E-594DC0395F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1307" y="4970767"/>
            <a:ext cx="2870693" cy="191805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evanston restaurants">
            <a:extLst>
              <a:ext uri="{FF2B5EF4-FFF2-40B4-BE49-F238E27FC236}">
                <a16:creationId xmlns:a16="http://schemas.microsoft.com/office/drawing/2014/main" id="{65FCD3D5-804A-424C-A8DB-04C4D86FCF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657721" cy="199329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evanston restaurants">
            <a:extLst>
              <a:ext uri="{FF2B5EF4-FFF2-40B4-BE49-F238E27FC236}">
                <a16:creationId xmlns:a16="http://schemas.microsoft.com/office/drawing/2014/main" id="{9C93846E-5552-498A-B14A-5E432072F0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7721" y="0"/>
            <a:ext cx="3896884" cy="199329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evanston restaurants">
            <a:extLst>
              <a:ext uri="{FF2B5EF4-FFF2-40B4-BE49-F238E27FC236}">
                <a16:creationId xmlns:a16="http://schemas.microsoft.com/office/drawing/2014/main" id="{58DFD369-4758-4936-B2C2-AD699F03A1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1483" y="0"/>
            <a:ext cx="2998242" cy="199329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evanston restaurants">
            <a:extLst>
              <a:ext uri="{FF2B5EF4-FFF2-40B4-BE49-F238E27FC236}">
                <a16:creationId xmlns:a16="http://schemas.microsoft.com/office/drawing/2014/main" id="{9D2FC581-C9D3-47B6-A912-CA94BEA26A1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966"/>
          <a:stretch/>
        </p:blipFill>
        <p:spPr bwMode="auto">
          <a:xfrm>
            <a:off x="2884784" y="4932265"/>
            <a:ext cx="2897987" cy="1939837"/>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Image result for evanston restaurant">
            <a:extLst>
              <a:ext uri="{FF2B5EF4-FFF2-40B4-BE49-F238E27FC236}">
                <a16:creationId xmlns:a16="http://schemas.microsoft.com/office/drawing/2014/main" id="{31156FC1-A426-402B-846B-52C1E62F636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 r="14450"/>
          <a:stretch/>
        </p:blipFill>
        <p:spPr bwMode="auto">
          <a:xfrm>
            <a:off x="7102170" y="4953377"/>
            <a:ext cx="2219137" cy="194312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2B2B648-B692-4DC8-A9D7-EBCA9927D4F2}"/>
              </a:ext>
            </a:extLst>
          </p:cNvPr>
          <p:cNvSpPr>
            <a:spLocks noGrp="1"/>
          </p:cNvSpPr>
          <p:nvPr>
            <p:ph type="sldNum" sz="quarter" idx="12"/>
          </p:nvPr>
        </p:nvSpPr>
        <p:spPr/>
        <p:txBody>
          <a:bodyPr/>
          <a:lstStyle/>
          <a:p>
            <a:fld id="{CAD423DF-6196-4F8E-91DC-15280CC205AA}" type="slidenum">
              <a:rPr lang="en-US" smtClean="0"/>
              <a:t>1</a:t>
            </a:fld>
            <a:endParaRPr lang="en-US"/>
          </a:p>
        </p:txBody>
      </p:sp>
      <p:pic>
        <p:nvPicPr>
          <p:cNvPr id="4" name="Picture 2" descr="Image result for the keg of evanston">
            <a:extLst>
              <a:ext uri="{FF2B5EF4-FFF2-40B4-BE49-F238E27FC236}">
                <a16:creationId xmlns:a16="http://schemas.microsoft.com/office/drawing/2014/main" id="{688CC792-792D-4F4A-A2DC-F7DA29FA305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49725" y="-22945"/>
            <a:ext cx="2632280" cy="20106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merle's barbecue evanston">
            <a:extLst>
              <a:ext uri="{FF2B5EF4-FFF2-40B4-BE49-F238E27FC236}">
                <a16:creationId xmlns:a16="http://schemas.microsoft.com/office/drawing/2014/main" id="{83B381E3-8DFD-4412-B876-1E41FF8E6F8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55477" y="4960297"/>
            <a:ext cx="1343782" cy="19081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mage result for closed evanston restaurants">
            <a:extLst>
              <a:ext uri="{FF2B5EF4-FFF2-40B4-BE49-F238E27FC236}">
                <a16:creationId xmlns:a16="http://schemas.microsoft.com/office/drawing/2014/main" id="{0087314F-B4E9-42DF-B160-0DC427E86E0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41" y="4939532"/>
            <a:ext cx="2890525" cy="1927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226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18EEF-4220-42F9-8F9D-771CC8DEF3BF}"/>
              </a:ext>
            </a:extLst>
          </p:cNvPr>
          <p:cNvSpPr>
            <a:spLocks noGrp="1"/>
          </p:cNvSpPr>
          <p:nvPr>
            <p:ph type="title"/>
          </p:nvPr>
        </p:nvSpPr>
        <p:spPr>
          <a:xfrm>
            <a:off x="222406" y="114188"/>
            <a:ext cx="10515600" cy="1325563"/>
          </a:xfrm>
        </p:spPr>
        <p:txBody>
          <a:bodyPr/>
          <a:lstStyle/>
          <a:p>
            <a:r>
              <a:rPr lang="en-US" dirty="0"/>
              <a:t>What Are We Hungry For?</a:t>
            </a:r>
          </a:p>
        </p:txBody>
      </p:sp>
      <p:sp>
        <p:nvSpPr>
          <p:cNvPr id="3" name="Content Placeholder 2">
            <a:extLst>
              <a:ext uri="{FF2B5EF4-FFF2-40B4-BE49-F238E27FC236}">
                <a16:creationId xmlns:a16="http://schemas.microsoft.com/office/drawing/2014/main" id="{96187F10-0EB2-4A0E-8471-D224EC091FA2}"/>
              </a:ext>
            </a:extLst>
          </p:cNvPr>
          <p:cNvSpPr>
            <a:spLocks noGrp="1"/>
          </p:cNvSpPr>
          <p:nvPr>
            <p:ph idx="1"/>
          </p:nvPr>
        </p:nvSpPr>
        <p:spPr>
          <a:xfrm>
            <a:off x="0" y="1422400"/>
            <a:ext cx="12322629" cy="4818743"/>
          </a:xfrm>
        </p:spPr>
        <p:txBody>
          <a:bodyPr/>
          <a:lstStyle/>
          <a:p>
            <a:pPr marL="0" indent="0">
              <a:buNone/>
            </a:pPr>
            <a:r>
              <a:rPr lang="en-US" dirty="0"/>
              <a:t>Fast Casual: High quality food, blend of table/counter service, relatively low prices</a:t>
            </a:r>
          </a:p>
          <a:p>
            <a:pPr lvl="1"/>
            <a:r>
              <a:rPr lang="en-US" dirty="0"/>
              <a:t>Outpacing the growth of fast food</a:t>
            </a:r>
          </a:p>
        </p:txBody>
      </p:sp>
      <p:pic>
        <p:nvPicPr>
          <p:cNvPr id="8" name="Picture 7">
            <a:extLst>
              <a:ext uri="{FF2B5EF4-FFF2-40B4-BE49-F238E27FC236}">
                <a16:creationId xmlns:a16="http://schemas.microsoft.com/office/drawing/2014/main" id="{73F85A1D-EDAF-4667-98C4-AAAA88BE637D}"/>
              </a:ext>
            </a:extLst>
          </p:cNvPr>
          <p:cNvPicPr>
            <a:picLocks noChangeAspect="1"/>
          </p:cNvPicPr>
          <p:nvPr/>
        </p:nvPicPr>
        <p:blipFill>
          <a:blip r:embed="rId3"/>
          <a:stretch>
            <a:fillRect/>
          </a:stretch>
        </p:blipFill>
        <p:spPr>
          <a:xfrm>
            <a:off x="10331876" y="114188"/>
            <a:ext cx="1257072" cy="1257072"/>
          </a:xfrm>
          <a:prstGeom prst="rect">
            <a:avLst/>
          </a:prstGeom>
        </p:spPr>
      </p:pic>
      <p:sp>
        <p:nvSpPr>
          <p:cNvPr id="6" name="Slide Number Placeholder 5">
            <a:extLst>
              <a:ext uri="{FF2B5EF4-FFF2-40B4-BE49-F238E27FC236}">
                <a16:creationId xmlns:a16="http://schemas.microsoft.com/office/drawing/2014/main" id="{3042D7FD-7110-47B1-9F51-6A6A777A688C}"/>
              </a:ext>
            </a:extLst>
          </p:cNvPr>
          <p:cNvSpPr>
            <a:spLocks noGrp="1"/>
          </p:cNvSpPr>
          <p:nvPr>
            <p:ph type="sldNum" sz="quarter" idx="12"/>
          </p:nvPr>
        </p:nvSpPr>
        <p:spPr/>
        <p:txBody>
          <a:bodyPr/>
          <a:lstStyle/>
          <a:p>
            <a:fld id="{CAD423DF-6196-4F8E-91DC-15280CC205AA}" type="slidenum">
              <a:rPr lang="en-US" smtClean="0"/>
              <a:t>10</a:t>
            </a:fld>
            <a:endParaRPr lang="en-US"/>
          </a:p>
        </p:txBody>
      </p:sp>
      <p:pic>
        <p:nvPicPr>
          <p:cNvPr id="11" name="Picture 2" descr="https://lh5.googleusercontent.com/gCtaEs6isP8cURPT4Issh3YRJ2dhPbQfC6oqgBL0k5Zot5vM-aVvlLAYTc2maMhYYJHTYi-tiYG7LfSA6DZ_Pp1B4rMvVsKAWATpGlXbw1OkwJoHpB4zFhWOYmNw-BUyXne29ug1MfY">
            <a:extLst>
              <a:ext uri="{FF2B5EF4-FFF2-40B4-BE49-F238E27FC236}">
                <a16:creationId xmlns:a16="http://schemas.microsoft.com/office/drawing/2014/main" id="{1B07FBD0-F6FB-4D39-8829-F1276CABAE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3243" y="2490893"/>
            <a:ext cx="6534714" cy="36768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Chart 12">
            <a:extLst>
              <a:ext uri="{FF2B5EF4-FFF2-40B4-BE49-F238E27FC236}">
                <a16:creationId xmlns:a16="http://schemas.microsoft.com/office/drawing/2014/main" id="{60FE1FBC-DB54-482D-AA68-81BD3B2D9F62}"/>
              </a:ext>
            </a:extLst>
          </p:cNvPr>
          <p:cNvGraphicFramePr>
            <a:graphicFrameLocks/>
          </p:cNvGraphicFramePr>
          <p:nvPr>
            <p:extLst>
              <p:ext uri="{D42A27DB-BD31-4B8C-83A1-F6EECF244321}">
                <p14:modId xmlns:p14="http://schemas.microsoft.com/office/powerpoint/2010/main" val="1436916071"/>
              </p:ext>
            </p:extLst>
          </p:nvPr>
        </p:nvGraphicFramePr>
        <p:xfrm>
          <a:off x="102296" y="2508244"/>
          <a:ext cx="5240947" cy="3484022"/>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a:extLst>
              <a:ext uri="{FF2B5EF4-FFF2-40B4-BE49-F238E27FC236}">
                <a16:creationId xmlns:a16="http://schemas.microsoft.com/office/drawing/2014/main" id="{A736BF95-3881-4E8B-91B1-A8B96B77F6A5}"/>
              </a:ext>
            </a:extLst>
          </p:cNvPr>
          <p:cNvSpPr txBox="1"/>
          <p:nvPr/>
        </p:nvSpPr>
        <p:spPr>
          <a:xfrm>
            <a:off x="1544093" y="6400412"/>
            <a:ext cx="11366542" cy="276999"/>
          </a:xfrm>
          <a:prstGeom prst="rect">
            <a:avLst/>
          </a:prstGeom>
          <a:noFill/>
        </p:spPr>
        <p:txBody>
          <a:bodyPr wrap="square" rtlCol="0">
            <a:spAutoFit/>
          </a:bodyPr>
          <a:lstStyle/>
          <a:p>
            <a:r>
              <a:rPr lang="en-US" sz="1200" dirty="0"/>
              <a:t>Source: </a:t>
            </a:r>
            <a:r>
              <a:rPr lang="en-US" sz="1200" dirty="0" err="1"/>
              <a:t>Ferdman</a:t>
            </a:r>
            <a:r>
              <a:rPr lang="en-US" sz="1200" dirty="0"/>
              <a:t>, Roberto A. “The Chipotle Effect: Why America is Obsessed with Fast Casual Food.” </a:t>
            </a:r>
            <a:r>
              <a:rPr lang="en-US" sz="1200" i="1" dirty="0"/>
              <a:t>Washington Post </a:t>
            </a:r>
            <a:r>
              <a:rPr lang="en-US" sz="1200" dirty="0"/>
              <a:t>February 2015</a:t>
            </a:r>
            <a:endParaRPr lang="en-US" sz="1200" i="1" dirty="0"/>
          </a:p>
        </p:txBody>
      </p:sp>
    </p:spTree>
    <p:extLst>
      <p:ext uri="{BB962C8B-B14F-4D97-AF65-F5344CB8AC3E}">
        <p14:creationId xmlns:p14="http://schemas.microsoft.com/office/powerpoint/2010/main" val="1983821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EAD4-6080-46A1-8F82-6537CD44A55C}"/>
              </a:ext>
            </a:extLst>
          </p:cNvPr>
          <p:cNvSpPr>
            <a:spLocks noGrp="1"/>
          </p:cNvSpPr>
          <p:nvPr>
            <p:ph type="title"/>
          </p:nvPr>
        </p:nvSpPr>
        <p:spPr>
          <a:xfrm>
            <a:off x="200416" y="71801"/>
            <a:ext cx="10515600" cy="1325563"/>
          </a:xfrm>
        </p:spPr>
        <p:txBody>
          <a:bodyPr/>
          <a:lstStyle/>
          <a:p>
            <a:r>
              <a:rPr lang="en-US" dirty="0"/>
              <a:t>Asian Cuisine is Heating Up, Too</a:t>
            </a:r>
          </a:p>
        </p:txBody>
      </p:sp>
      <p:sp>
        <p:nvSpPr>
          <p:cNvPr id="4" name="Slide Number Placeholder 3">
            <a:extLst>
              <a:ext uri="{FF2B5EF4-FFF2-40B4-BE49-F238E27FC236}">
                <a16:creationId xmlns:a16="http://schemas.microsoft.com/office/drawing/2014/main" id="{9118F1B7-05A8-45E6-86D5-ED97A5FEF374}"/>
              </a:ext>
            </a:extLst>
          </p:cNvPr>
          <p:cNvSpPr>
            <a:spLocks noGrp="1"/>
          </p:cNvSpPr>
          <p:nvPr>
            <p:ph type="sldNum" sz="quarter" idx="12"/>
          </p:nvPr>
        </p:nvSpPr>
        <p:spPr/>
        <p:txBody>
          <a:bodyPr/>
          <a:lstStyle/>
          <a:p>
            <a:fld id="{CAD423DF-6196-4F8E-91DC-15280CC205AA}" type="slidenum">
              <a:rPr lang="en-US" smtClean="0"/>
              <a:t>11</a:t>
            </a:fld>
            <a:endParaRPr lang="en-US"/>
          </a:p>
        </p:txBody>
      </p:sp>
      <p:sp>
        <p:nvSpPr>
          <p:cNvPr id="6" name="Content Placeholder 5">
            <a:extLst>
              <a:ext uri="{FF2B5EF4-FFF2-40B4-BE49-F238E27FC236}">
                <a16:creationId xmlns:a16="http://schemas.microsoft.com/office/drawing/2014/main" id="{63AD707B-020F-435D-898F-C77E82162B1B}"/>
              </a:ext>
            </a:extLst>
          </p:cNvPr>
          <p:cNvSpPr>
            <a:spLocks noGrp="1"/>
          </p:cNvSpPr>
          <p:nvPr>
            <p:ph idx="1"/>
          </p:nvPr>
        </p:nvSpPr>
        <p:spPr>
          <a:xfrm>
            <a:off x="200416" y="1352810"/>
            <a:ext cx="11674258" cy="5186101"/>
          </a:xfrm>
        </p:spPr>
        <p:txBody>
          <a:bodyPr/>
          <a:lstStyle/>
          <a:p>
            <a:r>
              <a:rPr lang="en-US" dirty="0"/>
              <a:t>Asian Restaurants: Broad category that encompasses Chinese, Japanese, Vietnamese, and Korean cuisines</a:t>
            </a:r>
          </a:p>
          <a:p>
            <a:endParaRPr lang="en-US" dirty="0"/>
          </a:p>
        </p:txBody>
      </p:sp>
      <p:pic>
        <p:nvPicPr>
          <p:cNvPr id="4100" name="Picture 4" descr="https://img.washingtonpost.com/wp-apps/imrs.php?src=https://img.washingtonpost.com/blogs/wonkblog/files/2015/02/asian-food-us.jpg&amp;w=1484">
            <a:extLst>
              <a:ext uri="{FF2B5EF4-FFF2-40B4-BE49-F238E27FC236}">
                <a16:creationId xmlns:a16="http://schemas.microsoft.com/office/drawing/2014/main" id="{7B267F6F-AE6E-45C1-B76F-C4DB4A7590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2346" y="2858748"/>
            <a:ext cx="4630867" cy="34791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https://lh6.googleusercontent.com/fKtKOpdFfu574EL7pkdCJpBzsRGlgtQO_CQteDMFguJESQJcJfVAeIYY-xGieQREIDK23SbIPkNFZ9jdfG7YeCFJ-xNeG2ek7Aa8_MxHODaLW_pi3dWCqu3aEMx13PdTItPZY24ZLJU">
            <a:extLst>
              <a:ext uri="{FF2B5EF4-FFF2-40B4-BE49-F238E27FC236}">
                <a16:creationId xmlns:a16="http://schemas.microsoft.com/office/drawing/2014/main" id="{E41A89DA-F081-45D0-8198-4138E08C93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8648" y="1852354"/>
            <a:ext cx="1513582" cy="11337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2" descr="https://lh6.googleusercontent.com/G4vsC26lCM1SADQWwsGU7TlizFtMwETKRG7tIUL5VPqwV8aGm61Y4hooGAAXRHFFgQE0v_JzatmemKG58xOZzxeRNKG8dWJwHDWeFFr9qQQvVhhSn1FoHbOGQTli1TR73udyrcVLNzs">
            <a:extLst>
              <a:ext uri="{FF2B5EF4-FFF2-40B4-BE49-F238E27FC236}">
                <a16:creationId xmlns:a16="http://schemas.microsoft.com/office/drawing/2014/main" id="{E7F6EB1D-1099-4DD5-AFF1-519F924808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7780" y="286094"/>
            <a:ext cx="1258197" cy="10298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Chart 8">
            <a:extLst>
              <a:ext uri="{FF2B5EF4-FFF2-40B4-BE49-F238E27FC236}">
                <a16:creationId xmlns:a16="http://schemas.microsoft.com/office/drawing/2014/main" id="{FFC9F208-0F4D-41A9-B35A-5ECE9B59E601}"/>
              </a:ext>
            </a:extLst>
          </p:cNvPr>
          <p:cNvGraphicFramePr>
            <a:graphicFrameLocks/>
          </p:cNvGraphicFramePr>
          <p:nvPr>
            <p:extLst>
              <p:ext uri="{D42A27DB-BD31-4B8C-83A1-F6EECF244321}">
                <p14:modId xmlns:p14="http://schemas.microsoft.com/office/powerpoint/2010/main" val="3935086553"/>
              </p:ext>
            </p:extLst>
          </p:nvPr>
        </p:nvGraphicFramePr>
        <p:xfrm>
          <a:off x="345688" y="2509024"/>
          <a:ext cx="5809785" cy="3896116"/>
        </p:xfrm>
        <a:graphic>
          <a:graphicData uri="http://schemas.openxmlformats.org/drawingml/2006/chart">
            <c:chart xmlns:c="http://schemas.openxmlformats.org/drawingml/2006/chart" xmlns:r="http://schemas.openxmlformats.org/officeDocument/2006/relationships" r:id="rId6"/>
          </a:graphicData>
        </a:graphic>
      </p:graphicFrame>
      <p:sp>
        <p:nvSpPr>
          <p:cNvPr id="12" name="TextBox 11">
            <a:extLst>
              <a:ext uri="{FF2B5EF4-FFF2-40B4-BE49-F238E27FC236}">
                <a16:creationId xmlns:a16="http://schemas.microsoft.com/office/drawing/2014/main" id="{44627FA7-E1B2-449A-A2F8-355BF94475C8}"/>
              </a:ext>
            </a:extLst>
          </p:cNvPr>
          <p:cNvSpPr txBox="1"/>
          <p:nvPr/>
        </p:nvSpPr>
        <p:spPr>
          <a:xfrm>
            <a:off x="1886993" y="6400412"/>
            <a:ext cx="11366542" cy="276999"/>
          </a:xfrm>
          <a:prstGeom prst="rect">
            <a:avLst/>
          </a:prstGeom>
          <a:noFill/>
        </p:spPr>
        <p:txBody>
          <a:bodyPr wrap="square" rtlCol="0">
            <a:spAutoFit/>
          </a:bodyPr>
          <a:lstStyle/>
          <a:p>
            <a:r>
              <a:rPr lang="en-US" sz="1200" dirty="0"/>
              <a:t>Source: </a:t>
            </a:r>
            <a:r>
              <a:rPr lang="en-US" sz="1200" dirty="0" err="1"/>
              <a:t>Ferdman</a:t>
            </a:r>
            <a:r>
              <a:rPr lang="en-US" sz="1200" dirty="0"/>
              <a:t>, Roberto A. “Asian Food: The Fastest Growing Food in the World.” </a:t>
            </a:r>
            <a:r>
              <a:rPr lang="en-US" sz="1200" i="1" dirty="0"/>
              <a:t>Washington Post </a:t>
            </a:r>
            <a:r>
              <a:rPr lang="en-US" sz="1200" dirty="0"/>
              <a:t>February 2015</a:t>
            </a:r>
            <a:endParaRPr lang="en-US" sz="1200" i="1" dirty="0"/>
          </a:p>
        </p:txBody>
      </p:sp>
    </p:spTree>
    <p:extLst>
      <p:ext uri="{BB962C8B-B14F-4D97-AF65-F5344CB8AC3E}">
        <p14:creationId xmlns:p14="http://schemas.microsoft.com/office/powerpoint/2010/main" val="712830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EDDFA-9248-4B6A-8219-5F3405DDA57B}"/>
              </a:ext>
            </a:extLst>
          </p:cNvPr>
          <p:cNvSpPr>
            <a:spLocks noGrp="1"/>
          </p:cNvSpPr>
          <p:nvPr>
            <p:ph type="title"/>
          </p:nvPr>
        </p:nvSpPr>
        <p:spPr>
          <a:xfrm>
            <a:off x="275771" y="-53075"/>
            <a:ext cx="10515600" cy="1325563"/>
          </a:xfrm>
        </p:spPr>
        <p:txBody>
          <a:bodyPr/>
          <a:lstStyle/>
          <a:p>
            <a:r>
              <a:rPr lang="en-US" dirty="0"/>
              <a:t>Locations with High Turnover</a:t>
            </a:r>
          </a:p>
        </p:txBody>
      </p:sp>
      <p:sp>
        <p:nvSpPr>
          <p:cNvPr id="3" name="Content Placeholder 2">
            <a:extLst>
              <a:ext uri="{FF2B5EF4-FFF2-40B4-BE49-F238E27FC236}">
                <a16:creationId xmlns:a16="http://schemas.microsoft.com/office/drawing/2014/main" id="{9861C2CF-9F64-4D3C-8C47-34485F74A58C}"/>
              </a:ext>
            </a:extLst>
          </p:cNvPr>
          <p:cNvSpPr>
            <a:spLocks noGrp="1"/>
          </p:cNvSpPr>
          <p:nvPr>
            <p:ph idx="1"/>
          </p:nvPr>
        </p:nvSpPr>
        <p:spPr>
          <a:xfrm>
            <a:off x="204331" y="1134157"/>
            <a:ext cx="11610298" cy="5295672"/>
          </a:xfrm>
        </p:spPr>
        <p:txBody>
          <a:bodyPr/>
          <a:lstStyle/>
          <a:p>
            <a:pPr marL="0" indent="0">
              <a:buNone/>
            </a:pPr>
            <a:r>
              <a:rPr lang="en-US" dirty="0">
                <a:solidFill>
                  <a:schemeClr val="accent1">
                    <a:lumMod val="75000"/>
                  </a:schemeClr>
                </a:solidFill>
              </a:rPr>
              <a:t>618 ½ Church Street (across from Evanston Public Library)</a:t>
            </a:r>
          </a:p>
          <a:p>
            <a:pPr marL="0" indent="0">
              <a:buNone/>
            </a:pPr>
            <a:endParaRPr lang="en-US" dirty="0">
              <a:solidFill>
                <a:schemeClr val="accent1">
                  <a:lumMod val="75000"/>
                </a:schemeClr>
              </a:solidFill>
            </a:endParaRPr>
          </a:p>
          <a:p>
            <a:pPr marL="0" indent="0">
              <a:buNone/>
            </a:pPr>
            <a:endParaRPr lang="en-US" dirty="0">
              <a:solidFill>
                <a:schemeClr val="accent1">
                  <a:lumMod val="75000"/>
                </a:schemeClr>
              </a:solidFill>
            </a:endParaRPr>
          </a:p>
          <a:p>
            <a:pPr marL="0" indent="0">
              <a:buNone/>
            </a:pPr>
            <a:endParaRPr lang="en-US" sz="1050" dirty="0">
              <a:solidFill>
                <a:schemeClr val="accent1">
                  <a:lumMod val="75000"/>
                </a:schemeClr>
              </a:solidFill>
            </a:endParaRPr>
          </a:p>
          <a:p>
            <a:pPr marL="0" indent="0">
              <a:buNone/>
            </a:pPr>
            <a:r>
              <a:rPr lang="en-US" dirty="0">
                <a:solidFill>
                  <a:schemeClr val="accent1">
                    <a:lumMod val="75000"/>
                  </a:schemeClr>
                </a:solidFill>
              </a:rPr>
              <a:t>815 Noyes Street (by the Noyes El stop)</a:t>
            </a:r>
          </a:p>
          <a:p>
            <a:pPr marL="0" indent="0">
              <a:buNone/>
            </a:pPr>
            <a:endParaRPr lang="en-US" dirty="0">
              <a:solidFill>
                <a:schemeClr val="accent1">
                  <a:lumMod val="75000"/>
                </a:schemeClr>
              </a:solidFill>
            </a:endParaRPr>
          </a:p>
          <a:p>
            <a:pPr marL="0" indent="0">
              <a:buNone/>
            </a:pPr>
            <a:endParaRPr lang="en-US" dirty="0">
              <a:solidFill>
                <a:schemeClr val="accent1">
                  <a:lumMod val="75000"/>
                </a:schemeClr>
              </a:solidFill>
            </a:endParaRPr>
          </a:p>
          <a:p>
            <a:pPr marL="0" indent="0">
              <a:buNone/>
            </a:pPr>
            <a:endParaRPr lang="en-US" sz="900" dirty="0">
              <a:solidFill>
                <a:schemeClr val="accent1">
                  <a:lumMod val="75000"/>
                </a:schemeClr>
              </a:solidFill>
            </a:endParaRPr>
          </a:p>
          <a:p>
            <a:pPr marL="0" indent="0">
              <a:buNone/>
            </a:pPr>
            <a:endParaRPr lang="en-US" sz="700" dirty="0">
              <a:solidFill>
                <a:schemeClr val="accent1">
                  <a:lumMod val="75000"/>
                </a:schemeClr>
              </a:solidFill>
            </a:endParaRPr>
          </a:p>
          <a:p>
            <a:pPr marL="0" indent="0">
              <a:buNone/>
            </a:pPr>
            <a:r>
              <a:rPr lang="en-US" dirty="0">
                <a:solidFill>
                  <a:schemeClr val="accent1">
                    <a:lumMod val="75000"/>
                  </a:schemeClr>
                </a:solidFill>
              </a:rPr>
              <a:t>1903 Church Street (across from ETHS)</a:t>
            </a:r>
          </a:p>
          <a:p>
            <a:pPr marL="0" indent="0">
              <a:buNone/>
            </a:pPr>
            <a:endParaRPr lang="en-US" dirty="0">
              <a:solidFill>
                <a:schemeClr val="accent1">
                  <a:lumMod val="75000"/>
                </a:schemeClr>
              </a:solidFill>
            </a:endParaRPr>
          </a:p>
          <a:p>
            <a:pPr marL="0" indent="0">
              <a:buNone/>
            </a:pPr>
            <a:endParaRPr lang="en-US" dirty="0">
              <a:solidFill>
                <a:schemeClr val="accent1">
                  <a:lumMod val="75000"/>
                </a:schemeClr>
              </a:solidFill>
            </a:endParaRPr>
          </a:p>
        </p:txBody>
      </p:sp>
      <p:pic>
        <p:nvPicPr>
          <p:cNvPr id="6152" name="Picture 8" descr="https://lh3.googleusercontent.com/SoN4WWolSnRVT9eezyZYjGiS7dqETJOf2pWdxJvGZ6Z9_ThgmoBK8BrlXAIBF2TE3w_wqDlYtuMzh-uFFDYpV-bI6O6uRuAsBsObvUeZRzjte1gULaMiVEmSSJSHt_BeQAu-5BBi_Fg">
            <a:extLst>
              <a:ext uri="{FF2B5EF4-FFF2-40B4-BE49-F238E27FC236}">
                <a16:creationId xmlns:a16="http://schemas.microsoft.com/office/drawing/2014/main" id="{1C051C7E-AE2B-414B-90E3-82484DCCDC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07" t="24967" r="8987" b="37636"/>
          <a:stretch/>
        </p:blipFill>
        <p:spPr bwMode="auto">
          <a:xfrm>
            <a:off x="374745" y="1849885"/>
            <a:ext cx="2373226" cy="822694"/>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s://lh5.googleusercontent.com/A239BZYCTnb2YDP_RIoAhuu9HaXgIjP3M_nBcH_NI5Uk0Wl4LXqzfAkyFCi8bZ-xB3X9tCjLhsluJfVIrLqg9ucY2XMjVyMtFXBR5PZlPYC3SuMErzP_dJiZ3yzKDfl_NhGQwez2Gys">
            <a:extLst>
              <a:ext uri="{FF2B5EF4-FFF2-40B4-BE49-F238E27FC236}">
                <a16:creationId xmlns:a16="http://schemas.microsoft.com/office/drawing/2014/main" id="{97D416B8-94D5-42F0-9A9A-0A235FF6F9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6888" y="1710208"/>
            <a:ext cx="1017275" cy="1102048"/>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https://lh6.googleusercontent.com/fKtKOpdFfu574EL7pkdCJpBzsRGlgtQO_CQteDMFguJESQJcJfVAeIYY-xGieQREIDK23SbIPkNFZ9jdfG7YeCFJ-xNeG2ek7Aa8_MxHODaLW_pi3dWCqu3aEMx13PdTItPZY24ZLJU">
            <a:extLst>
              <a:ext uri="{FF2B5EF4-FFF2-40B4-BE49-F238E27FC236}">
                <a16:creationId xmlns:a16="http://schemas.microsoft.com/office/drawing/2014/main" id="{53C0F197-73C3-4A6F-8509-1EF578F46C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05932" y="1417197"/>
            <a:ext cx="1584473" cy="1186825"/>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https://lh4.googleusercontent.com/8d8hmyui1fkkI05HhW8EfbhAFH-7gSNbFyd_Ypn_sow_1B8lSLI8xinVRRxgsdtKbO7LKHh1x-bI0hFzWinuesmAlfT55JWToRyHEsDo8q1NbebIkpru5Ge8NcJhWoWR9Y7RFWDr0NA">
            <a:extLst>
              <a:ext uri="{FF2B5EF4-FFF2-40B4-BE49-F238E27FC236}">
                <a16:creationId xmlns:a16="http://schemas.microsoft.com/office/drawing/2014/main" id="{9A6A7400-7D5B-40F1-9827-0DCE2B187F7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8010"/>
          <a:stretch/>
        </p:blipFill>
        <p:spPr bwMode="auto">
          <a:xfrm>
            <a:off x="8060919" y="1334033"/>
            <a:ext cx="1497971" cy="1628410"/>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https://lh6.googleusercontent.com/_2YgdnGSjQCV2s7fW40gnYWuTCp6-U_skDZqppFZTCR6ATSi22kzjWn27PSae-vx2C_Q7oI6Bsi2LfK5NDGc2B1r-RnynTlO9VUx8MFn9gKFh-edtccBsKv6L4rR_N5hGc6wgyTOA1M">
            <a:extLst>
              <a:ext uri="{FF2B5EF4-FFF2-40B4-BE49-F238E27FC236}">
                <a16:creationId xmlns:a16="http://schemas.microsoft.com/office/drawing/2014/main" id="{81981409-DFAE-4536-9B28-2E970098F5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1461" y="1707809"/>
            <a:ext cx="1096613" cy="1096613"/>
          </a:xfrm>
          <a:prstGeom prst="rect">
            <a:avLst/>
          </a:prstGeom>
          <a:noFill/>
          <a:extLst>
            <a:ext uri="{909E8E84-426E-40DD-AFC4-6F175D3DCCD1}">
              <a14:hiddenFill xmlns:a14="http://schemas.microsoft.com/office/drawing/2010/main">
                <a:solidFill>
                  <a:srgbClr val="FFFFFF"/>
                </a:solidFill>
              </a14:hiddenFill>
            </a:ext>
          </a:extLst>
        </p:spPr>
      </p:pic>
      <p:sp>
        <p:nvSpPr>
          <p:cNvPr id="15" name="Arrow: Right 14">
            <a:extLst>
              <a:ext uri="{FF2B5EF4-FFF2-40B4-BE49-F238E27FC236}">
                <a16:creationId xmlns:a16="http://schemas.microsoft.com/office/drawing/2014/main" id="{77D4A5B2-DBE6-43C1-9304-29B3937E629F}"/>
              </a:ext>
            </a:extLst>
          </p:cNvPr>
          <p:cNvSpPr/>
          <p:nvPr/>
        </p:nvSpPr>
        <p:spPr>
          <a:xfrm>
            <a:off x="3051789" y="2069390"/>
            <a:ext cx="391111" cy="2830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0747888C-0769-421B-906B-51FD1F39751B}"/>
              </a:ext>
            </a:extLst>
          </p:cNvPr>
          <p:cNvSpPr/>
          <p:nvPr/>
        </p:nvSpPr>
        <p:spPr>
          <a:xfrm>
            <a:off x="5311197" y="2069390"/>
            <a:ext cx="391111" cy="2830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993A3039-E14C-4508-B2A6-F51181CDD2B7}"/>
              </a:ext>
            </a:extLst>
          </p:cNvPr>
          <p:cNvSpPr/>
          <p:nvPr/>
        </p:nvSpPr>
        <p:spPr>
          <a:xfrm>
            <a:off x="7632257" y="1999858"/>
            <a:ext cx="391111" cy="2830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C6A011D4-51D7-427C-B0EF-113B5B818353}"/>
              </a:ext>
            </a:extLst>
          </p:cNvPr>
          <p:cNvSpPr/>
          <p:nvPr/>
        </p:nvSpPr>
        <p:spPr>
          <a:xfrm>
            <a:off x="9859952" y="1955175"/>
            <a:ext cx="391111" cy="2830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62" name="Picture 18" descr="https://lh6.googleusercontent.com/nG7aRmo6KPy1ejlgDqxMe1i5p9IyXLs204khLPWSFwCDE2xDbP65TLmyVLVFNe0z9D5AVItmJwQh2jzctuxwvgxMACehTp8HSiV71ZJLnW0kfBrI3zqHreSM4T8Z0sC5vpbWN0IpTzI">
            <a:extLst>
              <a:ext uri="{FF2B5EF4-FFF2-40B4-BE49-F238E27FC236}">
                <a16:creationId xmlns:a16="http://schemas.microsoft.com/office/drawing/2014/main" id="{2D12CDE7-FB67-4834-9B56-AF6A439C6C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112" y="3475976"/>
            <a:ext cx="1224479" cy="1224479"/>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descr="https://lh3.googleusercontent.com/2t5VHcuP96l0FVA9vQn_nv_oO6tfQA4qnZafI--I_obeA3NG2sXyHB2t7xcygWIWzgarNH4eDjfNOlC9bhhjBd4boxTaEAQFr0s5YT-CsZJfpIc1B10eXN--Lb9XLOjx8nlTTXSx2I8">
            <a:extLst>
              <a:ext uri="{FF2B5EF4-FFF2-40B4-BE49-F238E27FC236}">
                <a16:creationId xmlns:a16="http://schemas.microsoft.com/office/drawing/2014/main" id="{0678254E-2AE2-4428-8B61-59FF54E9505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13753"/>
          <a:stretch/>
        </p:blipFill>
        <p:spPr bwMode="auto">
          <a:xfrm>
            <a:off x="2638260" y="3448416"/>
            <a:ext cx="1132850" cy="1089784"/>
          </a:xfrm>
          <a:prstGeom prst="rect">
            <a:avLst/>
          </a:prstGeom>
          <a:noFill/>
          <a:extLst>
            <a:ext uri="{909E8E84-426E-40DD-AFC4-6F175D3DCCD1}">
              <a14:hiddenFill xmlns:a14="http://schemas.microsoft.com/office/drawing/2010/main">
                <a:solidFill>
                  <a:srgbClr val="FFFFFF"/>
                </a:solidFill>
              </a14:hiddenFill>
            </a:ext>
          </a:extLst>
        </p:spPr>
      </p:pic>
      <p:pic>
        <p:nvPicPr>
          <p:cNvPr id="6166" name="Picture 22" descr="https://lh3.googleusercontent.com/oD6rWCILiN6qv-QET_FVCzpG_3PEBqi9haL86ko5YWB6Rd0IMO6n7wPt7a1617dwOMFGQiN9dxfdKGXmg7WCxBmniOSGlfOinkAs0W2vqGptl7KPEr-skmXrnJn8nz7WEJSirGXCDPk">
            <a:extLst>
              <a:ext uri="{FF2B5EF4-FFF2-40B4-BE49-F238E27FC236}">
                <a16:creationId xmlns:a16="http://schemas.microsoft.com/office/drawing/2014/main" id="{53B0D3BF-5376-429E-90D9-743D8F38743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88636" y="3307063"/>
            <a:ext cx="1426846" cy="1426846"/>
          </a:xfrm>
          <a:prstGeom prst="rect">
            <a:avLst/>
          </a:prstGeom>
          <a:noFill/>
          <a:extLst>
            <a:ext uri="{909E8E84-426E-40DD-AFC4-6F175D3DCCD1}">
              <a14:hiddenFill xmlns:a14="http://schemas.microsoft.com/office/drawing/2010/main">
                <a:solidFill>
                  <a:srgbClr val="FFFFFF"/>
                </a:solidFill>
              </a14:hiddenFill>
            </a:ext>
          </a:extLst>
        </p:spPr>
      </p:pic>
      <p:pic>
        <p:nvPicPr>
          <p:cNvPr id="6170" name="Picture 26" descr="https://lh3.googleusercontent.com/83OiD9iljxtQo9MMgLB0tERl3slZMonA2HLHIdARKNnDHTANs5E6C619CfA75O4Cj2mvE3vHNQPpzoA9zUjqKtImTN325VSO-8VriklvCg1mHijVjp8zEw0pgq_iC7K5H-smktc-rms">
            <a:extLst>
              <a:ext uri="{FF2B5EF4-FFF2-40B4-BE49-F238E27FC236}">
                <a16:creationId xmlns:a16="http://schemas.microsoft.com/office/drawing/2014/main" id="{ED52309A-B90B-49CE-A03C-AD2B528F727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9085" r="18166"/>
          <a:stretch/>
        </p:blipFill>
        <p:spPr bwMode="auto">
          <a:xfrm>
            <a:off x="7136151" y="3185193"/>
            <a:ext cx="1792814" cy="1428540"/>
          </a:xfrm>
          <a:prstGeom prst="rect">
            <a:avLst/>
          </a:prstGeom>
          <a:noFill/>
          <a:extLst>
            <a:ext uri="{909E8E84-426E-40DD-AFC4-6F175D3DCCD1}">
              <a14:hiddenFill xmlns:a14="http://schemas.microsoft.com/office/drawing/2010/main">
                <a:solidFill>
                  <a:srgbClr val="FFFFFF"/>
                </a:solidFill>
              </a14:hiddenFill>
            </a:ext>
          </a:extLst>
        </p:spPr>
      </p:pic>
      <p:sp>
        <p:nvSpPr>
          <p:cNvPr id="24" name="Arrow: Right 23">
            <a:extLst>
              <a:ext uri="{FF2B5EF4-FFF2-40B4-BE49-F238E27FC236}">
                <a16:creationId xmlns:a16="http://schemas.microsoft.com/office/drawing/2014/main" id="{46990ECB-47B3-4D6B-B4D0-0F4104C79E59}"/>
              </a:ext>
            </a:extLst>
          </p:cNvPr>
          <p:cNvSpPr/>
          <p:nvPr/>
        </p:nvSpPr>
        <p:spPr>
          <a:xfrm>
            <a:off x="1974883" y="3880835"/>
            <a:ext cx="391111" cy="2830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483599F0-1CC6-44E4-8805-F4ADF71346B9}"/>
              </a:ext>
            </a:extLst>
          </p:cNvPr>
          <p:cNvSpPr/>
          <p:nvPr/>
        </p:nvSpPr>
        <p:spPr>
          <a:xfrm>
            <a:off x="4103301" y="3886807"/>
            <a:ext cx="391111" cy="2830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26F42CF3-BFB0-4B7C-AAB3-CA41FDEEF060}"/>
              </a:ext>
            </a:extLst>
          </p:cNvPr>
          <p:cNvSpPr/>
          <p:nvPr/>
        </p:nvSpPr>
        <p:spPr>
          <a:xfrm>
            <a:off x="6703349" y="3878972"/>
            <a:ext cx="391111" cy="2830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D534132D-66C0-4083-950E-50271D8BE227}"/>
              </a:ext>
            </a:extLst>
          </p:cNvPr>
          <p:cNvSpPr/>
          <p:nvPr/>
        </p:nvSpPr>
        <p:spPr>
          <a:xfrm>
            <a:off x="8964914" y="3886807"/>
            <a:ext cx="391111" cy="2830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76" name="Picture 32" descr="https://lh3.googleusercontent.com/fH6j3ZHIU4PaerFPRZTjs_2XbdxEHyK8DgW-yrEPE7ikz4fZtnlaYdyOOMZuEiYXWXFE1qse0n4zu5l0CT7pOdvWNaKmlys_TU89ddnVIKwM3BA66pB22d0Tce0TUBHy37jC--eqfI4">
            <a:extLst>
              <a:ext uri="{FF2B5EF4-FFF2-40B4-BE49-F238E27FC236}">
                <a16:creationId xmlns:a16="http://schemas.microsoft.com/office/drawing/2014/main" id="{7E4F3E9B-D26E-4462-9EF2-87E810F02ED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44888"/>
          <a:stretch/>
        </p:blipFill>
        <p:spPr bwMode="auto">
          <a:xfrm>
            <a:off x="204330" y="5503852"/>
            <a:ext cx="2749967" cy="852498"/>
          </a:xfrm>
          <a:prstGeom prst="rect">
            <a:avLst/>
          </a:prstGeom>
          <a:noFill/>
          <a:extLst>
            <a:ext uri="{909E8E84-426E-40DD-AFC4-6F175D3DCCD1}">
              <a14:hiddenFill xmlns:a14="http://schemas.microsoft.com/office/drawing/2010/main">
                <a:solidFill>
                  <a:srgbClr val="FFFFFF"/>
                </a:solidFill>
              </a14:hiddenFill>
            </a:ext>
          </a:extLst>
        </p:spPr>
      </p:pic>
      <p:pic>
        <p:nvPicPr>
          <p:cNvPr id="6178" name="Picture 34" descr="https://lh3.googleusercontent.com/ejjAJkKg8bw13tvp4ANs8MiHhnxJvGz3E0Ntf7VS46NVQnjhumOz-MQ0JJ2pyIqFKMYFWjluRdku7-y98IuhTMETgABQirOUFV40jCz4lSmUSrwTqZRKkq4wc0cj7Cggug99Mr6vEoo">
            <a:extLst>
              <a:ext uri="{FF2B5EF4-FFF2-40B4-BE49-F238E27FC236}">
                <a16:creationId xmlns:a16="http://schemas.microsoft.com/office/drawing/2014/main" id="{EEA6BEC3-8318-42B6-BED3-EE52DA3442E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76179" y="5236993"/>
            <a:ext cx="1094701" cy="1119357"/>
          </a:xfrm>
          <a:prstGeom prst="rect">
            <a:avLst/>
          </a:prstGeom>
          <a:noFill/>
          <a:extLst>
            <a:ext uri="{909E8E84-426E-40DD-AFC4-6F175D3DCCD1}">
              <a14:hiddenFill xmlns:a14="http://schemas.microsoft.com/office/drawing/2010/main">
                <a:solidFill>
                  <a:srgbClr val="FFFFFF"/>
                </a:solidFill>
              </a14:hiddenFill>
            </a:ext>
          </a:extLst>
        </p:spPr>
      </p:pic>
      <p:sp>
        <p:nvSpPr>
          <p:cNvPr id="32" name="Arrow: Right 31">
            <a:extLst>
              <a:ext uri="{FF2B5EF4-FFF2-40B4-BE49-F238E27FC236}">
                <a16:creationId xmlns:a16="http://schemas.microsoft.com/office/drawing/2014/main" id="{C94E2416-B109-4328-A8BA-C102D836449F}"/>
              </a:ext>
            </a:extLst>
          </p:cNvPr>
          <p:cNvSpPr/>
          <p:nvPr/>
        </p:nvSpPr>
        <p:spPr>
          <a:xfrm>
            <a:off x="3122212" y="5817499"/>
            <a:ext cx="391111" cy="2830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8E895241-F31E-4C80-BA86-1E00A05152FD}"/>
              </a:ext>
            </a:extLst>
          </p:cNvPr>
          <p:cNvSpPr/>
          <p:nvPr/>
        </p:nvSpPr>
        <p:spPr>
          <a:xfrm>
            <a:off x="5385352" y="5817499"/>
            <a:ext cx="391111" cy="2830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D596BBC8-8632-45AB-B95A-669D6002E0DC}"/>
              </a:ext>
            </a:extLst>
          </p:cNvPr>
          <p:cNvSpPr/>
          <p:nvPr/>
        </p:nvSpPr>
        <p:spPr>
          <a:xfrm>
            <a:off x="8976534" y="5843961"/>
            <a:ext cx="391111" cy="2830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34E8F2E-8873-4A22-8F41-1AABBCB849C9}"/>
              </a:ext>
            </a:extLst>
          </p:cNvPr>
          <p:cNvSpPr>
            <a:spLocks noGrp="1"/>
          </p:cNvSpPr>
          <p:nvPr>
            <p:ph type="sldNum" sz="quarter" idx="12"/>
          </p:nvPr>
        </p:nvSpPr>
        <p:spPr/>
        <p:txBody>
          <a:bodyPr/>
          <a:lstStyle/>
          <a:p>
            <a:fld id="{CAD423DF-6196-4F8E-91DC-15280CC205AA}" type="slidenum">
              <a:rPr lang="en-US" smtClean="0"/>
              <a:t>12</a:t>
            </a:fld>
            <a:endParaRPr lang="en-US" dirty="0"/>
          </a:p>
        </p:txBody>
      </p:sp>
      <p:pic>
        <p:nvPicPr>
          <p:cNvPr id="7" name="Picture 6">
            <a:extLst>
              <a:ext uri="{FF2B5EF4-FFF2-40B4-BE49-F238E27FC236}">
                <a16:creationId xmlns:a16="http://schemas.microsoft.com/office/drawing/2014/main" id="{DF1774FA-8A26-4935-8577-D0DF111503C6}"/>
              </a:ext>
            </a:extLst>
          </p:cNvPr>
          <p:cNvPicPr>
            <a:picLocks noChangeAspect="1"/>
          </p:cNvPicPr>
          <p:nvPr/>
        </p:nvPicPr>
        <p:blipFill rotWithShape="1">
          <a:blip r:embed="rId14">
            <a:extLst>
              <a:ext uri="{28A0092B-C50C-407E-A947-70E740481C1C}">
                <a14:useLocalDpi xmlns:a14="http://schemas.microsoft.com/office/drawing/2010/main" val="0"/>
              </a:ext>
            </a:extLst>
          </a:blip>
          <a:srcRect l="36971" t="46063" r="50993" b="49315"/>
          <a:stretch/>
        </p:blipFill>
        <p:spPr>
          <a:xfrm>
            <a:off x="9548658" y="3845488"/>
            <a:ext cx="2536843" cy="548032"/>
          </a:xfrm>
          <a:prstGeom prst="rect">
            <a:avLst/>
          </a:prstGeom>
        </p:spPr>
      </p:pic>
      <p:sp>
        <p:nvSpPr>
          <p:cNvPr id="5" name="TextBox 4">
            <a:extLst>
              <a:ext uri="{FF2B5EF4-FFF2-40B4-BE49-F238E27FC236}">
                <a16:creationId xmlns:a16="http://schemas.microsoft.com/office/drawing/2014/main" id="{CFE4AB24-AC1F-49B4-996C-E6F5546BA7D4}"/>
              </a:ext>
            </a:extLst>
          </p:cNvPr>
          <p:cNvSpPr txBox="1"/>
          <p:nvPr/>
        </p:nvSpPr>
        <p:spPr>
          <a:xfrm>
            <a:off x="810021" y="4569889"/>
            <a:ext cx="1065275" cy="292388"/>
          </a:xfrm>
          <a:prstGeom prst="rect">
            <a:avLst/>
          </a:prstGeom>
          <a:noFill/>
        </p:spPr>
        <p:txBody>
          <a:bodyPr wrap="square" rtlCol="0">
            <a:spAutoFit/>
          </a:bodyPr>
          <a:lstStyle/>
          <a:p>
            <a:r>
              <a:rPr lang="en-US" sz="1300" dirty="0"/>
              <a:t>2001-2008</a:t>
            </a:r>
          </a:p>
        </p:txBody>
      </p:sp>
      <p:sp>
        <p:nvSpPr>
          <p:cNvPr id="35" name="TextBox 34">
            <a:extLst>
              <a:ext uri="{FF2B5EF4-FFF2-40B4-BE49-F238E27FC236}">
                <a16:creationId xmlns:a16="http://schemas.microsoft.com/office/drawing/2014/main" id="{C9E902CD-D378-410C-BB86-DD9A249BFCB8}"/>
              </a:ext>
            </a:extLst>
          </p:cNvPr>
          <p:cNvSpPr txBox="1"/>
          <p:nvPr/>
        </p:nvSpPr>
        <p:spPr>
          <a:xfrm>
            <a:off x="2747970" y="4579939"/>
            <a:ext cx="913429" cy="292388"/>
          </a:xfrm>
          <a:prstGeom prst="rect">
            <a:avLst/>
          </a:prstGeom>
          <a:noFill/>
        </p:spPr>
        <p:txBody>
          <a:bodyPr wrap="square" rtlCol="0">
            <a:spAutoFit/>
          </a:bodyPr>
          <a:lstStyle/>
          <a:p>
            <a:r>
              <a:rPr lang="en-US" sz="1300" dirty="0"/>
              <a:t>2009-2013</a:t>
            </a:r>
          </a:p>
        </p:txBody>
      </p:sp>
      <p:sp>
        <p:nvSpPr>
          <p:cNvPr id="36" name="TextBox 35">
            <a:extLst>
              <a:ext uri="{FF2B5EF4-FFF2-40B4-BE49-F238E27FC236}">
                <a16:creationId xmlns:a16="http://schemas.microsoft.com/office/drawing/2014/main" id="{30CC3934-132F-4730-B0F3-04FBBA28E05B}"/>
              </a:ext>
            </a:extLst>
          </p:cNvPr>
          <p:cNvSpPr txBox="1"/>
          <p:nvPr/>
        </p:nvSpPr>
        <p:spPr>
          <a:xfrm>
            <a:off x="5207314" y="4590850"/>
            <a:ext cx="972808" cy="292388"/>
          </a:xfrm>
          <a:prstGeom prst="rect">
            <a:avLst/>
          </a:prstGeom>
          <a:noFill/>
        </p:spPr>
        <p:txBody>
          <a:bodyPr wrap="square" rtlCol="0">
            <a:spAutoFit/>
          </a:bodyPr>
          <a:lstStyle/>
          <a:p>
            <a:r>
              <a:rPr lang="en-US" sz="1300" dirty="0"/>
              <a:t>2014-2015</a:t>
            </a:r>
          </a:p>
        </p:txBody>
      </p:sp>
      <p:sp>
        <p:nvSpPr>
          <p:cNvPr id="37" name="TextBox 36">
            <a:extLst>
              <a:ext uri="{FF2B5EF4-FFF2-40B4-BE49-F238E27FC236}">
                <a16:creationId xmlns:a16="http://schemas.microsoft.com/office/drawing/2014/main" id="{1AD6312D-F022-4650-BB7A-CB94643FD486}"/>
              </a:ext>
            </a:extLst>
          </p:cNvPr>
          <p:cNvSpPr txBox="1"/>
          <p:nvPr/>
        </p:nvSpPr>
        <p:spPr>
          <a:xfrm>
            <a:off x="7550972" y="4579939"/>
            <a:ext cx="956759" cy="292388"/>
          </a:xfrm>
          <a:prstGeom prst="rect">
            <a:avLst/>
          </a:prstGeom>
          <a:noFill/>
        </p:spPr>
        <p:txBody>
          <a:bodyPr wrap="square" rtlCol="0">
            <a:spAutoFit/>
          </a:bodyPr>
          <a:lstStyle/>
          <a:p>
            <a:r>
              <a:rPr lang="en-US" sz="1300" dirty="0"/>
              <a:t>2015-2016</a:t>
            </a:r>
          </a:p>
        </p:txBody>
      </p:sp>
      <p:sp>
        <p:nvSpPr>
          <p:cNvPr id="38" name="TextBox 37">
            <a:extLst>
              <a:ext uri="{FF2B5EF4-FFF2-40B4-BE49-F238E27FC236}">
                <a16:creationId xmlns:a16="http://schemas.microsoft.com/office/drawing/2014/main" id="{7942DCB0-0741-443B-8C45-C7E447569939}"/>
              </a:ext>
            </a:extLst>
          </p:cNvPr>
          <p:cNvSpPr txBox="1"/>
          <p:nvPr/>
        </p:nvSpPr>
        <p:spPr>
          <a:xfrm>
            <a:off x="10138975" y="4546934"/>
            <a:ext cx="1214825" cy="292388"/>
          </a:xfrm>
          <a:prstGeom prst="rect">
            <a:avLst/>
          </a:prstGeom>
          <a:noFill/>
        </p:spPr>
        <p:txBody>
          <a:bodyPr wrap="square" rtlCol="0">
            <a:spAutoFit/>
          </a:bodyPr>
          <a:lstStyle/>
          <a:p>
            <a:r>
              <a:rPr lang="en-US" sz="1300" dirty="0"/>
              <a:t>Open Currently</a:t>
            </a:r>
          </a:p>
        </p:txBody>
      </p:sp>
      <p:sp>
        <p:nvSpPr>
          <p:cNvPr id="39" name="TextBox 38">
            <a:extLst>
              <a:ext uri="{FF2B5EF4-FFF2-40B4-BE49-F238E27FC236}">
                <a16:creationId xmlns:a16="http://schemas.microsoft.com/office/drawing/2014/main" id="{64D564EA-4A7C-4BFF-A907-61A62EFBF170}"/>
              </a:ext>
            </a:extLst>
          </p:cNvPr>
          <p:cNvSpPr txBox="1"/>
          <p:nvPr/>
        </p:nvSpPr>
        <p:spPr>
          <a:xfrm>
            <a:off x="1013090" y="6478900"/>
            <a:ext cx="1141494" cy="292388"/>
          </a:xfrm>
          <a:prstGeom prst="rect">
            <a:avLst/>
          </a:prstGeom>
          <a:noFill/>
        </p:spPr>
        <p:txBody>
          <a:bodyPr wrap="square" rtlCol="0">
            <a:spAutoFit/>
          </a:bodyPr>
          <a:lstStyle/>
          <a:p>
            <a:r>
              <a:rPr lang="en-US" sz="1300" dirty="0"/>
              <a:t>2009-2012</a:t>
            </a:r>
          </a:p>
        </p:txBody>
      </p:sp>
      <p:sp>
        <p:nvSpPr>
          <p:cNvPr id="40" name="TextBox 39">
            <a:extLst>
              <a:ext uri="{FF2B5EF4-FFF2-40B4-BE49-F238E27FC236}">
                <a16:creationId xmlns:a16="http://schemas.microsoft.com/office/drawing/2014/main" id="{3E6C94C8-3CF8-4568-B56C-14141596A7D3}"/>
              </a:ext>
            </a:extLst>
          </p:cNvPr>
          <p:cNvSpPr txBox="1"/>
          <p:nvPr/>
        </p:nvSpPr>
        <p:spPr>
          <a:xfrm>
            <a:off x="3974455" y="6491374"/>
            <a:ext cx="1141494" cy="292388"/>
          </a:xfrm>
          <a:prstGeom prst="rect">
            <a:avLst/>
          </a:prstGeom>
          <a:noFill/>
        </p:spPr>
        <p:txBody>
          <a:bodyPr wrap="square" rtlCol="0">
            <a:spAutoFit/>
          </a:bodyPr>
          <a:lstStyle/>
          <a:p>
            <a:r>
              <a:rPr lang="en-US" sz="1300" dirty="0"/>
              <a:t>2013-2015</a:t>
            </a:r>
          </a:p>
        </p:txBody>
      </p:sp>
      <p:sp>
        <p:nvSpPr>
          <p:cNvPr id="41" name="TextBox 40">
            <a:extLst>
              <a:ext uri="{FF2B5EF4-FFF2-40B4-BE49-F238E27FC236}">
                <a16:creationId xmlns:a16="http://schemas.microsoft.com/office/drawing/2014/main" id="{8167677D-EE40-473D-BF32-AFC1628DA134}"/>
              </a:ext>
            </a:extLst>
          </p:cNvPr>
          <p:cNvSpPr txBox="1"/>
          <p:nvPr/>
        </p:nvSpPr>
        <p:spPr>
          <a:xfrm>
            <a:off x="1104643" y="2743890"/>
            <a:ext cx="913429" cy="292388"/>
          </a:xfrm>
          <a:prstGeom prst="rect">
            <a:avLst/>
          </a:prstGeom>
          <a:noFill/>
        </p:spPr>
        <p:txBody>
          <a:bodyPr wrap="square" rtlCol="0">
            <a:spAutoFit/>
          </a:bodyPr>
          <a:lstStyle/>
          <a:p>
            <a:r>
              <a:rPr lang="en-US" sz="1300" dirty="0"/>
              <a:t>2005-2007</a:t>
            </a:r>
          </a:p>
        </p:txBody>
      </p:sp>
      <p:sp>
        <p:nvSpPr>
          <p:cNvPr id="42" name="TextBox 41">
            <a:extLst>
              <a:ext uri="{FF2B5EF4-FFF2-40B4-BE49-F238E27FC236}">
                <a16:creationId xmlns:a16="http://schemas.microsoft.com/office/drawing/2014/main" id="{44B581C9-A652-4A05-9C32-265CEBAFBDA2}"/>
              </a:ext>
            </a:extLst>
          </p:cNvPr>
          <p:cNvSpPr txBox="1"/>
          <p:nvPr/>
        </p:nvSpPr>
        <p:spPr>
          <a:xfrm>
            <a:off x="6214226" y="2741711"/>
            <a:ext cx="913429" cy="292388"/>
          </a:xfrm>
          <a:prstGeom prst="rect">
            <a:avLst/>
          </a:prstGeom>
          <a:noFill/>
        </p:spPr>
        <p:txBody>
          <a:bodyPr wrap="square" rtlCol="0">
            <a:spAutoFit/>
          </a:bodyPr>
          <a:lstStyle/>
          <a:p>
            <a:r>
              <a:rPr lang="en-US" sz="1300" dirty="0"/>
              <a:t>2012-2015</a:t>
            </a:r>
          </a:p>
        </p:txBody>
      </p:sp>
      <p:sp>
        <p:nvSpPr>
          <p:cNvPr id="43" name="TextBox 42">
            <a:extLst>
              <a:ext uri="{FF2B5EF4-FFF2-40B4-BE49-F238E27FC236}">
                <a16:creationId xmlns:a16="http://schemas.microsoft.com/office/drawing/2014/main" id="{449EF0F2-E640-4989-9402-F14D42EF6A59}"/>
              </a:ext>
            </a:extLst>
          </p:cNvPr>
          <p:cNvSpPr txBox="1"/>
          <p:nvPr/>
        </p:nvSpPr>
        <p:spPr>
          <a:xfrm>
            <a:off x="10599803" y="2737518"/>
            <a:ext cx="1214825" cy="292388"/>
          </a:xfrm>
          <a:prstGeom prst="rect">
            <a:avLst/>
          </a:prstGeom>
          <a:noFill/>
        </p:spPr>
        <p:txBody>
          <a:bodyPr wrap="square" rtlCol="0">
            <a:spAutoFit/>
          </a:bodyPr>
          <a:lstStyle/>
          <a:p>
            <a:r>
              <a:rPr lang="en-US" sz="1300" dirty="0"/>
              <a:t>Open Currently</a:t>
            </a:r>
          </a:p>
        </p:txBody>
      </p:sp>
      <p:sp>
        <p:nvSpPr>
          <p:cNvPr id="44" name="TextBox 43">
            <a:extLst>
              <a:ext uri="{FF2B5EF4-FFF2-40B4-BE49-F238E27FC236}">
                <a16:creationId xmlns:a16="http://schemas.microsoft.com/office/drawing/2014/main" id="{D8743313-DE06-484D-89D5-784EA312D2BA}"/>
              </a:ext>
            </a:extLst>
          </p:cNvPr>
          <p:cNvSpPr txBox="1"/>
          <p:nvPr/>
        </p:nvSpPr>
        <p:spPr>
          <a:xfrm>
            <a:off x="8612268" y="2759198"/>
            <a:ext cx="913429" cy="292388"/>
          </a:xfrm>
          <a:prstGeom prst="rect">
            <a:avLst/>
          </a:prstGeom>
          <a:noFill/>
        </p:spPr>
        <p:txBody>
          <a:bodyPr wrap="square" rtlCol="0">
            <a:spAutoFit/>
          </a:bodyPr>
          <a:lstStyle/>
          <a:p>
            <a:r>
              <a:rPr lang="en-US" sz="1300" dirty="0"/>
              <a:t>2015</a:t>
            </a:r>
          </a:p>
        </p:txBody>
      </p:sp>
      <p:sp>
        <p:nvSpPr>
          <p:cNvPr id="45" name="TextBox 44">
            <a:extLst>
              <a:ext uri="{FF2B5EF4-FFF2-40B4-BE49-F238E27FC236}">
                <a16:creationId xmlns:a16="http://schemas.microsoft.com/office/drawing/2014/main" id="{13B6EA46-762E-4BA7-BDAC-DE1650E85AE6}"/>
              </a:ext>
            </a:extLst>
          </p:cNvPr>
          <p:cNvSpPr txBox="1"/>
          <p:nvPr/>
        </p:nvSpPr>
        <p:spPr>
          <a:xfrm>
            <a:off x="3868841" y="2749990"/>
            <a:ext cx="913429" cy="292388"/>
          </a:xfrm>
          <a:prstGeom prst="rect">
            <a:avLst/>
          </a:prstGeom>
          <a:noFill/>
        </p:spPr>
        <p:txBody>
          <a:bodyPr wrap="square" rtlCol="0">
            <a:spAutoFit/>
          </a:bodyPr>
          <a:lstStyle/>
          <a:p>
            <a:r>
              <a:rPr lang="en-US" sz="1300" dirty="0"/>
              <a:t>2008-2009</a:t>
            </a:r>
          </a:p>
        </p:txBody>
      </p:sp>
      <p:sp>
        <p:nvSpPr>
          <p:cNvPr id="46" name="TextBox 45">
            <a:extLst>
              <a:ext uri="{FF2B5EF4-FFF2-40B4-BE49-F238E27FC236}">
                <a16:creationId xmlns:a16="http://schemas.microsoft.com/office/drawing/2014/main" id="{3B3334A9-0AD0-4727-B4FF-9F67E021E4F9}"/>
              </a:ext>
            </a:extLst>
          </p:cNvPr>
          <p:cNvSpPr txBox="1"/>
          <p:nvPr/>
        </p:nvSpPr>
        <p:spPr>
          <a:xfrm>
            <a:off x="9852885" y="6491374"/>
            <a:ext cx="1214825" cy="292388"/>
          </a:xfrm>
          <a:prstGeom prst="rect">
            <a:avLst/>
          </a:prstGeom>
          <a:noFill/>
        </p:spPr>
        <p:txBody>
          <a:bodyPr wrap="square" rtlCol="0">
            <a:spAutoFit/>
          </a:bodyPr>
          <a:lstStyle/>
          <a:p>
            <a:r>
              <a:rPr lang="en-US" sz="1300" dirty="0"/>
              <a:t>Open Currently</a:t>
            </a:r>
          </a:p>
        </p:txBody>
      </p:sp>
      <p:pic>
        <p:nvPicPr>
          <p:cNvPr id="11" name="Picture 10">
            <a:extLst>
              <a:ext uri="{FF2B5EF4-FFF2-40B4-BE49-F238E27FC236}">
                <a16:creationId xmlns:a16="http://schemas.microsoft.com/office/drawing/2014/main" id="{6D4896E0-8DBF-4B55-8786-B4ADE7F757C5}"/>
              </a:ext>
            </a:extLst>
          </p:cNvPr>
          <p:cNvPicPr>
            <a:picLocks noChangeAspect="1"/>
          </p:cNvPicPr>
          <p:nvPr/>
        </p:nvPicPr>
        <p:blipFill>
          <a:blip r:embed="rId15"/>
          <a:stretch>
            <a:fillRect/>
          </a:stretch>
        </p:blipFill>
        <p:spPr>
          <a:xfrm>
            <a:off x="6321467" y="5428623"/>
            <a:ext cx="2125501" cy="1062751"/>
          </a:xfrm>
          <a:prstGeom prst="rect">
            <a:avLst/>
          </a:prstGeom>
        </p:spPr>
      </p:pic>
      <p:pic>
        <p:nvPicPr>
          <p:cNvPr id="1032" name="Picture 8" descr="Image result for fatty's burgers and more evanston">
            <a:extLst>
              <a:ext uri="{FF2B5EF4-FFF2-40B4-BE49-F238E27FC236}">
                <a16:creationId xmlns:a16="http://schemas.microsoft.com/office/drawing/2014/main" id="{F76FB85C-8F24-49A4-A7AA-242A7917BD0E}"/>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9850" t="9615" r="10402" b="10402"/>
          <a:stretch/>
        </p:blipFill>
        <p:spPr bwMode="auto">
          <a:xfrm>
            <a:off x="3831575" y="5317957"/>
            <a:ext cx="1224719" cy="1174757"/>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66C4AC65-A85B-4191-820A-FBA8314002AD}"/>
              </a:ext>
            </a:extLst>
          </p:cNvPr>
          <p:cNvSpPr txBox="1"/>
          <p:nvPr/>
        </p:nvSpPr>
        <p:spPr>
          <a:xfrm>
            <a:off x="6919425" y="6491374"/>
            <a:ext cx="1141494" cy="292388"/>
          </a:xfrm>
          <a:prstGeom prst="rect">
            <a:avLst/>
          </a:prstGeom>
          <a:noFill/>
        </p:spPr>
        <p:txBody>
          <a:bodyPr wrap="square" rtlCol="0">
            <a:spAutoFit/>
          </a:bodyPr>
          <a:lstStyle/>
          <a:p>
            <a:r>
              <a:rPr lang="en-US" sz="1300" dirty="0"/>
              <a:t>2015-2016</a:t>
            </a:r>
          </a:p>
        </p:txBody>
      </p:sp>
    </p:spTree>
    <p:extLst>
      <p:ext uri="{BB962C8B-B14F-4D97-AF65-F5344CB8AC3E}">
        <p14:creationId xmlns:p14="http://schemas.microsoft.com/office/powerpoint/2010/main" val="2865821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C133-EF4C-4E5E-86C7-AC72376E6545}"/>
              </a:ext>
            </a:extLst>
          </p:cNvPr>
          <p:cNvSpPr>
            <a:spLocks noGrp="1"/>
          </p:cNvSpPr>
          <p:nvPr>
            <p:ph type="title"/>
          </p:nvPr>
        </p:nvSpPr>
        <p:spPr/>
        <p:txBody>
          <a:bodyPr/>
          <a:lstStyle/>
          <a:p>
            <a:r>
              <a:rPr lang="en-US" dirty="0"/>
              <a:t>Avenues for Further Research</a:t>
            </a:r>
          </a:p>
        </p:txBody>
      </p:sp>
      <p:sp>
        <p:nvSpPr>
          <p:cNvPr id="3" name="Content Placeholder 2">
            <a:extLst>
              <a:ext uri="{FF2B5EF4-FFF2-40B4-BE49-F238E27FC236}">
                <a16:creationId xmlns:a16="http://schemas.microsoft.com/office/drawing/2014/main" id="{9C54300E-7FBD-4F77-9475-41911D144C53}"/>
              </a:ext>
            </a:extLst>
          </p:cNvPr>
          <p:cNvSpPr>
            <a:spLocks noGrp="1"/>
          </p:cNvSpPr>
          <p:nvPr>
            <p:ph idx="1"/>
          </p:nvPr>
        </p:nvSpPr>
        <p:spPr/>
        <p:txBody>
          <a:bodyPr/>
          <a:lstStyle/>
          <a:p>
            <a:r>
              <a:rPr lang="en-US" dirty="0"/>
              <a:t>What’s going to happen to Evanston restaurant industry with the minimum wage raise?</a:t>
            </a:r>
          </a:p>
          <a:p>
            <a:r>
              <a:rPr lang="en-US" dirty="0"/>
              <a:t>How will delivery services affect the restaurant industry?</a:t>
            </a:r>
          </a:p>
          <a:p>
            <a:pPr lvl="1"/>
            <a:r>
              <a:rPr lang="en-US" dirty="0"/>
              <a:t> If ordering meals online is the primary way people are getting their food, as opposed to eating out, do we even need the physical storefronts anymore? Why pay the price of rent, labor, and utilities if you can run the business from home?</a:t>
            </a:r>
          </a:p>
          <a:p>
            <a:r>
              <a:rPr lang="en-US" dirty="0"/>
              <a:t>How are grocery stores faring? </a:t>
            </a:r>
          </a:p>
          <a:p>
            <a:pPr lvl="1"/>
            <a:r>
              <a:rPr lang="en-US" dirty="0"/>
              <a:t>Restaurants compete with increasingly better prepared foods, but grocery stores compete with the increased delivery options </a:t>
            </a:r>
          </a:p>
          <a:p>
            <a:pPr marL="457200" lvl="1" indent="0">
              <a:buNone/>
            </a:pPr>
            <a:endParaRPr lang="en-US" dirty="0"/>
          </a:p>
          <a:p>
            <a:pPr lvl="1"/>
            <a:endParaRPr lang="en-US" dirty="0"/>
          </a:p>
        </p:txBody>
      </p:sp>
      <p:sp>
        <p:nvSpPr>
          <p:cNvPr id="4" name="Slide Number Placeholder 3">
            <a:extLst>
              <a:ext uri="{FF2B5EF4-FFF2-40B4-BE49-F238E27FC236}">
                <a16:creationId xmlns:a16="http://schemas.microsoft.com/office/drawing/2014/main" id="{83F81001-ABD5-4D53-BB80-C1114556FB65}"/>
              </a:ext>
            </a:extLst>
          </p:cNvPr>
          <p:cNvSpPr>
            <a:spLocks noGrp="1"/>
          </p:cNvSpPr>
          <p:nvPr>
            <p:ph type="sldNum" sz="quarter" idx="12"/>
          </p:nvPr>
        </p:nvSpPr>
        <p:spPr/>
        <p:txBody>
          <a:bodyPr/>
          <a:lstStyle/>
          <a:p>
            <a:fld id="{CAD423DF-6196-4F8E-91DC-15280CC205AA}" type="slidenum">
              <a:rPr lang="en-US" smtClean="0"/>
              <a:t>13</a:t>
            </a:fld>
            <a:endParaRPr lang="en-US"/>
          </a:p>
        </p:txBody>
      </p:sp>
    </p:spTree>
    <p:extLst>
      <p:ext uri="{BB962C8B-B14F-4D97-AF65-F5344CB8AC3E}">
        <p14:creationId xmlns:p14="http://schemas.microsoft.com/office/powerpoint/2010/main" val="1434153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D15A3-13F2-45B6-82CD-EE566F2A74CE}"/>
              </a:ext>
            </a:extLst>
          </p:cNvPr>
          <p:cNvSpPr>
            <a:spLocks noGrp="1"/>
          </p:cNvSpPr>
          <p:nvPr>
            <p:ph type="title"/>
          </p:nvPr>
        </p:nvSpPr>
        <p:spPr>
          <a:xfrm>
            <a:off x="637957" y="148762"/>
            <a:ext cx="8810416" cy="774353"/>
          </a:xfrm>
        </p:spPr>
        <p:txBody>
          <a:bodyPr/>
          <a:lstStyle/>
          <a:p>
            <a:r>
              <a:rPr lang="en-US" dirty="0">
                <a:solidFill>
                  <a:schemeClr val="accent1"/>
                </a:solidFill>
              </a:rPr>
              <a:t>Profit</a:t>
            </a:r>
            <a:r>
              <a:rPr lang="en-US" dirty="0"/>
              <a:t> = </a:t>
            </a:r>
            <a:r>
              <a:rPr lang="en-US" dirty="0">
                <a:solidFill>
                  <a:schemeClr val="accent6">
                    <a:lumMod val="75000"/>
                  </a:schemeClr>
                </a:solidFill>
              </a:rPr>
              <a:t>Revenues </a:t>
            </a:r>
            <a:r>
              <a:rPr lang="en-US" dirty="0"/>
              <a:t>- </a:t>
            </a:r>
            <a:r>
              <a:rPr lang="en-US" dirty="0">
                <a:solidFill>
                  <a:srgbClr val="FF0000"/>
                </a:solidFill>
              </a:rPr>
              <a:t>Costs</a:t>
            </a:r>
          </a:p>
        </p:txBody>
      </p:sp>
      <p:sp>
        <p:nvSpPr>
          <p:cNvPr id="5" name="TextBox 4">
            <a:extLst>
              <a:ext uri="{FF2B5EF4-FFF2-40B4-BE49-F238E27FC236}">
                <a16:creationId xmlns:a16="http://schemas.microsoft.com/office/drawing/2014/main" id="{299AF971-A63D-415E-9A0E-EC3BC3363AB6}"/>
              </a:ext>
            </a:extLst>
          </p:cNvPr>
          <p:cNvSpPr txBox="1"/>
          <p:nvPr/>
        </p:nvSpPr>
        <p:spPr>
          <a:xfrm>
            <a:off x="8543365" y="1732135"/>
            <a:ext cx="3081547" cy="2492990"/>
          </a:xfrm>
          <a:prstGeom prst="rect">
            <a:avLst/>
          </a:prstGeom>
          <a:noFill/>
          <a:ln>
            <a:solidFill>
              <a:srgbClr val="0070C0"/>
            </a:solidFill>
          </a:ln>
        </p:spPr>
        <p:txBody>
          <a:bodyPr wrap="square" rtlCol="0">
            <a:spAutoFit/>
          </a:bodyPr>
          <a:lstStyle/>
          <a:p>
            <a:endParaRPr lang="en-US" sz="1200" b="1" dirty="0"/>
          </a:p>
          <a:p>
            <a:r>
              <a:rPr lang="en-US" b="1" dirty="0"/>
              <a:t>Sunk Costs/ Start Up Costs: </a:t>
            </a:r>
            <a:r>
              <a:rPr lang="en-US" dirty="0"/>
              <a:t>A cost that is incurred once and cannot be recovered </a:t>
            </a:r>
          </a:p>
          <a:p>
            <a:r>
              <a:rPr lang="en-US" b="1" dirty="0"/>
              <a:t>Examples: </a:t>
            </a:r>
            <a:r>
              <a:rPr lang="en-US" dirty="0"/>
              <a:t>Liquor license, Food Establishment license, original interior design, equipment, seating</a:t>
            </a:r>
          </a:p>
          <a:p>
            <a:endParaRPr lang="en-US" dirty="0"/>
          </a:p>
        </p:txBody>
      </p:sp>
      <p:sp>
        <p:nvSpPr>
          <p:cNvPr id="6" name="Equals 5">
            <a:extLst>
              <a:ext uri="{FF2B5EF4-FFF2-40B4-BE49-F238E27FC236}">
                <a16:creationId xmlns:a16="http://schemas.microsoft.com/office/drawing/2014/main" id="{4E185EF7-A90D-4C8B-A609-B1FC2CFBC26B}"/>
              </a:ext>
            </a:extLst>
          </p:cNvPr>
          <p:cNvSpPr/>
          <p:nvPr/>
        </p:nvSpPr>
        <p:spPr>
          <a:xfrm>
            <a:off x="2030914" y="954735"/>
            <a:ext cx="435428" cy="420914"/>
          </a:xfrm>
          <a:prstGeom prst="mathEqual">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itle 1">
            <a:extLst>
              <a:ext uri="{FF2B5EF4-FFF2-40B4-BE49-F238E27FC236}">
                <a16:creationId xmlns:a16="http://schemas.microsoft.com/office/drawing/2014/main" id="{FAE798DD-1C60-4370-9E82-26E9B43D18B3}"/>
              </a:ext>
            </a:extLst>
          </p:cNvPr>
          <p:cNvSpPr txBox="1">
            <a:spLocks/>
          </p:cNvSpPr>
          <p:nvPr/>
        </p:nvSpPr>
        <p:spPr>
          <a:xfrm>
            <a:off x="2558265" y="508563"/>
            <a:ext cx="75909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6">
                    <a:lumMod val="75000"/>
                  </a:schemeClr>
                </a:solidFill>
              </a:rPr>
              <a:t>(Number of Meals Sold) (Price of Meal)</a:t>
            </a:r>
          </a:p>
        </p:txBody>
      </p:sp>
      <p:sp>
        <p:nvSpPr>
          <p:cNvPr id="8" name="Minus Sign 7">
            <a:extLst>
              <a:ext uri="{FF2B5EF4-FFF2-40B4-BE49-F238E27FC236}">
                <a16:creationId xmlns:a16="http://schemas.microsoft.com/office/drawing/2014/main" id="{396E44FE-4921-4730-81D5-062291F40619}"/>
              </a:ext>
            </a:extLst>
          </p:cNvPr>
          <p:cNvSpPr/>
          <p:nvPr/>
        </p:nvSpPr>
        <p:spPr>
          <a:xfrm>
            <a:off x="2921682" y="1553001"/>
            <a:ext cx="344077" cy="225934"/>
          </a:xfrm>
          <a:prstGeom prst="mathMin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2FC64FC-5BF9-46F1-8E7B-A0DEF33566E4}"/>
              </a:ext>
            </a:extLst>
          </p:cNvPr>
          <p:cNvSpPr txBox="1"/>
          <p:nvPr/>
        </p:nvSpPr>
        <p:spPr>
          <a:xfrm>
            <a:off x="3334037" y="1375649"/>
            <a:ext cx="5007429" cy="523220"/>
          </a:xfrm>
          <a:prstGeom prst="rect">
            <a:avLst/>
          </a:prstGeom>
          <a:noFill/>
        </p:spPr>
        <p:txBody>
          <a:bodyPr wrap="square" rtlCol="0">
            <a:spAutoFit/>
          </a:bodyPr>
          <a:lstStyle/>
          <a:p>
            <a:r>
              <a:rPr lang="en-US" sz="2800" dirty="0">
                <a:solidFill>
                  <a:srgbClr val="FF0000"/>
                </a:solidFill>
              </a:rPr>
              <a:t>Rent (5-10% of total cost)</a:t>
            </a:r>
          </a:p>
        </p:txBody>
      </p:sp>
      <p:sp>
        <p:nvSpPr>
          <p:cNvPr id="13" name="TextBox 12">
            <a:extLst>
              <a:ext uri="{FF2B5EF4-FFF2-40B4-BE49-F238E27FC236}">
                <a16:creationId xmlns:a16="http://schemas.microsoft.com/office/drawing/2014/main" id="{57D45855-2E13-4927-A9D6-50CFABE2E5A7}"/>
              </a:ext>
            </a:extLst>
          </p:cNvPr>
          <p:cNvSpPr txBox="1"/>
          <p:nvPr/>
        </p:nvSpPr>
        <p:spPr>
          <a:xfrm>
            <a:off x="3317343" y="1904888"/>
            <a:ext cx="4466944" cy="523220"/>
          </a:xfrm>
          <a:prstGeom prst="rect">
            <a:avLst/>
          </a:prstGeom>
          <a:noFill/>
        </p:spPr>
        <p:txBody>
          <a:bodyPr wrap="square" rtlCol="0">
            <a:spAutoFit/>
          </a:bodyPr>
          <a:lstStyle/>
          <a:p>
            <a:r>
              <a:rPr lang="en-US" sz="2800" dirty="0">
                <a:solidFill>
                  <a:srgbClr val="FF0000"/>
                </a:solidFill>
              </a:rPr>
              <a:t>Labor (30-40% of total cost)</a:t>
            </a:r>
          </a:p>
        </p:txBody>
      </p:sp>
      <p:sp>
        <p:nvSpPr>
          <p:cNvPr id="15" name="TextBox 14">
            <a:extLst>
              <a:ext uri="{FF2B5EF4-FFF2-40B4-BE49-F238E27FC236}">
                <a16:creationId xmlns:a16="http://schemas.microsoft.com/office/drawing/2014/main" id="{622DC7DE-AE90-4DDF-9DDC-A0FC697FCC94}"/>
              </a:ext>
            </a:extLst>
          </p:cNvPr>
          <p:cNvSpPr txBox="1"/>
          <p:nvPr/>
        </p:nvSpPr>
        <p:spPr>
          <a:xfrm>
            <a:off x="3317343" y="2460844"/>
            <a:ext cx="4612626" cy="523220"/>
          </a:xfrm>
          <a:prstGeom prst="rect">
            <a:avLst/>
          </a:prstGeom>
          <a:noFill/>
        </p:spPr>
        <p:txBody>
          <a:bodyPr wrap="square" rtlCol="0">
            <a:spAutoFit/>
          </a:bodyPr>
          <a:lstStyle/>
          <a:p>
            <a:r>
              <a:rPr lang="en-US" sz="2800" dirty="0">
                <a:solidFill>
                  <a:srgbClr val="FF0000"/>
                </a:solidFill>
              </a:rPr>
              <a:t>Ingredients (30% of total cost)</a:t>
            </a:r>
          </a:p>
        </p:txBody>
      </p:sp>
      <p:sp>
        <p:nvSpPr>
          <p:cNvPr id="17" name="TextBox 16">
            <a:extLst>
              <a:ext uri="{FF2B5EF4-FFF2-40B4-BE49-F238E27FC236}">
                <a16:creationId xmlns:a16="http://schemas.microsoft.com/office/drawing/2014/main" id="{ED3D5127-49C0-4416-BEDA-48C7E6454F87}"/>
              </a:ext>
            </a:extLst>
          </p:cNvPr>
          <p:cNvSpPr txBox="1"/>
          <p:nvPr/>
        </p:nvSpPr>
        <p:spPr>
          <a:xfrm>
            <a:off x="3310943" y="3005526"/>
            <a:ext cx="5007429" cy="523220"/>
          </a:xfrm>
          <a:prstGeom prst="rect">
            <a:avLst/>
          </a:prstGeom>
          <a:noFill/>
        </p:spPr>
        <p:txBody>
          <a:bodyPr wrap="square" rtlCol="0">
            <a:spAutoFit/>
          </a:bodyPr>
          <a:lstStyle/>
          <a:p>
            <a:r>
              <a:rPr lang="en-US" sz="2800" dirty="0">
                <a:solidFill>
                  <a:srgbClr val="FF0000"/>
                </a:solidFill>
              </a:rPr>
              <a:t>Advertising</a:t>
            </a:r>
          </a:p>
        </p:txBody>
      </p:sp>
      <p:sp>
        <p:nvSpPr>
          <p:cNvPr id="19" name="TextBox 18">
            <a:extLst>
              <a:ext uri="{FF2B5EF4-FFF2-40B4-BE49-F238E27FC236}">
                <a16:creationId xmlns:a16="http://schemas.microsoft.com/office/drawing/2014/main" id="{6B94D95C-CDDB-4D4E-A5FB-819D30AEA2C0}"/>
              </a:ext>
            </a:extLst>
          </p:cNvPr>
          <p:cNvSpPr txBox="1"/>
          <p:nvPr/>
        </p:nvSpPr>
        <p:spPr>
          <a:xfrm>
            <a:off x="3317343" y="3507587"/>
            <a:ext cx="5007429" cy="523220"/>
          </a:xfrm>
          <a:prstGeom prst="rect">
            <a:avLst/>
          </a:prstGeom>
          <a:noFill/>
        </p:spPr>
        <p:txBody>
          <a:bodyPr wrap="square" rtlCol="0">
            <a:spAutoFit/>
          </a:bodyPr>
          <a:lstStyle/>
          <a:p>
            <a:r>
              <a:rPr lang="en-US" sz="2800" dirty="0">
                <a:solidFill>
                  <a:srgbClr val="FF0000"/>
                </a:solidFill>
              </a:rPr>
              <a:t>Maintenance/Utilities</a:t>
            </a:r>
          </a:p>
        </p:txBody>
      </p:sp>
      <p:sp>
        <p:nvSpPr>
          <p:cNvPr id="22" name="TextBox 21">
            <a:extLst>
              <a:ext uri="{FF2B5EF4-FFF2-40B4-BE49-F238E27FC236}">
                <a16:creationId xmlns:a16="http://schemas.microsoft.com/office/drawing/2014/main" id="{10D217B9-2F50-48AA-BFD3-6372652AE6C3}"/>
              </a:ext>
            </a:extLst>
          </p:cNvPr>
          <p:cNvSpPr txBox="1"/>
          <p:nvPr/>
        </p:nvSpPr>
        <p:spPr>
          <a:xfrm>
            <a:off x="3317343" y="3963515"/>
            <a:ext cx="4646400" cy="523220"/>
          </a:xfrm>
          <a:prstGeom prst="rect">
            <a:avLst/>
          </a:prstGeom>
          <a:noFill/>
        </p:spPr>
        <p:txBody>
          <a:bodyPr wrap="square" rtlCol="0">
            <a:spAutoFit/>
          </a:bodyPr>
          <a:lstStyle/>
          <a:p>
            <a:r>
              <a:rPr lang="en-US" sz="2800" dirty="0">
                <a:solidFill>
                  <a:srgbClr val="FF0000"/>
                </a:solidFill>
              </a:rPr>
              <a:t>Menus/ Disposable Containers</a:t>
            </a:r>
          </a:p>
        </p:txBody>
      </p:sp>
      <p:cxnSp>
        <p:nvCxnSpPr>
          <p:cNvPr id="28" name="Straight Arrow Connector 27">
            <a:extLst>
              <a:ext uri="{FF2B5EF4-FFF2-40B4-BE49-F238E27FC236}">
                <a16:creationId xmlns:a16="http://schemas.microsoft.com/office/drawing/2014/main" id="{0B281427-FF07-475C-8BA6-002DFFB79F2A}"/>
              </a:ext>
            </a:extLst>
          </p:cNvPr>
          <p:cNvCxnSpPr>
            <a:cxnSpLocks/>
            <a:stCxn id="29" idx="0"/>
          </p:cNvCxnSpPr>
          <p:nvPr/>
        </p:nvCxnSpPr>
        <p:spPr>
          <a:xfrm flipV="1">
            <a:off x="1389072" y="2255657"/>
            <a:ext cx="1509859" cy="6473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24E1F48-4014-4605-9EE4-708312B552A9}"/>
              </a:ext>
            </a:extLst>
          </p:cNvPr>
          <p:cNvSpPr txBox="1"/>
          <p:nvPr/>
        </p:nvSpPr>
        <p:spPr>
          <a:xfrm>
            <a:off x="184506" y="2902991"/>
            <a:ext cx="2409131" cy="1521351"/>
          </a:xfrm>
          <a:prstGeom prst="rect">
            <a:avLst/>
          </a:prstGeom>
          <a:noFill/>
          <a:ln>
            <a:solidFill>
              <a:srgbClr val="0070C0"/>
            </a:solidFill>
          </a:ln>
        </p:spPr>
        <p:txBody>
          <a:bodyPr wrap="square" rtlCol="0">
            <a:spAutoFit/>
          </a:bodyPr>
          <a:lstStyle/>
          <a:p>
            <a:r>
              <a:rPr lang="en-US" dirty="0"/>
              <a:t>As of July 2017, the minimum wage in Evanston went up from $8.25/hr. to $10 (a 21% increase)</a:t>
            </a:r>
          </a:p>
        </p:txBody>
      </p:sp>
      <p:sp>
        <p:nvSpPr>
          <p:cNvPr id="31" name="TextBox 30">
            <a:extLst>
              <a:ext uri="{FF2B5EF4-FFF2-40B4-BE49-F238E27FC236}">
                <a16:creationId xmlns:a16="http://schemas.microsoft.com/office/drawing/2014/main" id="{9B28D0B5-F12B-4661-A567-F2B68E18D629}"/>
              </a:ext>
            </a:extLst>
          </p:cNvPr>
          <p:cNvSpPr txBox="1"/>
          <p:nvPr/>
        </p:nvSpPr>
        <p:spPr>
          <a:xfrm>
            <a:off x="-108857" y="5324461"/>
            <a:ext cx="12192000" cy="1231106"/>
          </a:xfrm>
          <a:prstGeom prst="rect">
            <a:avLst/>
          </a:prstGeom>
          <a:noFill/>
        </p:spPr>
        <p:txBody>
          <a:bodyPr wrap="square" rtlCol="0">
            <a:spAutoFit/>
          </a:bodyPr>
          <a:lstStyle/>
          <a:p>
            <a:pPr algn="ctr"/>
            <a:r>
              <a:rPr lang="en-US" sz="1900" dirty="0"/>
              <a:t>If expected </a:t>
            </a:r>
            <a:r>
              <a:rPr lang="en-US" sz="1900" dirty="0">
                <a:solidFill>
                  <a:schemeClr val="accent6">
                    <a:lumMod val="75000"/>
                  </a:schemeClr>
                </a:solidFill>
              </a:rPr>
              <a:t>Profit &gt; 0 </a:t>
            </a:r>
            <a:r>
              <a:rPr lang="en-US" sz="1900" dirty="0"/>
              <a:t>, we are likely to see existing firms expanding and more firms entering the market in the long run</a:t>
            </a:r>
          </a:p>
          <a:p>
            <a:pPr algn="ctr"/>
            <a:r>
              <a:rPr lang="en-US" sz="1900" dirty="0"/>
              <a:t>If expected </a:t>
            </a:r>
            <a:r>
              <a:rPr lang="en-US" sz="1900" dirty="0">
                <a:solidFill>
                  <a:srgbClr val="FF0000"/>
                </a:solidFill>
              </a:rPr>
              <a:t>Profit &lt; 0</a:t>
            </a:r>
            <a:r>
              <a:rPr lang="en-US" sz="1900" dirty="0"/>
              <a:t>, we are likely to see existing firms exiting and fewer firms will enter in the long run</a:t>
            </a:r>
          </a:p>
          <a:p>
            <a:endParaRPr lang="en-US" dirty="0"/>
          </a:p>
          <a:p>
            <a:endParaRPr lang="en-US" dirty="0"/>
          </a:p>
        </p:txBody>
      </p:sp>
      <p:sp>
        <p:nvSpPr>
          <p:cNvPr id="21" name="Minus Sign 20">
            <a:extLst>
              <a:ext uri="{FF2B5EF4-FFF2-40B4-BE49-F238E27FC236}">
                <a16:creationId xmlns:a16="http://schemas.microsoft.com/office/drawing/2014/main" id="{7E408271-43CA-4D53-AD7D-730D80F25F87}"/>
              </a:ext>
            </a:extLst>
          </p:cNvPr>
          <p:cNvSpPr/>
          <p:nvPr/>
        </p:nvSpPr>
        <p:spPr>
          <a:xfrm>
            <a:off x="2904988" y="2093742"/>
            <a:ext cx="344077" cy="225934"/>
          </a:xfrm>
          <a:prstGeom prst="mathMin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inus Sign 22">
            <a:extLst>
              <a:ext uri="{FF2B5EF4-FFF2-40B4-BE49-F238E27FC236}">
                <a16:creationId xmlns:a16="http://schemas.microsoft.com/office/drawing/2014/main" id="{A1EE3E7F-4B97-4E81-810D-94330CED699C}"/>
              </a:ext>
            </a:extLst>
          </p:cNvPr>
          <p:cNvSpPr/>
          <p:nvPr/>
        </p:nvSpPr>
        <p:spPr>
          <a:xfrm>
            <a:off x="2898589" y="2630557"/>
            <a:ext cx="344077" cy="225934"/>
          </a:xfrm>
          <a:prstGeom prst="mathMin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inus Sign 23">
            <a:extLst>
              <a:ext uri="{FF2B5EF4-FFF2-40B4-BE49-F238E27FC236}">
                <a16:creationId xmlns:a16="http://schemas.microsoft.com/office/drawing/2014/main" id="{8211BBAA-71E8-4EEF-A700-65CE93DBFB1B}"/>
              </a:ext>
            </a:extLst>
          </p:cNvPr>
          <p:cNvSpPr/>
          <p:nvPr/>
        </p:nvSpPr>
        <p:spPr>
          <a:xfrm>
            <a:off x="2912642" y="3134208"/>
            <a:ext cx="344077" cy="225934"/>
          </a:xfrm>
          <a:prstGeom prst="mathMin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inus Sign 24">
            <a:extLst>
              <a:ext uri="{FF2B5EF4-FFF2-40B4-BE49-F238E27FC236}">
                <a16:creationId xmlns:a16="http://schemas.microsoft.com/office/drawing/2014/main" id="{8C4A8907-3D35-43AB-8F5D-129681E77136}"/>
              </a:ext>
            </a:extLst>
          </p:cNvPr>
          <p:cNvSpPr/>
          <p:nvPr/>
        </p:nvSpPr>
        <p:spPr>
          <a:xfrm>
            <a:off x="2898589" y="3662464"/>
            <a:ext cx="344077" cy="225934"/>
          </a:xfrm>
          <a:prstGeom prst="mathMin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inus Sign 25">
            <a:extLst>
              <a:ext uri="{FF2B5EF4-FFF2-40B4-BE49-F238E27FC236}">
                <a16:creationId xmlns:a16="http://schemas.microsoft.com/office/drawing/2014/main" id="{F18EF3B6-DA27-44EE-B1F0-D5A66CA15A4D}"/>
              </a:ext>
            </a:extLst>
          </p:cNvPr>
          <p:cNvSpPr/>
          <p:nvPr/>
        </p:nvSpPr>
        <p:spPr>
          <a:xfrm>
            <a:off x="2912642" y="4089860"/>
            <a:ext cx="344077" cy="225934"/>
          </a:xfrm>
          <a:prstGeom prst="mathMin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5CCC26A-B22D-4C00-9C97-CE625537A101}"/>
              </a:ext>
            </a:extLst>
          </p:cNvPr>
          <p:cNvSpPr>
            <a:spLocks noGrp="1"/>
          </p:cNvSpPr>
          <p:nvPr>
            <p:ph type="sldNum" sz="quarter" idx="12"/>
          </p:nvPr>
        </p:nvSpPr>
        <p:spPr/>
        <p:txBody>
          <a:bodyPr/>
          <a:lstStyle/>
          <a:p>
            <a:fld id="{CAD423DF-6196-4F8E-91DC-15280CC205AA}" type="slidenum">
              <a:rPr lang="en-US" smtClean="0"/>
              <a:t>2</a:t>
            </a:fld>
            <a:endParaRPr lang="en-US"/>
          </a:p>
        </p:txBody>
      </p:sp>
      <p:sp>
        <p:nvSpPr>
          <p:cNvPr id="14" name="TextBox 13">
            <a:extLst>
              <a:ext uri="{FF2B5EF4-FFF2-40B4-BE49-F238E27FC236}">
                <a16:creationId xmlns:a16="http://schemas.microsoft.com/office/drawing/2014/main" id="{ABAE5B87-9A3D-47ED-ACF3-7ED4A2F1888F}"/>
              </a:ext>
            </a:extLst>
          </p:cNvPr>
          <p:cNvSpPr txBox="1"/>
          <p:nvPr/>
        </p:nvSpPr>
        <p:spPr>
          <a:xfrm>
            <a:off x="3317343" y="4417831"/>
            <a:ext cx="5226022" cy="1231106"/>
          </a:xfrm>
          <a:prstGeom prst="rect">
            <a:avLst/>
          </a:prstGeom>
          <a:noFill/>
        </p:spPr>
        <p:txBody>
          <a:bodyPr wrap="square" rtlCol="0">
            <a:spAutoFit/>
          </a:bodyPr>
          <a:lstStyle/>
          <a:p>
            <a:r>
              <a:rPr lang="en-US" sz="2800" dirty="0">
                <a:solidFill>
                  <a:srgbClr val="FF0000"/>
                </a:solidFill>
              </a:rPr>
              <a:t>Opportunity Costs (cost of owning a restaurant over another career)</a:t>
            </a:r>
          </a:p>
          <a:p>
            <a:endParaRPr lang="en-US" dirty="0"/>
          </a:p>
        </p:txBody>
      </p:sp>
      <p:sp>
        <p:nvSpPr>
          <p:cNvPr id="30" name="Minus Sign 29">
            <a:extLst>
              <a:ext uri="{FF2B5EF4-FFF2-40B4-BE49-F238E27FC236}">
                <a16:creationId xmlns:a16="http://schemas.microsoft.com/office/drawing/2014/main" id="{B3FF279B-4292-4EEE-B2AE-E88014D87CF6}"/>
              </a:ext>
            </a:extLst>
          </p:cNvPr>
          <p:cNvSpPr/>
          <p:nvPr/>
        </p:nvSpPr>
        <p:spPr>
          <a:xfrm>
            <a:off x="2918832" y="4604680"/>
            <a:ext cx="344077" cy="225934"/>
          </a:xfrm>
          <a:prstGeom prst="mathMin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FD61541-D9EC-4458-9F18-FB667B4F1772}"/>
              </a:ext>
            </a:extLst>
          </p:cNvPr>
          <p:cNvSpPr txBox="1"/>
          <p:nvPr/>
        </p:nvSpPr>
        <p:spPr>
          <a:xfrm>
            <a:off x="1025913" y="6487829"/>
            <a:ext cx="10961649" cy="276999"/>
          </a:xfrm>
          <a:prstGeom prst="rect">
            <a:avLst/>
          </a:prstGeom>
          <a:noFill/>
        </p:spPr>
        <p:txBody>
          <a:bodyPr wrap="square" rtlCol="0">
            <a:spAutoFit/>
          </a:bodyPr>
          <a:lstStyle/>
          <a:p>
            <a:r>
              <a:rPr lang="en-US" sz="1200" dirty="0"/>
              <a:t>Source for percentages: </a:t>
            </a:r>
            <a:r>
              <a:rPr lang="en-US" sz="1200" dirty="0" err="1"/>
              <a:t>Stabiner</a:t>
            </a:r>
            <a:r>
              <a:rPr lang="en-US" sz="1200" dirty="0"/>
              <a:t>, Karen. “Is New York Too Expensive for Restaurateurs? We Do the Math.” </a:t>
            </a:r>
            <a:r>
              <a:rPr lang="en-US" sz="1200" i="1" dirty="0"/>
              <a:t>The New York Times. </a:t>
            </a:r>
            <a:r>
              <a:rPr lang="en-US" sz="1200" dirty="0"/>
              <a:t>October 2016</a:t>
            </a:r>
            <a:endParaRPr lang="en-US" sz="1200" i="1" dirty="0"/>
          </a:p>
        </p:txBody>
      </p:sp>
    </p:spTree>
    <p:extLst>
      <p:ext uri="{BB962C8B-B14F-4D97-AF65-F5344CB8AC3E}">
        <p14:creationId xmlns:p14="http://schemas.microsoft.com/office/powerpoint/2010/main" val="115241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additive="base">
                                        <p:cTn id="57" dur="500" fill="hold"/>
                                        <p:tgtEl>
                                          <p:spTgt spid="26"/>
                                        </p:tgtEl>
                                        <p:attrNameLst>
                                          <p:attrName>ppt_x</p:attrName>
                                        </p:attrNameLst>
                                      </p:cBhvr>
                                      <p:tavLst>
                                        <p:tav tm="0">
                                          <p:val>
                                            <p:strVal val="#ppt_x"/>
                                          </p:val>
                                        </p:tav>
                                        <p:tav tm="100000">
                                          <p:val>
                                            <p:strVal val="#ppt_x"/>
                                          </p:val>
                                        </p:tav>
                                      </p:tavLst>
                                    </p:anim>
                                    <p:anim calcmode="lin" valueType="num">
                                      <p:cBhvr additive="base">
                                        <p:cTn id="58" dur="500" fill="hold"/>
                                        <p:tgtEl>
                                          <p:spTgt spid="2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ppt_x"/>
                                          </p:val>
                                        </p:tav>
                                        <p:tav tm="100000">
                                          <p:val>
                                            <p:strVal val="#ppt_x"/>
                                          </p:val>
                                        </p:tav>
                                      </p:tavLst>
                                    </p:anim>
                                    <p:anim calcmode="lin" valueType="num">
                                      <p:cBhvr additive="base">
                                        <p:cTn id="6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fill="hold"/>
                                        <p:tgtEl>
                                          <p:spTgt spid="30"/>
                                        </p:tgtEl>
                                        <p:attrNameLst>
                                          <p:attrName>ppt_x</p:attrName>
                                        </p:attrNameLst>
                                      </p:cBhvr>
                                      <p:tavLst>
                                        <p:tav tm="0">
                                          <p:val>
                                            <p:strVal val="#ppt_x"/>
                                          </p:val>
                                        </p:tav>
                                        <p:tav tm="100000">
                                          <p:val>
                                            <p:strVal val="#ppt_x"/>
                                          </p:val>
                                        </p:tav>
                                      </p:tavLst>
                                    </p:anim>
                                    <p:anim calcmode="lin" valueType="num">
                                      <p:cBhvr additive="base">
                                        <p:cTn id="68" dur="500" fill="hold"/>
                                        <p:tgtEl>
                                          <p:spTgt spid="30"/>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additive="base">
                                        <p:cTn id="71" dur="500" fill="hold"/>
                                        <p:tgtEl>
                                          <p:spTgt spid="14"/>
                                        </p:tgtEl>
                                        <p:attrNameLst>
                                          <p:attrName>ppt_x</p:attrName>
                                        </p:attrNameLst>
                                      </p:cBhvr>
                                      <p:tavLst>
                                        <p:tav tm="0">
                                          <p:val>
                                            <p:strVal val="#ppt_x"/>
                                          </p:val>
                                        </p:tav>
                                        <p:tav tm="100000">
                                          <p:val>
                                            <p:strVal val="#ppt_x"/>
                                          </p:val>
                                        </p:tav>
                                      </p:tavLst>
                                    </p:anim>
                                    <p:anim calcmode="lin" valueType="num">
                                      <p:cBhvr additive="base">
                                        <p:cTn id="7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fade">
                                      <p:cBhvr>
                                        <p:cTn id="77" dur="1000"/>
                                        <p:tgtEl>
                                          <p:spTgt spid="5"/>
                                        </p:tgtEl>
                                      </p:cBhvr>
                                    </p:animEffect>
                                    <p:anim calcmode="lin" valueType="num">
                                      <p:cBhvr>
                                        <p:cTn id="78" dur="1000" fill="hold"/>
                                        <p:tgtEl>
                                          <p:spTgt spid="5"/>
                                        </p:tgtEl>
                                        <p:attrNameLst>
                                          <p:attrName>ppt_x</p:attrName>
                                        </p:attrNameLst>
                                      </p:cBhvr>
                                      <p:tavLst>
                                        <p:tav tm="0">
                                          <p:val>
                                            <p:strVal val="#ppt_x"/>
                                          </p:val>
                                        </p:tav>
                                        <p:tav tm="100000">
                                          <p:val>
                                            <p:strVal val="#ppt_x"/>
                                          </p:val>
                                        </p:tav>
                                      </p:tavLst>
                                    </p:anim>
                                    <p:anim calcmode="lin" valueType="num">
                                      <p:cBhvr>
                                        <p:cTn id="7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1000"/>
                                        <p:tgtEl>
                                          <p:spTgt spid="31"/>
                                        </p:tgtEl>
                                      </p:cBhvr>
                                    </p:animEffect>
                                    <p:anim calcmode="lin" valueType="num">
                                      <p:cBhvr>
                                        <p:cTn id="85" dur="1000" fill="hold"/>
                                        <p:tgtEl>
                                          <p:spTgt spid="31"/>
                                        </p:tgtEl>
                                        <p:attrNameLst>
                                          <p:attrName>ppt_x</p:attrName>
                                        </p:attrNameLst>
                                      </p:cBhvr>
                                      <p:tavLst>
                                        <p:tav tm="0">
                                          <p:val>
                                            <p:strVal val="#ppt_x"/>
                                          </p:val>
                                        </p:tav>
                                        <p:tav tm="100000">
                                          <p:val>
                                            <p:strVal val="#ppt_x"/>
                                          </p:val>
                                        </p:tav>
                                      </p:tavLst>
                                    </p:anim>
                                    <p:anim calcmode="lin" valueType="num">
                                      <p:cBhvr>
                                        <p:cTn id="8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fade">
                                      <p:cBhvr>
                                        <p:cTn id="91" dur="1000"/>
                                        <p:tgtEl>
                                          <p:spTgt spid="29"/>
                                        </p:tgtEl>
                                      </p:cBhvr>
                                    </p:animEffect>
                                    <p:anim calcmode="lin" valueType="num">
                                      <p:cBhvr>
                                        <p:cTn id="92" dur="1000" fill="hold"/>
                                        <p:tgtEl>
                                          <p:spTgt spid="29"/>
                                        </p:tgtEl>
                                        <p:attrNameLst>
                                          <p:attrName>ppt_x</p:attrName>
                                        </p:attrNameLst>
                                      </p:cBhvr>
                                      <p:tavLst>
                                        <p:tav tm="0">
                                          <p:val>
                                            <p:strVal val="#ppt_x"/>
                                          </p:val>
                                        </p:tav>
                                        <p:tav tm="100000">
                                          <p:val>
                                            <p:strVal val="#ppt_x"/>
                                          </p:val>
                                        </p:tav>
                                      </p:tavLst>
                                    </p:anim>
                                    <p:anim calcmode="lin" valueType="num">
                                      <p:cBhvr>
                                        <p:cTn id="93" dur="1000" fill="hold"/>
                                        <p:tgtEl>
                                          <p:spTgt spid="29"/>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28"/>
                                        </p:tgtEl>
                                        <p:attrNameLst>
                                          <p:attrName>style.visibility</p:attrName>
                                        </p:attrNameLst>
                                      </p:cBhvr>
                                      <p:to>
                                        <p:strVal val="visible"/>
                                      </p:to>
                                    </p:set>
                                    <p:animEffect transition="in" filter="fade">
                                      <p:cBhvr>
                                        <p:cTn id="96" dur="1000"/>
                                        <p:tgtEl>
                                          <p:spTgt spid="28"/>
                                        </p:tgtEl>
                                      </p:cBhvr>
                                    </p:animEffect>
                                    <p:anim calcmode="lin" valueType="num">
                                      <p:cBhvr>
                                        <p:cTn id="97" dur="1000" fill="hold"/>
                                        <p:tgtEl>
                                          <p:spTgt spid="28"/>
                                        </p:tgtEl>
                                        <p:attrNameLst>
                                          <p:attrName>ppt_x</p:attrName>
                                        </p:attrNameLst>
                                      </p:cBhvr>
                                      <p:tavLst>
                                        <p:tav tm="0">
                                          <p:val>
                                            <p:strVal val="#ppt_x"/>
                                          </p:val>
                                        </p:tav>
                                        <p:tav tm="100000">
                                          <p:val>
                                            <p:strVal val="#ppt_x"/>
                                          </p:val>
                                        </p:tav>
                                      </p:tavLst>
                                    </p:anim>
                                    <p:anim calcmode="lin" valueType="num">
                                      <p:cBhvr>
                                        <p:cTn id="9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p:bldP spid="13" grpId="0"/>
      <p:bldP spid="15" grpId="0"/>
      <p:bldP spid="17" grpId="0"/>
      <p:bldP spid="19" grpId="0"/>
      <p:bldP spid="22" grpId="0"/>
      <p:bldP spid="29" grpId="0" animBg="1"/>
      <p:bldP spid="31" grpId="0"/>
      <p:bldP spid="21" grpId="0" animBg="1"/>
      <p:bldP spid="23" grpId="0" animBg="1"/>
      <p:bldP spid="24" grpId="0" animBg="1"/>
      <p:bldP spid="25" grpId="0" animBg="1"/>
      <p:bldP spid="26" grpId="0" animBg="1"/>
      <p:bldP spid="14" grpId="0"/>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8A083-FBD4-420D-8E18-D1A0799CBFC8}"/>
              </a:ext>
            </a:extLst>
          </p:cNvPr>
          <p:cNvSpPr>
            <a:spLocks noGrp="1"/>
          </p:cNvSpPr>
          <p:nvPr>
            <p:ph type="title"/>
          </p:nvPr>
        </p:nvSpPr>
        <p:spPr>
          <a:xfrm>
            <a:off x="224972" y="-100998"/>
            <a:ext cx="10515600" cy="1325563"/>
          </a:xfrm>
        </p:spPr>
        <p:txBody>
          <a:bodyPr/>
          <a:lstStyle/>
          <a:p>
            <a:r>
              <a:rPr lang="en-US" dirty="0"/>
              <a:t>Data Collection</a:t>
            </a:r>
          </a:p>
        </p:txBody>
      </p:sp>
      <p:sp>
        <p:nvSpPr>
          <p:cNvPr id="3" name="Content Placeholder 2">
            <a:extLst>
              <a:ext uri="{FF2B5EF4-FFF2-40B4-BE49-F238E27FC236}">
                <a16:creationId xmlns:a16="http://schemas.microsoft.com/office/drawing/2014/main" id="{8998129B-088A-47E9-A570-0D857B02B070}"/>
              </a:ext>
            </a:extLst>
          </p:cNvPr>
          <p:cNvSpPr>
            <a:spLocks noGrp="1"/>
          </p:cNvSpPr>
          <p:nvPr>
            <p:ph idx="1"/>
          </p:nvPr>
        </p:nvSpPr>
        <p:spPr>
          <a:xfrm>
            <a:off x="224972" y="1006785"/>
            <a:ext cx="11647714" cy="5335958"/>
          </a:xfrm>
        </p:spPr>
        <p:txBody>
          <a:bodyPr>
            <a:normAutofit lnSpcReduction="10000"/>
          </a:bodyPr>
          <a:lstStyle/>
          <a:p>
            <a:pPr marL="0" indent="0">
              <a:buNone/>
            </a:pPr>
            <a:r>
              <a:rPr lang="en-US" dirty="0"/>
              <a:t>Created a data set of restaurants from:</a:t>
            </a:r>
          </a:p>
          <a:p>
            <a:pPr marL="514350" indent="-514350">
              <a:buFont typeface="+mj-lt"/>
              <a:buAutoNum type="arabicPeriod"/>
            </a:pPr>
            <a:r>
              <a:rPr lang="en-US" dirty="0"/>
              <a:t>City of Evanston</a:t>
            </a:r>
          </a:p>
          <a:p>
            <a:pPr lvl="1"/>
            <a:r>
              <a:rPr lang="en-US" dirty="0"/>
              <a:t>List of restaurants opened and closed from 2000-2016</a:t>
            </a:r>
          </a:p>
          <a:p>
            <a:pPr lvl="1"/>
            <a:r>
              <a:rPr lang="en-US" dirty="0"/>
              <a:t>Didn’t include dates</a:t>
            </a:r>
          </a:p>
          <a:p>
            <a:pPr marL="514350" indent="-514350">
              <a:buFont typeface="+mj-lt"/>
              <a:buAutoNum type="arabicPeriod"/>
            </a:pPr>
            <a:r>
              <a:rPr lang="en-US" dirty="0"/>
              <a:t>Economic Development Committee</a:t>
            </a:r>
          </a:p>
          <a:p>
            <a:pPr lvl="1"/>
            <a:r>
              <a:rPr lang="en-US" dirty="0"/>
              <a:t>Meeting minutes from 2009-2016</a:t>
            </a:r>
          </a:p>
          <a:p>
            <a:pPr marL="514350" indent="-514350">
              <a:buFont typeface="+mj-lt"/>
              <a:buAutoNum type="arabicPeriod"/>
            </a:pPr>
            <a:r>
              <a:rPr lang="en-US" dirty="0"/>
              <a:t>Main-</a:t>
            </a:r>
            <a:r>
              <a:rPr lang="en-US" dirty="0" err="1"/>
              <a:t>Dempster</a:t>
            </a:r>
            <a:r>
              <a:rPr lang="en-US" dirty="0"/>
              <a:t> Mile (a local business association)</a:t>
            </a:r>
          </a:p>
          <a:p>
            <a:pPr marL="514350" indent="-514350">
              <a:buFont typeface="+mj-lt"/>
              <a:buAutoNum type="arabicPeriod"/>
            </a:pPr>
            <a:r>
              <a:rPr lang="en-US" dirty="0"/>
              <a:t>Local Newspapers</a:t>
            </a:r>
          </a:p>
          <a:p>
            <a:pPr lvl="1"/>
            <a:r>
              <a:rPr lang="en-US" dirty="0"/>
              <a:t>Found the years of opening and closures</a:t>
            </a:r>
          </a:p>
          <a:p>
            <a:pPr marL="514350" indent="-514350">
              <a:buFont typeface="+mj-lt"/>
              <a:buAutoNum type="arabicPeriod"/>
            </a:pPr>
            <a:r>
              <a:rPr lang="en-US" dirty="0"/>
              <a:t>Qualitative Understanding through Interviews</a:t>
            </a:r>
          </a:p>
          <a:p>
            <a:pPr lvl="1"/>
            <a:r>
              <a:rPr lang="en-US" dirty="0"/>
              <a:t>Interview with Commercial Real Estate Agent</a:t>
            </a:r>
          </a:p>
          <a:p>
            <a:pPr lvl="1"/>
            <a:r>
              <a:rPr lang="en-US" dirty="0"/>
              <a:t>Interviews with 2 local restaurant owners</a:t>
            </a:r>
          </a:p>
        </p:txBody>
      </p:sp>
      <p:pic>
        <p:nvPicPr>
          <p:cNvPr id="1028" name="Picture 4" descr="Image result for city of evanston logo">
            <a:extLst>
              <a:ext uri="{FF2B5EF4-FFF2-40B4-BE49-F238E27FC236}">
                <a16:creationId xmlns:a16="http://schemas.microsoft.com/office/drawing/2014/main" id="{627E503E-1DC4-469A-9CFB-B9B4BDAB93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2423" y="110802"/>
            <a:ext cx="1369786" cy="15189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main dempster mile">
            <a:extLst>
              <a:ext uri="{FF2B5EF4-FFF2-40B4-BE49-F238E27FC236}">
                <a16:creationId xmlns:a16="http://schemas.microsoft.com/office/drawing/2014/main" id="{D51F979F-D6FD-4BEC-8508-76115900E0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0086" y="2884104"/>
            <a:ext cx="2075089" cy="2152830"/>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0" descr="Image result for boltwood">
            <a:extLst>
              <a:ext uri="{FF2B5EF4-FFF2-40B4-BE49-F238E27FC236}">
                <a16:creationId xmlns:a16="http://schemas.microsoft.com/office/drawing/2014/main" id="{6214B078-2A89-48E5-8527-9917397AD2C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Slide Number Placeholder 3">
            <a:extLst>
              <a:ext uri="{FF2B5EF4-FFF2-40B4-BE49-F238E27FC236}">
                <a16:creationId xmlns:a16="http://schemas.microsoft.com/office/drawing/2014/main" id="{3EA00A62-A97B-4951-803E-6F298A054054}"/>
              </a:ext>
            </a:extLst>
          </p:cNvPr>
          <p:cNvSpPr>
            <a:spLocks noGrp="1"/>
          </p:cNvSpPr>
          <p:nvPr>
            <p:ph type="sldNum" sz="quarter" idx="12"/>
          </p:nvPr>
        </p:nvSpPr>
        <p:spPr/>
        <p:txBody>
          <a:bodyPr/>
          <a:lstStyle/>
          <a:p>
            <a:fld id="{CAD423DF-6196-4F8E-91DC-15280CC205AA}" type="slidenum">
              <a:rPr lang="en-US" smtClean="0"/>
              <a:t>3</a:t>
            </a:fld>
            <a:endParaRPr lang="en-US"/>
          </a:p>
        </p:txBody>
      </p:sp>
      <p:pic>
        <p:nvPicPr>
          <p:cNvPr id="1026" name="Picture 2" descr="Image result for evanston edge logo">
            <a:extLst>
              <a:ext uri="{FF2B5EF4-FFF2-40B4-BE49-F238E27FC236}">
                <a16:creationId xmlns:a16="http://schemas.microsoft.com/office/drawing/2014/main" id="{ACAC02C1-65A3-4FA7-87D3-64462E048A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43722" y="1327689"/>
            <a:ext cx="1428964" cy="14289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daily northwestern logo">
            <a:extLst>
              <a:ext uri="{FF2B5EF4-FFF2-40B4-BE49-F238E27FC236}">
                <a16:creationId xmlns:a16="http://schemas.microsoft.com/office/drawing/2014/main" id="{0E734DE3-5DFC-40C5-BAE4-287D0EDD51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04515" y="5159430"/>
            <a:ext cx="1698570" cy="1698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15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 calcmode="lin" valueType="num">
                                      <p:cBhvr additive="base">
                                        <p:cTn id="5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 calcmode="lin" valueType="num">
                                      <p:cBhvr additive="base">
                                        <p:cTn id="5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75C07F-97E3-48E8-BED9-B49BD5AFED4D}"/>
              </a:ext>
            </a:extLst>
          </p:cNvPr>
          <p:cNvSpPr>
            <a:spLocks noGrp="1"/>
          </p:cNvSpPr>
          <p:nvPr>
            <p:ph type="title"/>
          </p:nvPr>
        </p:nvSpPr>
        <p:spPr>
          <a:xfrm>
            <a:off x="138090" y="-102742"/>
            <a:ext cx="10464841" cy="1047269"/>
          </a:xfrm>
        </p:spPr>
        <p:txBody>
          <a:bodyPr/>
          <a:lstStyle/>
          <a:p>
            <a:r>
              <a:rPr lang="en-US" dirty="0"/>
              <a:t>The Data Set</a:t>
            </a:r>
          </a:p>
        </p:txBody>
      </p:sp>
      <p:sp>
        <p:nvSpPr>
          <p:cNvPr id="4" name="Slide Number Placeholder 3">
            <a:extLst>
              <a:ext uri="{FF2B5EF4-FFF2-40B4-BE49-F238E27FC236}">
                <a16:creationId xmlns:a16="http://schemas.microsoft.com/office/drawing/2014/main" id="{63A49573-AEA5-42F3-BEB2-40C61F3E86F5}"/>
              </a:ext>
            </a:extLst>
          </p:cNvPr>
          <p:cNvSpPr>
            <a:spLocks noGrp="1"/>
          </p:cNvSpPr>
          <p:nvPr>
            <p:ph type="sldNum" sz="quarter" idx="12"/>
          </p:nvPr>
        </p:nvSpPr>
        <p:spPr/>
        <p:txBody>
          <a:bodyPr/>
          <a:lstStyle/>
          <a:p>
            <a:fld id="{CAD423DF-6196-4F8E-91DC-15280CC205AA}" type="slidenum">
              <a:rPr lang="en-US" smtClean="0"/>
              <a:t>4</a:t>
            </a:fld>
            <a:endParaRPr lang="en-US"/>
          </a:p>
        </p:txBody>
      </p:sp>
      <p:pic>
        <p:nvPicPr>
          <p:cNvPr id="3" name="Picture 2">
            <a:extLst>
              <a:ext uri="{FF2B5EF4-FFF2-40B4-BE49-F238E27FC236}">
                <a16:creationId xmlns:a16="http://schemas.microsoft.com/office/drawing/2014/main" id="{F0CE2710-38A4-4078-9E57-0A360B7A36C3}"/>
              </a:ext>
            </a:extLst>
          </p:cNvPr>
          <p:cNvPicPr>
            <a:picLocks noChangeAspect="1"/>
          </p:cNvPicPr>
          <p:nvPr/>
        </p:nvPicPr>
        <p:blipFill rotWithShape="1">
          <a:blip r:embed="rId3">
            <a:extLst>
              <a:ext uri="{28A0092B-C50C-407E-A947-70E740481C1C}">
                <a14:useLocalDpi xmlns:a14="http://schemas.microsoft.com/office/drawing/2010/main" val="0"/>
              </a:ext>
            </a:extLst>
          </a:blip>
          <a:srcRect l="138" t="27865" r="57275" b="16704"/>
          <a:stretch/>
        </p:blipFill>
        <p:spPr>
          <a:xfrm>
            <a:off x="1945758" y="680119"/>
            <a:ext cx="8352445" cy="6115301"/>
          </a:xfrm>
          <a:prstGeom prst="rect">
            <a:avLst/>
          </a:prstGeom>
        </p:spPr>
      </p:pic>
    </p:spTree>
    <p:extLst>
      <p:ext uri="{BB962C8B-B14F-4D97-AF65-F5344CB8AC3E}">
        <p14:creationId xmlns:p14="http://schemas.microsoft.com/office/powerpoint/2010/main" val="145816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4" name="Picture 38" descr="https://lh3.googleusercontent.com/owX9-NI0_d0VrG3rBIFRDpcb-YHKD1GoEtHW-27NFuIGjH95NAi96FQIjDntCVM87V0FoZu_CIXSpN9TQP94vdVtKGnrV5VlJYBYTDB5X4An-Uy95nKAOt5IXK34uMZh-UZOEM0BEno">
            <a:extLst>
              <a:ext uri="{FF2B5EF4-FFF2-40B4-BE49-F238E27FC236}">
                <a16:creationId xmlns:a16="http://schemas.microsoft.com/office/drawing/2014/main" id="{09D71C09-0D61-4BCA-8DC2-7CE39098DB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42" t="31358" r="5302" b="29361"/>
          <a:stretch/>
        </p:blipFill>
        <p:spPr bwMode="auto">
          <a:xfrm>
            <a:off x="2606151" y="5147240"/>
            <a:ext cx="681438" cy="316187"/>
          </a:xfrm>
          <a:prstGeom prst="rect">
            <a:avLst/>
          </a:prstGeom>
          <a:noFill/>
          <a:extLst>
            <a:ext uri="{909E8E84-426E-40DD-AFC4-6F175D3DCCD1}">
              <a14:hiddenFill xmlns:a14="http://schemas.microsoft.com/office/drawing/2010/main">
                <a:solidFill>
                  <a:srgbClr val="FFFFFF"/>
                </a:solidFill>
              </a14:hiddenFill>
            </a:ext>
          </a:extLst>
        </p:spPr>
      </p:pic>
      <p:pic>
        <p:nvPicPr>
          <p:cNvPr id="4136" name="Picture 40" descr="https://lh4.googleusercontent.com/Rpxb0yb16gzGidZn65Q3x9D1oF1x8Md_bP7P1DPt-FItyccNQU4xh0nWkwW0gY4MAyw1yXQQhA6Rl_laPCury-vv6BbmMhIBH7F8KP9UtVuwOPFiRTSebAUpEpAygdqi5h9AS9XtHPw">
            <a:extLst>
              <a:ext uri="{FF2B5EF4-FFF2-40B4-BE49-F238E27FC236}">
                <a16:creationId xmlns:a16="http://schemas.microsoft.com/office/drawing/2014/main" id="{226EE2A0-53A0-49B0-87FB-544FBD18DE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430" b="18258"/>
          <a:stretch/>
        </p:blipFill>
        <p:spPr bwMode="auto">
          <a:xfrm>
            <a:off x="2568378" y="4525896"/>
            <a:ext cx="756985" cy="49440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492866B1-4A16-410D-B823-A339FB61217F}"/>
              </a:ext>
            </a:extLst>
          </p:cNvPr>
          <p:cNvSpPr>
            <a:spLocks noGrp="1"/>
          </p:cNvSpPr>
          <p:nvPr>
            <p:ph type="sldNum" sz="quarter" idx="12"/>
          </p:nvPr>
        </p:nvSpPr>
        <p:spPr/>
        <p:txBody>
          <a:bodyPr/>
          <a:lstStyle/>
          <a:p>
            <a:fld id="{CAD423DF-6196-4F8E-91DC-15280CC205AA}" type="slidenum">
              <a:rPr lang="en-US" smtClean="0"/>
              <a:t>5</a:t>
            </a:fld>
            <a:endParaRPr lang="en-US"/>
          </a:p>
        </p:txBody>
      </p:sp>
      <p:graphicFrame>
        <p:nvGraphicFramePr>
          <p:cNvPr id="37" name="Chart 36">
            <a:extLst>
              <a:ext uri="{FF2B5EF4-FFF2-40B4-BE49-F238E27FC236}">
                <a16:creationId xmlns:a16="http://schemas.microsoft.com/office/drawing/2014/main" id="{FECBB1AE-8231-42A9-A7FD-09F56E799AAC}"/>
              </a:ext>
            </a:extLst>
          </p:cNvPr>
          <p:cNvGraphicFramePr>
            <a:graphicFrameLocks/>
          </p:cNvGraphicFramePr>
          <p:nvPr>
            <p:extLst>
              <p:ext uri="{D42A27DB-BD31-4B8C-83A1-F6EECF244321}">
                <p14:modId xmlns:p14="http://schemas.microsoft.com/office/powerpoint/2010/main" val="3890601299"/>
              </p:ext>
            </p:extLst>
          </p:nvPr>
        </p:nvGraphicFramePr>
        <p:xfrm>
          <a:off x="1865544" y="-49428"/>
          <a:ext cx="8284954" cy="383972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8" name="Chart 37">
            <a:extLst>
              <a:ext uri="{FF2B5EF4-FFF2-40B4-BE49-F238E27FC236}">
                <a16:creationId xmlns:a16="http://schemas.microsoft.com/office/drawing/2014/main" id="{C097CE46-746E-4835-8FD5-3F4A29BDEC9E}"/>
              </a:ext>
            </a:extLst>
          </p:cNvPr>
          <p:cNvGraphicFramePr>
            <a:graphicFrameLocks/>
          </p:cNvGraphicFramePr>
          <p:nvPr>
            <p:extLst>
              <p:ext uri="{D42A27DB-BD31-4B8C-83A1-F6EECF244321}">
                <p14:modId xmlns:p14="http://schemas.microsoft.com/office/powerpoint/2010/main" val="2079872680"/>
              </p:ext>
            </p:extLst>
          </p:nvPr>
        </p:nvGraphicFramePr>
        <p:xfrm>
          <a:off x="2153537" y="3326894"/>
          <a:ext cx="7988913" cy="3379805"/>
        </p:xfrm>
        <a:graphic>
          <a:graphicData uri="http://schemas.openxmlformats.org/drawingml/2006/chart">
            <c:chart xmlns:c="http://schemas.openxmlformats.org/drawingml/2006/chart" xmlns:r="http://schemas.openxmlformats.org/officeDocument/2006/relationships" r:id="rId6"/>
          </a:graphicData>
        </a:graphic>
      </p:graphicFrame>
      <p:pic>
        <p:nvPicPr>
          <p:cNvPr id="4102" name="Picture 6" descr="https://lh4.googleusercontent.com/5aPssMPMGuYHhyUfalDFB48mXkU4r-jqX6tr5_TKePwQKDnipnIeML3qz1idBYdxsxQ500k3-JzJ8dSnSegX6-Xn_hmpQSwWLntVSL1YBXuSiNZmfIs9AQ4z_rcH1sEafT1DtfRt2Rs">
            <a:extLst>
              <a:ext uri="{FF2B5EF4-FFF2-40B4-BE49-F238E27FC236}">
                <a16:creationId xmlns:a16="http://schemas.microsoft.com/office/drawing/2014/main" id="{99640978-1B1B-44AB-B3E4-ADF2E7D9BB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31953" y="1370584"/>
            <a:ext cx="652615" cy="360589"/>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s://lh4.googleusercontent.com/k16J2hokaDs-fm3vT4zlDFOv-GiX6IWi87qMBt_tRMrWnfcteIvBU3wlLkZU9riEhfQ7nAQLXn9uXkgX4BGQsSH5x01-Egh3-MqWM9w2RM41bUn8oJzkWnafKVasYaxHrE4rEUXYW9A">
            <a:extLst>
              <a:ext uri="{FF2B5EF4-FFF2-40B4-BE49-F238E27FC236}">
                <a16:creationId xmlns:a16="http://schemas.microsoft.com/office/drawing/2014/main" id="{4B3C9C1C-3B7A-4904-9CC0-17FF2A6052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24913" y="984137"/>
            <a:ext cx="719008" cy="25624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lh4.googleusercontent.com/IRlbefz_aOoBz9fLkPRLOkbHbNJO8jC4DgWWNrzTCUgqPNbyIxJGqmyO09vd-RW4hCzFtdOnSx0Wahdi9C1UF1Df5M6tQeK0V4Ki0BaQrHH_A1nZWASjLEVbiJHaM_efA2KYlB1aaDE">
            <a:extLst>
              <a:ext uri="{FF2B5EF4-FFF2-40B4-BE49-F238E27FC236}">
                <a16:creationId xmlns:a16="http://schemas.microsoft.com/office/drawing/2014/main" id="{DC57A84F-591D-484B-BD43-DED0AE466C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68378" y="423716"/>
            <a:ext cx="832077" cy="416039"/>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s://lh3.googleusercontent.com/iGbX9FgriDfuLbWZzMJZoZPJa8qPqoY0wulpHXTADh20ZK-ZBRunSLJK9h_zSrctLr-D8Qt8pnDZS5PspkFLp1nJ6aGTRBKU2clyXKTxMQ-zfO1ACAIh1Apc6aG30aHyTnwd7RfIBB8">
            <a:extLst>
              <a:ext uri="{FF2B5EF4-FFF2-40B4-BE49-F238E27FC236}">
                <a16:creationId xmlns:a16="http://schemas.microsoft.com/office/drawing/2014/main" id="{80D21195-4BEF-47CC-9E79-1FFBC085A81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89196" y="1426140"/>
            <a:ext cx="603822" cy="339271"/>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https://lh5.googleusercontent.com/JyisJTr4lUUdSgTdWSEb9cBNnmtGEwQNwbNf1lNGA-1lyV0HuslxqgxWCRRQflytQZh7IzvQnNnuiM7cpskIvfGcC63sgBlgHKCTVnlrEKenTwwibvzvp9seVpAXyHDWL44auE8oXpE">
            <a:extLst>
              <a:ext uri="{FF2B5EF4-FFF2-40B4-BE49-F238E27FC236}">
                <a16:creationId xmlns:a16="http://schemas.microsoft.com/office/drawing/2014/main" id="{681172B4-5F81-45D5-B175-2F20427E86B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42912" y="1387450"/>
            <a:ext cx="689430" cy="344715"/>
          </a:xfrm>
          <a:prstGeom prst="rect">
            <a:avLst/>
          </a:prstGeom>
          <a:noFill/>
          <a:extLst>
            <a:ext uri="{909E8E84-426E-40DD-AFC4-6F175D3DCCD1}">
              <a14:hiddenFill xmlns:a14="http://schemas.microsoft.com/office/drawing/2010/main">
                <a:solidFill>
                  <a:srgbClr val="FFFFFF"/>
                </a:solidFill>
              </a14:hiddenFill>
            </a:ext>
          </a:extLst>
        </p:spPr>
      </p:pic>
      <p:pic>
        <p:nvPicPr>
          <p:cNvPr id="4124" name="Picture 28" descr="https://lh5.googleusercontent.com/FnsmDiiefzouEP58G-3f4-5lVq7mpDumS7eW7VGJf3lcpUOYzqn2XGnFQ-RxsAeNhqgJbtzeda2tdWpSUx9B9ma3hrKE8w0kx2gWL8K2mWA18IzcbdH_1v16tAWKEf_jbTDHbVBxzYM">
            <a:extLst>
              <a:ext uri="{FF2B5EF4-FFF2-40B4-BE49-F238E27FC236}">
                <a16:creationId xmlns:a16="http://schemas.microsoft.com/office/drawing/2014/main" id="{2508A531-8DFE-462D-BD90-66E394C795C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42573" y="793326"/>
            <a:ext cx="381622" cy="381622"/>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https://lh5.googleusercontent.com/eCkZ_fRvRZ_G-gqjsAM0Utn64r9SjDI4nvEO4iJYQq8d_nZw3a7GWfluI3WH22WfwDEYmMWrHb9HUmsa7ePQ_WoiJLpinPAQ_0vb8gemWzoO0yEavoqfsfW0tUC0yh1A-hwNwjGd12M">
            <a:extLst>
              <a:ext uri="{FF2B5EF4-FFF2-40B4-BE49-F238E27FC236}">
                <a16:creationId xmlns:a16="http://schemas.microsoft.com/office/drawing/2014/main" id="{1D14A9A4-CC65-4EBB-B449-5AA88F6797D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72826" y="903138"/>
            <a:ext cx="436563" cy="436563"/>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https://lh3.googleusercontent.com/YhSPsgLb_y-0WYQ4PI3J-b_D7QGSz_EC8Yj-OcOeGkaE1CMVnfNT8vJ929dGBLHAV2k14SSh4MhXl1e6Mc0hn8T_FhIW8jcmyM1HR_tyN5FpdTMRO90QKvi9LrxKJjPqj_jB9k0F2VE">
            <a:extLst>
              <a:ext uri="{FF2B5EF4-FFF2-40B4-BE49-F238E27FC236}">
                <a16:creationId xmlns:a16="http://schemas.microsoft.com/office/drawing/2014/main" id="{49B94E0E-6B9B-41E8-8490-F3171BA7850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66816" y="1898309"/>
            <a:ext cx="441622" cy="441622"/>
          </a:xfrm>
          <a:prstGeom prst="rect">
            <a:avLst/>
          </a:prstGeom>
          <a:noFill/>
          <a:extLst>
            <a:ext uri="{909E8E84-426E-40DD-AFC4-6F175D3DCCD1}">
              <a14:hiddenFill xmlns:a14="http://schemas.microsoft.com/office/drawing/2010/main">
                <a:solidFill>
                  <a:srgbClr val="FFFFFF"/>
                </a:solidFill>
              </a14:hiddenFill>
            </a:ext>
          </a:extLst>
        </p:spPr>
      </p:pic>
      <p:pic>
        <p:nvPicPr>
          <p:cNvPr id="4120" name="Picture 24" descr="https://lh5.googleusercontent.com/A-ULTXBdI_v0935mnjRsBa2eAAP2uhatboX-uMDezPCUG3nWQh8IuwLZIoaT88zS-878fGbD8cmbBYne9_9K8cIbFcainCCG5Xpx_XzPjfidRyknHXaE2tVZpmJTlyrJPv1pdezR7OY">
            <a:extLst>
              <a:ext uri="{FF2B5EF4-FFF2-40B4-BE49-F238E27FC236}">
                <a16:creationId xmlns:a16="http://schemas.microsoft.com/office/drawing/2014/main" id="{C3EB93F8-9C2A-407B-84A7-C0ED6780803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16322" y="813014"/>
            <a:ext cx="929283" cy="557570"/>
          </a:xfrm>
          <a:prstGeom prst="rect">
            <a:avLst/>
          </a:prstGeom>
          <a:noFill/>
          <a:extLst>
            <a:ext uri="{909E8E84-426E-40DD-AFC4-6F175D3DCCD1}">
              <a14:hiddenFill xmlns:a14="http://schemas.microsoft.com/office/drawing/2010/main">
                <a:solidFill>
                  <a:srgbClr val="FFFFFF"/>
                </a:solidFill>
              </a14:hiddenFill>
            </a:ext>
          </a:extLst>
        </p:spPr>
      </p:pic>
      <p:pic>
        <p:nvPicPr>
          <p:cNvPr id="4122" name="Picture 26" descr="https://lh5.googleusercontent.com/fWeE-KiR8UkCaXkLMu8ViV45WCWsS1mR-baAmOTRRLWbr1PZ9mGM26wEs9qwiLdL1cOzaYoBaedD4HRCSMlkpgOIRKaVlFUb9qKKBg-vpyQEgAjBhd9o80HWAFKHOJ450gl5yKcu6ws">
            <a:extLst>
              <a:ext uri="{FF2B5EF4-FFF2-40B4-BE49-F238E27FC236}">
                <a16:creationId xmlns:a16="http://schemas.microsoft.com/office/drawing/2014/main" id="{76F5F89B-448C-4D1B-AFD2-3D6D31996F63}"/>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b="50000"/>
          <a:stretch/>
        </p:blipFill>
        <p:spPr bwMode="auto">
          <a:xfrm>
            <a:off x="6170206" y="472910"/>
            <a:ext cx="1021513" cy="321425"/>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descr="https://lh4.googleusercontent.com/NNWriPUwg_p_5QzIKkzNbyLZ-f31YtqJ6KoUrHRyPNV9p6_kzr2eBSO2AUidaNqgW1kyax_VDk2o5y5_kTDCY29_DAazlApiXkziuoaGlqWaKkp1h_y6EAlg4VOCsvBwbLl4DwzBN30">
            <a:extLst>
              <a:ext uri="{FF2B5EF4-FFF2-40B4-BE49-F238E27FC236}">
                <a16:creationId xmlns:a16="http://schemas.microsoft.com/office/drawing/2014/main" id="{DDFA1973-26EE-4DBC-9473-0034AD1A4D7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88082" y="424516"/>
            <a:ext cx="453060" cy="45306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58" descr="https://lh3.googleusercontent.com/-M3QFR1RoqSyuoJ3898_D-vXIWBTxjw0eNCPwMi83XjAA7GU_JHZZOwc-AL3WoGvFRjsLglHRpFJ3mt4pBOU6C2lwe-lwDZvNdGAWsXvq7qkLiEWu4_QP0_uTMKJvqK1uPJxt_mrTzQ">
            <a:extLst>
              <a:ext uri="{FF2B5EF4-FFF2-40B4-BE49-F238E27FC236}">
                <a16:creationId xmlns:a16="http://schemas.microsoft.com/office/drawing/2014/main" id="{EF5153BC-2957-4119-9532-150F3BD6F5FA}"/>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16154" b="9370"/>
          <a:stretch/>
        </p:blipFill>
        <p:spPr bwMode="auto">
          <a:xfrm>
            <a:off x="7393549" y="407983"/>
            <a:ext cx="473794" cy="35286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https://lh4.googleusercontent.com/8wWg6nbm4NtfhFXCgyni6SqIFS7BffAC08gbDDbvMCN-zVN6iXmTu5kv-6hjIn9_qFOLIOsNqNZmDIDzjzKdrY7fHY0fWeVLxNl8mNzRb7rj9EraWr_cLtFLLFfSj43ae1GnbvHlvP4">
            <a:extLst>
              <a:ext uri="{FF2B5EF4-FFF2-40B4-BE49-F238E27FC236}">
                <a16:creationId xmlns:a16="http://schemas.microsoft.com/office/drawing/2014/main" id="{102A055F-1568-4D96-BCA9-8FDC6590889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94426" y="430892"/>
            <a:ext cx="408863" cy="408863"/>
          </a:xfrm>
          <a:prstGeom prst="rect">
            <a:avLst/>
          </a:prstGeom>
          <a:noFill/>
          <a:extLst>
            <a:ext uri="{909E8E84-426E-40DD-AFC4-6F175D3DCCD1}">
              <a14:hiddenFill xmlns:a14="http://schemas.microsoft.com/office/drawing/2010/main">
                <a:solidFill>
                  <a:srgbClr val="FFFFFF"/>
                </a:solidFill>
              </a14:hiddenFill>
            </a:ext>
          </a:extLst>
        </p:spPr>
      </p:pic>
      <p:pic>
        <p:nvPicPr>
          <p:cNvPr id="4126" name="Picture 30" descr="https://lh4.googleusercontent.com/kjU-xh8Mgdlg0OBrcyN80eyLleB3Gwr75KVObLokFLo-BPS7R30p0DfYqWBbOrTwq0KW_5vHiuf9hd78HFoU__4Rr4n_VaMtT_r0uKVh2boObQWV9FiaWywvHt4KRBSxAmDNuefEgZI">
            <a:extLst>
              <a:ext uri="{FF2B5EF4-FFF2-40B4-BE49-F238E27FC236}">
                <a16:creationId xmlns:a16="http://schemas.microsoft.com/office/drawing/2014/main" id="{C2ECF6B1-0FE8-4FB4-AB4B-16FB1A8B7BC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64143" y="933571"/>
            <a:ext cx="375696" cy="375696"/>
          </a:xfrm>
          <a:prstGeom prst="rect">
            <a:avLst/>
          </a:prstGeom>
          <a:noFill/>
          <a:extLst>
            <a:ext uri="{909E8E84-426E-40DD-AFC4-6F175D3DCCD1}">
              <a14:hiddenFill xmlns:a14="http://schemas.microsoft.com/office/drawing/2010/main">
                <a:solidFill>
                  <a:srgbClr val="FFFFFF"/>
                </a:solidFill>
              </a14:hiddenFill>
            </a:ext>
          </a:extLst>
        </p:spPr>
      </p:pic>
      <p:pic>
        <p:nvPicPr>
          <p:cNvPr id="4132" name="Picture 36" descr="https://lh4.googleusercontent.com/DffWSrrzuwEah6MQ-1uqbkhBbj08UW05f8qJCVmBL7xsgPSAlftn3f3GA-K3vLwQPNqqNd_ZXoM9m1NQiIR2OzPFHn0AYkqboQwofX93jxYGGqLGL8Un3m0_TNIMDgagziASc6B71A0">
            <a:extLst>
              <a:ext uri="{FF2B5EF4-FFF2-40B4-BE49-F238E27FC236}">
                <a16:creationId xmlns:a16="http://schemas.microsoft.com/office/drawing/2014/main" id="{A0B8316F-AE33-4C6D-9751-831A44F8154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232496" y="1100776"/>
            <a:ext cx="450102" cy="450102"/>
          </a:xfrm>
          <a:prstGeom prst="rect">
            <a:avLst/>
          </a:prstGeom>
          <a:noFill/>
          <a:extLst>
            <a:ext uri="{909E8E84-426E-40DD-AFC4-6F175D3DCCD1}">
              <a14:hiddenFill xmlns:a14="http://schemas.microsoft.com/office/drawing/2010/main">
                <a:solidFill>
                  <a:srgbClr val="FFFFFF"/>
                </a:solidFill>
              </a14:hiddenFill>
            </a:ext>
          </a:extLst>
        </p:spPr>
      </p:pic>
      <p:pic>
        <p:nvPicPr>
          <p:cNvPr id="4130" name="Picture 34" descr="https://lh3.googleusercontent.com/uBqAV-5nj63KAy9U5U8CX0nYOgcKfLu6wmr_8NSU3r_SsQFcmwxh4BcJH8xiwFm2faJGT17_ictz7KOSTlDswBtR1LxpLqdjFGtEOBa8wP8zfCQcOXOUGedE5gvjeCPeumUvmaz2LqU">
            <a:extLst>
              <a:ext uri="{FF2B5EF4-FFF2-40B4-BE49-F238E27FC236}">
                <a16:creationId xmlns:a16="http://schemas.microsoft.com/office/drawing/2014/main" id="{2DAEA3BF-CC81-4B7C-932D-EAE899D0DCA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232496" y="1660157"/>
            <a:ext cx="495788" cy="476303"/>
          </a:xfrm>
          <a:prstGeom prst="rect">
            <a:avLst/>
          </a:prstGeom>
          <a:noFill/>
          <a:extLst>
            <a:ext uri="{909E8E84-426E-40DD-AFC4-6F175D3DCCD1}">
              <a14:hiddenFill xmlns:a14="http://schemas.microsoft.com/office/drawing/2010/main">
                <a:solidFill>
                  <a:srgbClr val="FFFFFF"/>
                </a:solidFill>
              </a14:hiddenFill>
            </a:ext>
          </a:extLst>
        </p:spPr>
      </p:pic>
      <p:pic>
        <p:nvPicPr>
          <p:cNvPr id="4128" name="Picture 32" descr="https://lh6.googleusercontent.com/G4vsC26lCM1SADQWwsGU7TlizFtMwETKRG7tIUL5VPqwV8aGm61Y4hooGAAXRHFFgQE0v_JzatmemKG58xOZzxeRNKG8dWJwHDWeFFr9qQQvVhhSn1FoHbOGQTli1TR73udyrcVLNzs">
            <a:extLst>
              <a:ext uri="{FF2B5EF4-FFF2-40B4-BE49-F238E27FC236}">
                <a16:creationId xmlns:a16="http://schemas.microsoft.com/office/drawing/2014/main" id="{87F90BAB-C211-4EB8-8D44-3368755A36B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155557" y="469723"/>
            <a:ext cx="603980" cy="494386"/>
          </a:xfrm>
          <a:prstGeom prst="rect">
            <a:avLst/>
          </a:prstGeom>
          <a:noFill/>
          <a:extLst>
            <a:ext uri="{909E8E84-426E-40DD-AFC4-6F175D3DCCD1}">
              <a14:hiddenFill xmlns:a14="http://schemas.microsoft.com/office/drawing/2010/main">
                <a:solidFill>
                  <a:srgbClr val="FFFFFF"/>
                </a:solidFill>
              </a14:hiddenFill>
            </a:ext>
          </a:extLst>
        </p:spPr>
      </p:pic>
      <p:pic>
        <p:nvPicPr>
          <p:cNvPr id="4138" name="Picture 42" descr="https://lh5.googleusercontent.com/z8Tn1ZnhkrKLoR6k5IAEKyXzwD8ATET-_aieCd9rktpz8UnUaDBUgFfehtpPIWLeVtkOanJqveu3SbDtvPh0ncmhITMUC_IZxS_yKwEuzS1XMCrozl6TMZH8ziB9RRh8a8fhS6ovw6U">
            <a:extLst>
              <a:ext uri="{FF2B5EF4-FFF2-40B4-BE49-F238E27FC236}">
                <a16:creationId xmlns:a16="http://schemas.microsoft.com/office/drawing/2014/main" id="{82D5E1C8-4EFF-427E-B083-C2657B4F2745}"/>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12347" r="18315"/>
          <a:stretch/>
        </p:blipFill>
        <p:spPr bwMode="auto">
          <a:xfrm>
            <a:off x="3586200" y="4466304"/>
            <a:ext cx="567998" cy="613590"/>
          </a:xfrm>
          <a:prstGeom prst="rect">
            <a:avLst/>
          </a:prstGeom>
          <a:noFill/>
          <a:extLst>
            <a:ext uri="{909E8E84-426E-40DD-AFC4-6F175D3DCCD1}">
              <a14:hiddenFill xmlns:a14="http://schemas.microsoft.com/office/drawing/2010/main">
                <a:solidFill>
                  <a:srgbClr val="FFFFFF"/>
                </a:solidFill>
              </a14:hiddenFill>
            </a:ext>
          </a:extLst>
        </p:spPr>
      </p:pic>
      <p:pic>
        <p:nvPicPr>
          <p:cNvPr id="4140" name="Picture 44" descr="https://lh5.googleusercontent.com/cpkpAJEW1486klLIKEhvktrlXKgIQNN4B2dQuu6BcWMtw1XPBMzGnQHkCNOUVx088uWRhisxxcjzTSg8ZK1CHrxJVN5CdEiU_rqQmrKCZWetMPxZM8uFUpUiL1lEASMz3a5GtkGHnfQ">
            <a:extLst>
              <a:ext uri="{FF2B5EF4-FFF2-40B4-BE49-F238E27FC236}">
                <a16:creationId xmlns:a16="http://schemas.microsoft.com/office/drawing/2014/main" id="{D97E68B7-8082-441F-8054-31CD79EED7AD}"/>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575582" y="5108453"/>
            <a:ext cx="562613" cy="486660"/>
          </a:xfrm>
          <a:prstGeom prst="rect">
            <a:avLst/>
          </a:prstGeom>
          <a:noFill/>
          <a:extLst>
            <a:ext uri="{909E8E84-426E-40DD-AFC4-6F175D3DCCD1}">
              <a14:hiddenFill xmlns:a14="http://schemas.microsoft.com/office/drawing/2010/main">
                <a:solidFill>
                  <a:srgbClr val="FFFFFF"/>
                </a:solidFill>
              </a14:hiddenFill>
            </a:ext>
          </a:extLst>
        </p:spPr>
      </p:pic>
      <p:pic>
        <p:nvPicPr>
          <p:cNvPr id="4142" name="Picture 46" descr="https://lh5.googleusercontent.com/TTBfIpSLNnTV2pjQkpYQIbJgoDFQ6DmjvOcp8si11cjfsORc9FaALle_lV7y6pEBU8LN1gPCXl5ohSmBIXWIvBrhN062_nJnkfPpYl_QpjIdEcbOl5jIaVqx9VrVffBCsi3p8J9kOIw">
            <a:extLst>
              <a:ext uri="{FF2B5EF4-FFF2-40B4-BE49-F238E27FC236}">
                <a16:creationId xmlns:a16="http://schemas.microsoft.com/office/drawing/2014/main" id="{C713A1DB-0BA2-483F-91BE-85F9DB7734ED}"/>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555121" y="4567310"/>
            <a:ext cx="443878" cy="443878"/>
          </a:xfrm>
          <a:prstGeom prst="rect">
            <a:avLst/>
          </a:prstGeom>
          <a:noFill/>
          <a:extLst>
            <a:ext uri="{909E8E84-426E-40DD-AFC4-6F175D3DCCD1}">
              <a14:hiddenFill xmlns:a14="http://schemas.microsoft.com/office/drawing/2010/main">
                <a:solidFill>
                  <a:srgbClr val="FFFFFF"/>
                </a:solidFill>
              </a14:hiddenFill>
            </a:ext>
          </a:extLst>
        </p:spPr>
      </p:pic>
      <p:pic>
        <p:nvPicPr>
          <p:cNvPr id="4146" name="Picture 50" descr="https://lh5.googleusercontent.com/yXGuMjSldDZUt4wGj4rTeBfzxWfgBa9fpIazd_TbG8xf25jZQfrDKBPqy18pz6pvXCoE1_jdMoMqKiRys4Pcy5A0tjJ1SHiSmj1xxYYx9Dri7MSm-wixtVLjMMfWTjKIRrlDTrGVhZE">
            <a:extLst>
              <a:ext uri="{FF2B5EF4-FFF2-40B4-BE49-F238E27FC236}">
                <a16:creationId xmlns:a16="http://schemas.microsoft.com/office/drawing/2014/main" id="{92E15BA8-77CD-4255-B251-53B2392267C6}"/>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375394" y="4510143"/>
            <a:ext cx="742954" cy="525912"/>
          </a:xfrm>
          <a:prstGeom prst="rect">
            <a:avLst/>
          </a:prstGeom>
          <a:noFill/>
          <a:extLst>
            <a:ext uri="{909E8E84-426E-40DD-AFC4-6F175D3DCCD1}">
              <a14:hiddenFill xmlns:a14="http://schemas.microsoft.com/office/drawing/2010/main">
                <a:solidFill>
                  <a:srgbClr val="FFFFFF"/>
                </a:solidFill>
              </a14:hiddenFill>
            </a:ext>
          </a:extLst>
        </p:spPr>
      </p:pic>
      <p:pic>
        <p:nvPicPr>
          <p:cNvPr id="4156" name="Picture 60" descr="https://lh6.googleusercontent.com/QgBdqltCuT6xJzefUpKeWJo4RsIYC4UEpxaojgjr6oqAoCnzgjSoE9B1BahS2yN8LmsWaeFbwJkjFLcjvpPBZHZJL0HoHVms2bMAFGVMh1g3qhR8KkX8V4uL1rXNZ629tfeg1Pz24ik">
            <a:extLst>
              <a:ext uri="{FF2B5EF4-FFF2-40B4-BE49-F238E27FC236}">
                <a16:creationId xmlns:a16="http://schemas.microsoft.com/office/drawing/2014/main" id="{DE0D2241-20EB-4155-AB43-A6AB0721F8FA}"/>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t="23491" b="28544"/>
          <a:stretch/>
        </p:blipFill>
        <p:spPr bwMode="auto">
          <a:xfrm>
            <a:off x="9064523" y="5641664"/>
            <a:ext cx="917677" cy="3325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the keg of evanston">
            <a:extLst>
              <a:ext uri="{FF2B5EF4-FFF2-40B4-BE49-F238E27FC236}">
                <a16:creationId xmlns:a16="http://schemas.microsoft.com/office/drawing/2014/main" id="{25F0147D-8370-4157-9C58-557A86298116}"/>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l="58327" t="38912" r="20076" b="27861"/>
          <a:stretch/>
        </p:blipFill>
        <p:spPr bwMode="auto">
          <a:xfrm>
            <a:off x="6422047" y="4502123"/>
            <a:ext cx="515927" cy="606330"/>
          </a:xfrm>
          <a:prstGeom prst="rect">
            <a:avLst/>
          </a:prstGeom>
          <a:noFill/>
          <a:extLst>
            <a:ext uri="{909E8E84-426E-40DD-AFC4-6F175D3DCCD1}">
              <a14:hiddenFill xmlns:a14="http://schemas.microsoft.com/office/drawing/2010/main">
                <a:solidFill>
                  <a:srgbClr val="FFFFFF"/>
                </a:solidFill>
              </a14:hiddenFill>
            </a:ext>
          </a:extLst>
        </p:spPr>
      </p:pic>
      <p:pic>
        <p:nvPicPr>
          <p:cNvPr id="4150" name="Picture 54" descr="https://lh3.googleusercontent.com/nVdztQ7raXa_pfnIkKETSpW2O1wFOlVdq1cKGMm0syMKXMs3p5bsABWCR74GF0m_5qSvUNm4SX1k0NLjF1eazT2G9NmuTgNPL2IhhDxP-RuUxu0kjrNXWK1Cv2mHwbIXRyDi1m9aur0">
            <a:extLst>
              <a:ext uri="{FF2B5EF4-FFF2-40B4-BE49-F238E27FC236}">
                <a16:creationId xmlns:a16="http://schemas.microsoft.com/office/drawing/2014/main" id="{F3954133-E58D-4C3B-BFBC-64CDDFBB9D06}"/>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225967" y="4569555"/>
            <a:ext cx="814173" cy="40708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ttps://lh5.googleusercontent.com/eCkZ_fRvRZ_G-gqjsAM0Utn64r9SjDI4nvEO4iJYQq8d_nZw3a7GWfluI3WH22WfwDEYmMWrHb9HUmsa7ePQ_WoiJLpinPAQ_0vb8gemWzoO0yEavoqfsfW0tUC0yh1A-hwNwjGd12M">
            <a:extLst>
              <a:ext uri="{FF2B5EF4-FFF2-40B4-BE49-F238E27FC236}">
                <a16:creationId xmlns:a16="http://schemas.microsoft.com/office/drawing/2014/main" id="{18DEA253-FD7B-4E36-80CD-83799CDD4A7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12164" y="5079894"/>
            <a:ext cx="436563" cy="436563"/>
          </a:xfrm>
          <a:prstGeom prst="rect">
            <a:avLst/>
          </a:prstGeom>
          <a:noFill/>
          <a:extLst>
            <a:ext uri="{909E8E84-426E-40DD-AFC4-6F175D3DCCD1}">
              <a14:hiddenFill xmlns:a14="http://schemas.microsoft.com/office/drawing/2010/main">
                <a:solidFill>
                  <a:srgbClr val="FFFFFF"/>
                </a:solidFill>
              </a14:hiddenFill>
            </a:ext>
          </a:extLst>
        </p:spPr>
      </p:pic>
      <p:pic>
        <p:nvPicPr>
          <p:cNvPr id="4152" name="Picture 56" descr="https://lh6.googleusercontent.com/dJTjW61Z34f8bxWTnU84CWNbt9zRzyPnwD7qlLrnJVrcnlqBPGPspD0Jg-Lg5MG2devczL7VuW4pP1LmgcEmmdD4H-dw7j1uGfD3h_Einh7QhI8Blo1xmEI91YYEGVaWfbtCPe5h2-k">
            <a:extLst>
              <a:ext uri="{FF2B5EF4-FFF2-40B4-BE49-F238E27FC236}">
                <a16:creationId xmlns:a16="http://schemas.microsoft.com/office/drawing/2014/main" id="{7D1F968D-0D63-40F1-A5D5-FBAE5D7C26D1}"/>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248070" y="5100398"/>
            <a:ext cx="584283" cy="40987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58" descr="https://lh3.googleusercontent.com/-M3QFR1RoqSyuoJ3898_D-vXIWBTxjw0eNCPwMi83XjAA7GU_JHZZOwc-AL3WoGvFRjsLglHRpFJ3mt4pBOU6C2lwe-lwDZvNdGAWsXvq7qkLiEWu4_QP0_uTMKJvqK1uPJxt_mrTzQ">
            <a:extLst>
              <a:ext uri="{FF2B5EF4-FFF2-40B4-BE49-F238E27FC236}">
                <a16:creationId xmlns:a16="http://schemas.microsoft.com/office/drawing/2014/main" id="{F1707D9E-7A38-4E97-9264-9A2A2BC155A6}"/>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16154" b="9370"/>
          <a:stretch/>
        </p:blipFill>
        <p:spPr bwMode="auto">
          <a:xfrm>
            <a:off x="8303314" y="5686438"/>
            <a:ext cx="473794" cy="35286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8" descr="https://lh5.googleusercontent.com/JyisJTr4lUUdSgTdWSEb9cBNnmtGEwQNwbNf1lNGA-1lyV0HuslxqgxWCRRQflytQZh7IzvQnNnuiM7cpskIvfGcC63sgBlgHKCTVnlrEKenTwwibvzvp9seVpAXyHDWL44auE8oXpE">
            <a:extLst>
              <a:ext uri="{FF2B5EF4-FFF2-40B4-BE49-F238E27FC236}">
                <a16:creationId xmlns:a16="http://schemas.microsoft.com/office/drawing/2014/main" id="{19EA82CF-3F96-4EB9-8669-70C1C7183B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85730" y="5609783"/>
            <a:ext cx="689430" cy="34471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2" descr="https://lh4.googleusercontent.com/8wWg6nbm4NtfhFXCgyni6SqIFS7BffAC08gbDDbvMCN-zVN6iXmTu5kv-6hjIn9_qFOLIOsNqNZmDIDzjzKdrY7fHY0fWeVLxNl8mNzRb7rj9EraWr_cLtFLLFfSj43ae1GnbvHlvP4">
            <a:extLst>
              <a:ext uri="{FF2B5EF4-FFF2-40B4-BE49-F238E27FC236}">
                <a16:creationId xmlns:a16="http://schemas.microsoft.com/office/drawing/2014/main" id="{98BE929E-E457-4DFF-8BDB-E6C953342BD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253115" y="6113534"/>
            <a:ext cx="408863" cy="408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894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F1720-E43C-405F-B45F-63A0512486D1}"/>
              </a:ext>
            </a:extLst>
          </p:cNvPr>
          <p:cNvSpPr>
            <a:spLocks noGrp="1"/>
          </p:cNvSpPr>
          <p:nvPr>
            <p:ph type="title"/>
          </p:nvPr>
        </p:nvSpPr>
        <p:spPr>
          <a:xfrm>
            <a:off x="224425" y="0"/>
            <a:ext cx="10515600" cy="1325563"/>
          </a:xfrm>
        </p:spPr>
        <p:txBody>
          <a:bodyPr/>
          <a:lstStyle/>
          <a:p>
            <a:r>
              <a:rPr lang="en-US" dirty="0"/>
              <a:t>Increased Competition</a:t>
            </a:r>
          </a:p>
        </p:txBody>
      </p:sp>
      <p:sp>
        <p:nvSpPr>
          <p:cNvPr id="3" name="Content Placeholder 2">
            <a:extLst>
              <a:ext uri="{FF2B5EF4-FFF2-40B4-BE49-F238E27FC236}">
                <a16:creationId xmlns:a16="http://schemas.microsoft.com/office/drawing/2014/main" id="{DBC6EBC9-EDB0-42E1-9BBA-5D8DC789AF1C}"/>
              </a:ext>
            </a:extLst>
          </p:cNvPr>
          <p:cNvSpPr>
            <a:spLocks noGrp="1"/>
          </p:cNvSpPr>
          <p:nvPr>
            <p:ph idx="1"/>
          </p:nvPr>
        </p:nvSpPr>
        <p:spPr>
          <a:xfrm>
            <a:off x="87682" y="1064712"/>
            <a:ext cx="11974882" cy="5793288"/>
          </a:xfrm>
        </p:spPr>
        <p:txBody>
          <a:bodyPr/>
          <a:lstStyle/>
          <a:p>
            <a:pPr marL="285750" indent="-285750"/>
            <a:r>
              <a:rPr lang="en-US" dirty="0"/>
              <a:t>Downtown Evanston used to be full of retailers, but with increased popularity in online shopping, it is now more food centered</a:t>
            </a:r>
          </a:p>
          <a:p>
            <a:pPr marL="285750" indent="-285750"/>
            <a:r>
              <a:rPr lang="en-US" dirty="0"/>
              <a:t>Cost of opening a restaurant is less because it is easier to open a restaurant in a building that already held a restaurant</a:t>
            </a:r>
          </a:p>
          <a:p>
            <a:endParaRPr lang="en-US" dirty="0"/>
          </a:p>
        </p:txBody>
      </p:sp>
      <p:sp>
        <p:nvSpPr>
          <p:cNvPr id="4" name="Slide Number Placeholder 3">
            <a:extLst>
              <a:ext uri="{FF2B5EF4-FFF2-40B4-BE49-F238E27FC236}">
                <a16:creationId xmlns:a16="http://schemas.microsoft.com/office/drawing/2014/main" id="{EF02D3CA-C1A1-4798-BA82-098321F14F96}"/>
              </a:ext>
            </a:extLst>
          </p:cNvPr>
          <p:cNvSpPr>
            <a:spLocks noGrp="1"/>
          </p:cNvSpPr>
          <p:nvPr>
            <p:ph type="sldNum" sz="quarter" idx="12"/>
          </p:nvPr>
        </p:nvSpPr>
        <p:spPr/>
        <p:txBody>
          <a:bodyPr/>
          <a:lstStyle/>
          <a:p>
            <a:fld id="{CAD423DF-6196-4F8E-91DC-15280CC205AA}" type="slidenum">
              <a:rPr lang="en-US" smtClean="0"/>
              <a:t>6</a:t>
            </a:fld>
            <a:endParaRPr lang="en-US"/>
          </a:p>
        </p:txBody>
      </p:sp>
      <p:pic>
        <p:nvPicPr>
          <p:cNvPr id="3074" name="Picture 2" descr="https://lh3.googleusercontent.com/TnH_DtTCpg7WkdM1uHTS8-kRWAAxm9dJlDoBv3wixB-YY578sAdq-w6VMDB0PJH9CHvxb2-BHt-N1LxAXqHz4tafvCwY9NONJoraD0k7eJKBBzGoO1f4uSvC9dOhsBq8fRxqnJCFPy0">
            <a:extLst>
              <a:ext uri="{FF2B5EF4-FFF2-40B4-BE49-F238E27FC236}">
                <a16:creationId xmlns:a16="http://schemas.microsoft.com/office/drawing/2014/main" id="{21D9E8AF-A286-4B83-A5AA-54DA844963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67851"/>
            <a:ext cx="6463984" cy="3488499"/>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6" descr="http://www.restaurant.org/Restaurant/media/Restaurant/SiteImages/News%20and%20Research/Industry%20dashboard/Annual-sales-for-Dashboard-2017.jpg">
            <a:extLst>
              <a:ext uri="{FF2B5EF4-FFF2-40B4-BE49-F238E27FC236}">
                <a16:creationId xmlns:a16="http://schemas.microsoft.com/office/drawing/2014/main" id="{8A36044C-5BEB-4933-952C-A0CEB815B35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0" name="Picture 8" descr="http://www.restaurant.org/Restaurant/media/Restaurant/SiteImages/News%20and%20Research/Industry%20dashboard/Annual-sales-for-Dashboard-2017.jpg">
            <a:extLst>
              <a:ext uri="{FF2B5EF4-FFF2-40B4-BE49-F238E27FC236}">
                <a16:creationId xmlns:a16="http://schemas.microsoft.com/office/drawing/2014/main" id="{92D3A92E-F7A6-445C-9CA5-75BB3FE049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1324" y="2846811"/>
            <a:ext cx="5548922" cy="353057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424DA58-C637-4D56-94D7-22D58FED1D22}"/>
              </a:ext>
            </a:extLst>
          </p:cNvPr>
          <p:cNvSpPr txBox="1"/>
          <p:nvPr/>
        </p:nvSpPr>
        <p:spPr>
          <a:xfrm>
            <a:off x="0" y="6400412"/>
            <a:ext cx="6986427" cy="276999"/>
          </a:xfrm>
          <a:prstGeom prst="rect">
            <a:avLst/>
          </a:prstGeom>
          <a:noFill/>
        </p:spPr>
        <p:txBody>
          <a:bodyPr wrap="square" rtlCol="0">
            <a:spAutoFit/>
          </a:bodyPr>
          <a:lstStyle/>
          <a:p>
            <a:r>
              <a:rPr lang="en-US" sz="1150" dirty="0"/>
              <a:t>Thompson, Derek. “What In the World is Causing the Retail Meltdown of 2017?” </a:t>
            </a:r>
            <a:r>
              <a:rPr lang="en-US" sz="1150" i="1" dirty="0"/>
              <a:t>The Atlantic </a:t>
            </a:r>
            <a:r>
              <a:rPr lang="en-US" sz="1150" dirty="0"/>
              <a:t>April 2017</a:t>
            </a:r>
          </a:p>
        </p:txBody>
      </p:sp>
      <p:sp>
        <p:nvSpPr>
          <p:cNvPr id="5" name="TextBox 4">
            <a:extLst>
              <a:ext uri="{FF2B5EF4-FFF2-40B4-BE49-F238E27FC236}">
                <a16:creationId xmlns:a16="http://schemas.microsoft.com/office/drawing/2014/main" id="{425A72E2-AB08-4895-A058-85F29F0EAEEF}"/>
              </a:ext>
            </a:extLst>
          </p:cNvPr>
          <p:cNvSpPr txBox="1"/>
          <p:nvPr/>
        </p:nvSpPr>
        <p:spPr>
          <a:xfrm>
            <a:off x="8352890" y="6379959"/>
            <a:ext cx="4171307" cy="546303"/>
          </a:xfrm>
          <a:prstGeom prst="rect">
            <a:avLst/>
          </a:prstGeom>
          <a:noFill/>
        </p:spPr>
        <p:txBody>
          <a:bodyPr wrap="square" rtlCol="0">
            <a:spAutoFit/>
          </a:bodyPr>
          <a:lstStyle/>
          <a:p>
            <a:r>
              <a:rPr lang="en-US" sz="1150" dirty="0"/>
              <a:t>National Restaurant Association</a:t>
            </a:r>
          </a:p>
          <a:p>
            <a:endParaRPr lang="en-US" dirty="0"/>
          </a:p>
        </p:txBody>
      </p:sp>
    </p:spTree>
    <p:extLst>
      <p:ext uri="{BB962C8B-B14F-4D97-AF65-F5344CB8AC3E}">
        <p14:creationId xmlns:p14="http://schemas.microsoft.com/office/powerpoint/2010/main" val="3673769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D3A78B-7DB4-4DB3-A0B1-DDD8F1745A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3070644" cy="3418072"/>
          </a:xfrm>
          <a:prstGeom prst="rect">
            <a:avLst/>
          </a:prstGeom>
        </p:spPr>
      </p:pic>
      <p:pic>
        <p:nvPicPr>
          <p:cNvPr id="9" name="Picture 8">
            <a:extLst>
              <a:ext uri="{FF2B5EF4-FFF2-40B4-BE49-F238E27FC236}">
                <a16:creationId xmlns:a16="http://schemas.microsoft.com/office/drawing/2014/main" id="{704BAB74-A2BB-4920-AEE7-50BC4B136EBC}"/>
              </a:ext>
            </a:extLst>
          </p:cNvPr>
          <p:cNvPicPr>
            <a:picLocks noChangeAspect="1"/>
          </p:cNvPicPr>
          <p:nvPr/>
        </p:nvPicPr>
        <p:blipFill rotWithShape="1">
          <a:blip r:embed="rId4">
            <a:extLst>
              <a:ext uri="{28A0092B-C50C-407E-A947-70E740481C1C}">
                <a14:useLocalDpi xmlns:a14="http://schemas.microsoft.com/office/drawing/2010/main" val="0"/>
              </a:ext>
            </a:extLst>
          </a:blip>
          <a:srcRect b="2064"/>
          <a:stretch/>
        </p:blipFill>
        <p:spPr>
          <a:xfrm>
            <a:off x="3070644" y="-19030"/>
            <a:ext cx="3192370" cy="3436538"/>
          </a:xfrm>
          <a:prstGeom prst="rect">
            <a:avLst/>
          </a:prstGeom>
        </p:spPr>
      </p:pic>
      <p:sp>
        <p:nvSpPr>
          <p:cNvPr id="5" name="TextBox 4">
            <a:extLst>
              <a:ext uri="{FF2B5EF4-FFF2-40B4-BE49-F238E27FC236}">
                <a16:creationId xmlns:a16="http://schemas.microsoft.com/office/drawing/2014/main" id="{7572AC8D-5A72-4921-BC20-3AA52F280FB2}"/>
              </a:ext>
            </a:extLst>
          </p:cNvPr>
          <p:cNvSpPr txBox="1"/>
          <p:nvPr/>
        </p:nvSpPr>
        <p:spPr>
          <a:xfrm>
            <a:off x="21012" y="2509419"/>
            <a:ext cx="1459022" cy="927399"/>
          </a:xfrm>
          <a:prstGeom prst="rect">
            <a:avLst/>
          </a:prstGeom>
          <a:solidFill>
            <a:schemeClr val="bg1"/>
          </a:solidFill>
          <a:ln>
            <a:solidFill>
              <a:schemeClr val="tx1"/>
            </a:solidFill>
          </a:ln>
        </p:spPr>
        <p:txBody>
          <a:bodyPr wrap="square" rtlCol="0">
            <a:spAutoFit/>
          </a:bodyPr>
          <a:lstStyle/>
          <a:p>
            <a:r>
              <a:rPr lang="en-US" dirty="0"/>
              <a:t>Opened</a:t>
            </a:r>
          </a:p>
          <a:p>
            <a:r>
              <a:rPr lang="en-US" dirty="0"/>
              <a:t>Closed</a:t>
            </a:r>
          </a:p>
          <a:p>
            <a:r>
              <a:rPr lang="en-US" dirty="0"/>
              <a:t>Relocated</a:t>
            </a:r>
          </a:p>
        </p:txBody>
      </p:sp>
      <p:pic>
        <p:nvPicPr>
          <p:cNvPr id="4" name="Picture 3">
            <a:extLst>
              <a:ext uri="{FF2B5EF4-FFF2-40B4-BE49-F238E27FC236}">
                <a16:creationId xmlns:a16="http://schemas.microsoft.com/office/drawing/2014/main" id="{F949BB15-6ADA-4732-9CD6-4A03EC463C01}"/>
              </a:ext>
            </a:extLst>
          </p:cNvPr>
          <p:cNvPicPr>
            <a:picLocks noChangeAspect="1"/>
          </p:cNvPicPr>
          <p:nvPr/>
        </p:nvPicPr>
        <p:blipFill rotWithShape="1">
          <a:blip r:embed="rId3">
            <a:extLst>
              <a:ext uri="{28A0092B-C50C-407E-A947-70E740481C1C}">
                <a14:useLocalDpi xmlns:a14="http://schemas.microsoft.com/office/drawing/2010/main" val="0"/>
              </a:ext>
            </a:extLst>
          </a:blip>
          <a:srcRect l="70154" t="56320" r="24332" b="37361"/>
          <a:stretch/>
        </p:blipFill>
        <p:spPr>
          <a:xfrm>
            <a:off x="985371" y="2496900"/>
            <a:ext cx="223889" cy="285652"/>
          </a:xfrm>
          <a:prstGeom prst="rect">
            <a:avLst/>
          </a:prstGeom>
        </p:spPr>
      </p:pic>
      <p:pic>
        <p:nvPicPr>
          <p:cNvPr id="8" name="Picture 7">
            <a:extLst>
              <a:ext uri="{FF2B5EF4-FFF2-40B4-BE49-F238E27FC236}">
                <a16:creationId xmlns:a16="http://schemas.microsoft.com/office/drawing/2014/main" id="{FBD43798-D202-4FE8-9B93-2BC396BDEADB}"/>
              </a:ext>
            </a:extLst>
          </p:cNvPr>
          <p:cNvPicPr>
            <a:picLocks noChangeAspect="1"/>
          </p:cNvPicPr>
          <p:nvPr/>
        </p:nvPicPr>
        <p:blipFill rotWithShape="1">
          <a:blip r:embed="rId3">
            <a:extLst>
              <a:ext uri="{28A0092B-C50C-407E-A947-70E740481C1C}">
                <a14:useLocalDpi xmlns:a14="http://schemas.microsoft.com/office/drawing/2010/main" val="0"/>
              </a:ext>
            </a:extLst>
          </a:blip>
          <a:srcRect l="58195" t="32952" r="37319" b="60922"/>
          <a:stretch/>
        </p:blipFill>
        <p:spPr>
          <a:xfrm>
            <a:off x="852412" y="2770032"/>
            <a:ext cx="223893" cy="340319"/>
          </a:xfrm>
          <a:prstGeom prst="rect">
            <a:avLst/>
          </a:prstGeom>
        </p:spPr>
      </p:pic>
      <p:sp>
        <p:nvSpPr>
          <p:cNvPr id="12" name="Slide Number Placeholder 11">
            <a:extLst>
              <a:ext uri="{FF2B5EF4-FFF2-40B4-BE49-F238E27FC236}">
                <a16:creationId xmlns:a16="http://schemas.microsoft.com/office/drawing/2014/main" id="{93593474-0835-42BE-9541-A0F00113D973}"/>
              </a:ext>
            </a:extLst>
          </p:cNvPr>
          <p:cNvSpPr>
            <a:spLocks noGrp="1"/>
          </p:cNvSpPr>
          <p:nvPr>
            <p:ph type="sldNum" sz="quarter" idx="12"/>
          </p:nvPr>
        </p:nvSpPr>
        <p:spPr/>
        <p:txBody>
          <a:bodyPr/>
          <a:lstStyle/>
          <a:p>
            <a:fld id="{CAD423DF-6196-4F8E-91DC-15280CC205AA}" type="slidenum">
              <a:rPr lang="en-US" smtClean="0"/>
              <a:t>7</a:t>
            </a:fld>
            <a:endParaRPr lang="en-US"/>
          </a:p>
        </p:txBody>
      </p:sp>
      <p:pic>
        <p:nvPicPr>
          <p:cNvPr id="10" name="Picture 9">
            <a:extLst>
              <a:ext uri="{FF2B5EF4-FFF2-40B4-BE49-F238E27FC236}">
                <a16:creationId xmlns:a16="http://schemas.microsoft.com/office/drawing/2014/main" id="{791F2C1E-9783-4C96-BF0F-01D9D3B5AD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5223" y="-19592"/>
            <a:ext cx="3129301" cy="3437101"/>
          </a:xfrm>
          <a:prstGeom prst="rect">
            <a:avLst/>
          </a:prstGeom>
        </p:spPr>
      </p:pic>
      <p:pic>
        <p:nvPicPr>
          <p:cNvPr id="13" name="Picture 12">
            <a:extLst>
              <a:ext uri="{FF2B5EF4-FFF2-40B4-BE49-F238E27FC236}">
                <a16:creationId xmlns:a16="http://schemas.microsoft.com/office/drawing/2014/main" id="{3CC0AC63-2623-4661-BF95-41556B16A9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0818" y="-49651"/>
            <a:ext cx="3038285" cy="3467160"/>
          </a:xfrm>
          <a:prstGeom prst="rect">
            <a:avLst/>
          </a:prstGeom>
        </p:spPr>
      </p:pic>
      <p:pic>
        <p:nvPicPr>
          <p:cNvPr id="14" name="Picture 13">
            <a:extLst>
              <a:ext uri="{FF2B5EF4-FFF2-40B4-BE49-F238E27FC236}">
                <a16:creationId xmlns:a16="http://schemas.microsoft.com/office/drawing/2014/main" id="{0315891D-B481-4D18-87B5-671DF7650E74}"/>
              </a:ext>
            </a:extLst>
          </p:cNvPr>
          <p:cNvPicPr>
            <a:picLocks noChangeAspect="1"/>
          </p:cNvPicPr>
          <p:nvPr/>
        </p:nvPicPr>
        <p:blipFill rotWithShape="1">
          <a:blip r:embed="rId7">
            <a:extLst>
              <a:ext uri="{28A0092B-C50C-407E-A947-70E740481C1C}">
                <a14:useLocalDpi xmlns:a14="http://schemas.microsoft.com/office/drawing/2010/main" val="0"/>
              </a:ext>
            </a:extLst>
          </a:blip>
          <a:srcRect t="1536"/>
          <a:stretch/>
        </p:blipFill>
        <p:spPr>
          <a:xfrm>
            <a:off x="1" y="3437100"/>
            <a:ext cx="3070643" cy="3455394"/>
          </a:xfrm>
          <a:prstGeom prst="rect">
            <a:avLst/>
          </a:prstGeom>
        </p:spPr>
      </p:pic>
      <p:pic>
        <p:nvPicPr>
          <p:cNvPr id="15" name="Picture 14">
            <a:extLst>
              <a:ext uri="{FF2B5EF4-FFF2-40B4-BE49-F238E27FC236}">
                <a16:creationId xmlns:a16="http://schemas.microsoft.com/office/drawing/2014/main" id="{B1133DD7-4EBD-4453-B846-95DBF071E049}"/>
              </a:ext>
            </a:extLst>
          </p:cNvPr>
          <p:cNvPicPr>
            <a:picLocks noChangeAspect="1"/>
          </p:cNvPicPr>
          <p:nvPr/>
        </p:nvPicPr>
        <p:blipFill rotWithShape="1">
          <a:blip r:embed="rId8">
            <a:extLst>
              <a:ext uri="{28A0092B-C50C-407E-A947-70E740481C1C}">
                <a14:useLocalDpi xmlns:a14="http://schemas.microsoft.com/office/drawing/2010/main" val="0"/>
              </a:ext>
            </a:extLst>
          </a:blip>
          <a:srcRect t="1429"/>
          <a:stretch/>
        </p:blipFill>
        <p:spPr>
          <a:xfrm>
            <a:off x="3070644" y="3436537"/>
            <a:ext cx="3029531" cy="3441754"/>
          </a:xfrm>
          <a:prstGeom prst="rect">
            <a:avLst/>
          </a:prstGeom>
        </p:spPr>
      </p:pic>
      <p:pic>
        <p:nvPicPr>
          <p:cNvPr id="16" name="Picture 15">
            <a:extLst>
              <a:ext uri="{FF2B5EF4-FFF2-40B4-BE49-F238E27FC236}">
                <a16:creationId xmlns:a16="http://schemas.microsoft.com/office/drawing/2014/main" id="{BD3B164A-4C90-4D74-B1CE-9D34275323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08929" y="3417508"/>
            <a:ext cx="3061889" cy="3444625"/>
          </a:xfrm>
          <a:prstGeom prst="rect">
            <a:avLst/>
          </a:prstGeom>
        </p:spPr>
      </p:pic>
      <p:pic>
        <p:nvPicPr>
          <p:cNvPr id="17" name="Picture 16">
            <a:extLst>
              <a:ext uri="{FF2B5EF4-FFF2-40B4-BE49-F238E27FC236}">
                <a16:creationId xmlns:a16="http://schemas.microsoft.com/office/drawing/2014/main" id="{2C50E967-0556-493C-9C7D-4FDCA5883A77}"/>
              </a:ext>
            </a:extLst>
          </p:cNvPr>
          <p:cNvPicPr>
            <a:picLocks noChangeAspect="1"/>
          </p:cNvPicPr>
          <p:nvPr/>
        </p:nvPicPr>
        <p:blipFill rotWithShape="1">
          <a:blip r:embed="rId10">
            <a:extLst>
              <a:ext uri="{28A0092B-C50C-407E-A947-70E740481C1C}">
                <a14:useLocalDpi xmlns:a14="http://schemas.microsoft.com/office/drawing/2010/main" val="0"/>
              </a:ext>
            </a:extLst>
          </a:blip>
          <a:srcRect r="3215"/>
          <a:stretch/>
        </p:blipFill>
        <p:spPr>
          <a:xfrm>
            <a:off x="9179572" y="3436537"/>
            <a:ext cx="3029531" cy="3479704"/>
          </a:xfrm>
          <a:prstGeom prst="rect">
            <a:avLst/>
          </a:prstGeom>
        </p:spPr>
      </p:pic>
      <p:sp>
        <p:nvSpPr>
          <p:cNvPr id="2" name="TextBox 1">
            <a:extLst>
              <a:ext uri="{FF2B5EF4-FFF2-40B4-BE49-F238E27FC236}">
                <a16:creationId xmlns:a16="http://schemas.microsoft.com/office/drawing/2014/main" id="{D813047F-DD82-43DB-A581-D399E5494AB4}"/>
              </a:ext>
            </a:extLst>
          </p:cNvPr>
          <p:cNvSpPr txBox="1"/>
          <p:nvPr/>
        </p:nvSpPr>
        <p:spPr>
          <a:xfrm>
            <a:off x="1990594" y="2940191"/>
            <a:ext cx="7991606" cy="523220"/>
          </a:xfrm>
          <a:prstGeom prst="rect">
            <a:avLst/>
          </a:prstGeom>
          <a:noFill/>
          <a:ln>
            <a:solidFill>
              <a:schemeClr val="tx1"/>
            </a:solidFill>
          </a:ln>
        </p:spPr>
        <p:txBody>
          <a:bodyPr wrap="square" rtlCol="0">
            <a:spAutoFit/>
          </a:bodyPr>
          <a:lstStyle/>
          <a:p>
            <a:r>
              <a:rPr lang="en-US" sz="2800" b="1" dirty="0"/>
              <a:t>Geographical Representation of Restaurant Turnover</a:t>
            </a:r>
          </a:p>
        </p:txBody>
      </p:sp>
      <p:pic>
        <p:nvPicPr>
          <p:cNvPr id="6" name="Picture 5">
            <a:extLst>
              <a:ext uri="{FF2B5EF4-FFF2-40B4-BE49-F238E27FC236}">
                <a16:creationId xmlns:a16="http://schemas.microsoft.com/office/drawing/2014/main" id="{4A96731A-1455-4E16-A78E-ED26CAAEEA90}"/>
              </a:ext>
            </a:extLst>
          </p:cNvPr>
          <p:cNvPicPr>
            <a:picLocks noChangeAspect="1"/>
          </p:cNvPicPr>
          <p:nvPr/>
        </p:nvPicPr>
        <p:blipFill rotWithShape="1">
          <a:blip r:embed="rId11">
            <a:extLst>
              <a:ext uri="{28A0092B-C50C-407E-A947-70E740481C1C}">
                <a14:useLocalDpi xmlns:a14="http://schemas.microsoft.com/office/drawing/2010/main" val="0"/>
              </a:ext>
            </a:extLst>
          </a:blip>
          <a:srcRect l="39041" t="50502" r="59212" b="44657"/>
          <a:stretch/>
        </p:blipFill>
        <p:spPr>
          <a:xfrm>
            <a:off x="11263673" y="1390390"/>
            <a:ext cx="180254" cy="281014"/>
          </a:xfrm>
          <a:prstGeom prst="rect">
            <a:avLst/>
          </a:prstGeom>
        </p:spPr>
      </p:pic>
      <p:pic>
        <p:nvPicPr>
          <p:cNvPr id="18" name="Picture 17">
            <a:extLst>
              <a:ext uri="{FF2B5EF4-FFF2-40B4-BE49-F238E27FC236}">
                <a16:creationId xmlns:a16="http://schemas.microsoft.com/office/drawing/2014/main" id="{C9ADD054-78DC-48DB-8836-2CB5B453D682}"/>
              </a:ext>
            </a:extLst>
          </p:cNvPr>
          <p:cNvPicPr>
            <a:picLocks noChangeAspect="1"/>
          </p:cNvPicPr>
          <p:nvPr/>
        </p:nvPicPr>
        <p:blipFill rotWithShape="1">
          <a:blip r:embed="rId11">
            <a:extLst>
              <a:ext uri="{28A0092B-C50C-407E-A947-70E740481C1C}">
                <a14:useLocalDpi xmlns:a14="http://schemas.microsoft.com/office/drawing/2010/main" val="0"/>
              </a:ext>
            </a:extLst>
          </a:blip>
          <a:srcRect l="39476" t="51113" r="59311" b="44787"/>
          <a:stretch/>
        </p:blipFill>
        <p:spPr>
          <a:xfrm>
            <a:off x="11168680" y="3845491"/>
            <a:ext cx="125261" cy="237994"/>
          </a:xfrm>
          <a:prstGeom prst="rect">
            <a:avLst/>
          </a:prstGeom>
        </p:spPr>
      </p:pic>
      <p:pic>
        <p:nvPicPr>
          <p:cNvPr id="19" name="Picture 18">
            <a:extLst>
              <a:ext uri="{FF2B5EF4-FFF2-40B4-BE49-F238E27FC236}">
                <a16:creationId xmlns:a16="http://schemas.microsoft.com/office/drawing/2014/main" id="{2D64460B-8B82-4052-B05C-5644416BE593}"/>
              </a:ext>
            </a:extLst>
          </p:cNvPr>
          <p:cNvPicPr>
            <a:picLocks noChangeAspect="1"/>
          </p:cNvPicPr>
          <p:nvPr/>
        </p:nvPicPr>
        <p:blipFill rotWithShape="1">
          <a:blip r:embed="rId11">
            <a:extLst>
              <a:ext uri="{28A0092B-C50C-407E-A947-70E740481C1C}">
                <a14:useLocalDpi xmlns:a14="http://schemas.microsoft.com/office/drawing/2010/main" val="0"/>
              </a:ext>
            </a:extLst>
          </a:blip>
          <a:srcRect l="39041" t="50502" r="59212" b="44657"/>
          <a:stretch/>
        </p:blipFill>
        <p:spPr>
          <a:xfrm>
            <a:off x="1075825" y="3031949"/>
            <a:ext cx="238928" cy="372486"/>
          </a:xfrm>
          <a:prstGeom prst="rect">
            <a:avLst/>
          </a:prstGeom>
        </p:spPr>
      </p:pic>
    </p:spTree>
    <p:extLst>
      <p:ext uri="{BB962C8B-B14F-4D97-AF65-F5344CB8AC3E}">
        <p14:creationId xmlns:p14="http://schemas.microsoft.com/office/powerpoint/2010/main" val="1031476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F53B2-EC8B-428E-948D-9317AAD7BE00}"/>
              </a:ext>
            </a:extLst>
          </p:cNvPr>
          <p:cNvSpPr>
            <a:spLocks noGrp="1"/>
          </p:cNvSpPr>
          <p:nvPr>
            <p:ph type="title"/>
          </p:nvPr>
        </p:nvSpPr>
        <p:spPr>
          <a:xfrm>
            <a:off x="107659" y="-6140"/>
            <a:ext cx="11466390" cy="1023439"/>
          </a:xfrm>
        </p:spPr>
        <p:txBody>
          <a:bodyPr>
            <a:noAutofit/>
          </a:bodyPr>
          <a:lstStyle/>
          <a:p>
            <a:r>
              <a:rPr lang="en-US" sz="4800" dirty="0"/>
              <a:t>Restaurants </a:t>
            </a:r>
            <a:r>
              <a:rPr lang="en-US" sz="2800" dirty="0"/>
              <a:t>Close </a:t>
            </a:r>
            <a:r>
              <a:rPr lang="en-US" sz="4800" dirty="0"/>
              <a:t>Together, </a:t>
            </a:r>
            <a:r>
              <a:rPr lang="en-US" sz="4800" b="1" dirty="0"/>
              <a:t>Close</a:t>
            </a:r>
            <a:r>
              <a:rPr lang="en-US" sz="4800" dirty="0"/>
              <a:t> Together</a:t>
            </a:r>
          </a:p>
        </p:txBody>
      </p:sp>
      <p:sp>
        <p:nvSpPr>
          <p:cNvPr id="3" name="Content Placeholder 2">
            <a:extLst>
              <a:ext uri="{FF2B5EF4-FFF2-40B4-BE49-F238E27FC236}">
                <a16:creationId xmlns:a16="http://schemas.microsoft.com/office/drawing/2014/main" id="{C6287E61-AD5C-4B05-93C9-F94E2350DB5F}"/>
              </a:ext>
            </a:extLst>
          </p:cNvPr>
          <p:cNvSpPr>
            <a:spLocks noGrp="1"/>
          </p:cNvSpPr>
          <p:nvPr>
            <p:ph idx="1"/>
          </p:nvPr>
        </p:nvSpPr>
        <p:spPr>
          <a:xfrm>
            <a:off x="107659" y="814192"/>
            <a:ext cx="12019039" cy="5878814"/>
          </a:xfrm>
        </p:spPr>
        <p:txBody>
          <a:bodyPr/>
          <a:lstStyle/>
          <a:p>
            <a:r>
              <a:rPr lang="en-US" dirty="0"/>
              <a:t>In 2002, a cluster of restaurants opened on Church Street by the theater</a:t>
            </a:r>
          </a:p>
          <a:p>
            <a:endParaRPr lang="en-US" dirty="0"/>
          </a:p>
          <a:p>
            <a:endParaRPr lang="en-US" dirty="0"/>
          </a:p>
          <a:p>
            <a:r>
              <a:rPr lang="en-US" dirty="0"/>
              <a:t>In 2012, a number of businesses on Davis Street closed </a:t>
            </a:r>
          </a:p>
          <a:p>
            <a:endParaRPr lang="en-US" dirty="0"/>
          </a:p>
          <a:p>
            <a:pPr marL="0" indent="0">
              <a:buNone/>
            </a:pPr>
            <a:endParaRPr lang="en-US" sz="1100" dirty="0"/>
          </a:p>
          <a:p>
            <a:pPr marL="0" indent="0">
              <a:buNone/>
            </a:pPr>
            <a:endParaRPr lang="en-US" sz="1100" dirty="0"/>
          </a:p>
          <a:p>
            <a:pPr marL="0" indent="0">
              <a:buNone/>
            </a:pPr>
            <a:endParaRPr lang="en-US" sz="1100" dirty="0"/>
          </a:p>
          <a:p>
            <a:r>
              <a:rPr lang="en-US" dirty="0"/>
              <a:t>In this past year, 10 businesses closed along the five blocks of Church Street from Oak Avenue to Chicago Avenue </a:t>
            </a:r>
          </a:p>
        </p:txBody>
      </p:sp>
      <p:pic>
        <p:nvPicPr>
          <p:cNvPr id="5122" name="Picture 2" descr="https://lh4.googleusercontent.com/E4AJ19ZbIBMjxYOOezSzD0Yurb66LM3MCszA7Rywq9jPIOmtgskNDpb2graKLL-SpsTqUTSj5J69JhCslD7aFPunVetRMysUWiFAY46OexYLPWIEPaFTd94vcmHpLQZQCKoIx7oVBno">
            <a:extLst>
              <a:ext uri="{FF2B5EF4-FFF2-40B4-BE49-F238E27FC236}">
                <a16:creationId xmlns:a16="http://schemas.microsoft.com/office/drawing/2014/main" id="{EF23E7EE-7C14-416D-A87C-73E7A91E7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6095" y="1249262"/>
            <a:ext cx="1944915" cy="100042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lh4.googleusercontent.com/iOUxP2IoJ9KioJnWew9hoUcb4kzlCijzoLVlZqJQIOCr5uFYu0umhOhXkPMBmsodkyqVztG4qIgSCaZLKf44_jvIOOtqxM4SYVN7pKOTK6PZjvQ1Kt4tZMLxS17OeetHalPkvGdWHOc">
            <a:extLst>
              <a:ext uri="{FF2B5EF4-FFF2-40B4-BE49-F238E27FC236}">
                <a16:creationId xmlns:a16="http://schemas.microsoft.com/office/drawing/2014/main" id="{D605DCDB-2FA1-4357-9076-B19CE3A42F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9446" y="1302477"/>
            <a:ext cx="1804954" cy="89399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lh6.googleusercontent.com/64c_pEck4TomlQcJMoKEY_zPp1kgjZitl3jGwvlKvEybuV0dGWHtlzOUskhgfbbnyK2weoceNMaplGiyEEaNpHegsMCRtN8OuaSalAQJV-anO_ZjHgXbmnQgfjCZTUta5oswbwWj5_U">
            <a:extLst>
              <a:ext uri="{FF2B5EF4-FFF2-40B4-BE49-F238E27FC236}">
                <a16:creationId xmlns:a16="http://schemas.microsoft.com/office/drawing/2014/main" id="{DF05A0D6-E596-4932-B0D3-59D298F709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2608" y="1277613"/>
            <a:ext cx="964973" cy="94371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lh5.googleusercontent.com/GhZ6kvwijmGuyl0D2zCFocqK3wUEwhQOydrvvS73J_uCbJNXPkJjMJO5H5vsgIbH7tLBzM8spB98iSEKTRqOqiVhyTugisHZqk03lHl7K_qqqnyQSQEMIhj4HB1RtvmLT4e0cbMGqcc">
            <a:extLst>
              <a:ext uri="{FF2B5EF4-FFF2-40B4-BE49-F238E27FC236}">
                <a16:creationId xmlns:a16="http://schemas.microsoft.com/office/drawing/2014/main" id="{8D87001C-214E-4B26-80DD-6AF1134378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0792" y="2934757"/>
            <a:ext cx="2098654" cy="1045996"/>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s://lh5.googleusercontent.com/bgbE0hcJTKMbIM9m7RL5fsccOyI0WCyeOTLG8LR0sseKws0TlHLzXgM8sCqVWSZo8rPN1WVsyciRMCm71vVpeR52JHjDbG2W8NfxkWxMQ7gVtEMeGA569L17_JH7U0Cwh1aMgn21wFw">
            <a:extLst>
              <a:ext uri="{FF2B5EF4-FFF2-40B4-BE49-F238E27FC236}">
                <a16:creationId xmlns:a16="http://schemas.microsoft.com/office/drawing/2014/main" id="{9E992436-8822-463E-A8CC-AC351F4A061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0379"/>
          <a:stretch/>
        </p:blipFill>
        <p:spPr bwMode="auto">
          <a:xfrm>
            <a:off x="7015175" y="2866258"/>
            <a:ext cx="1983596" cy="1182995"/>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s://lh3.googleusercontent.com/AOS7VrsD2GayU-fl4WdWMU4A9Q_3BZCTvsAzztdc0sMlnXZYSWSwupGjBHoZ9xKsdCJrV7KZiX7LrxWoF8h7lljOyeIEPdT_8UI8_W0FQ7geAMpFSK7epuQNHQnJBxKPh8wzGh8iMJ4">
            <a:extLst>
              <a:ext uri="{FF2B5EF4-FFF2-40B4-BE49-F238E27FC236}">
                <a16:creationId xmlns:a16="http://schemas.microsoft.com/office/drawing/2014/main" id="{7B9CB0DB-4CB7-47B7-9A9C-DC55CDC894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34646" y="5264506"/>
            <a:ext cx="2285584" cy="137135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https://lh3.googleusercontent.com/EjF4ngTSPg9SO38VCNEGUE5pWzqgUXm1xyoYTu9fk7Rlk7pKxtFLqflblAbu9XMq8ucHKdyg_Fzq-4CMqGbOzzXNWBcRMpmj9tUc6wATWIiHwG3si6a7XfeVi_Kn2EeL2rjQXe56kug">
            <a:extLst>
              <a:ext uri="{FF2B5EF4-FFF2-40B4-BE49-F238E27FC236}">
                <a16:creationId xmlns:a16="http://schemas.microsoft.com/office/drawing/2014/main" id="{E9FA5DC5-7BAC-453C-BF0C-29807A9324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20410" y="5256016"/>
            <a:ext cx="1343025" cy="1343025"/>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https://lh4.googleusercontent.com/qZ5NBFxG3lRcZfXetLSeX4YDtzYgt6w8eZ2RlownFUmn4LUnXmXP6FgqcKLX4WvqkXONaN_Fzjb96pYb5RkL8TzZgYgAftwK5S-X9Ji8jKFymCOHNPDuQsehyY2mm67DUVpLSxNpD94">
            <a:extLst>
              <a:ext uri="{FF2B5EF4-FFF2-40B4-BE49-F238E27FC236}">
                <a16:creationId xmlns:a16="http://schemas.microsoft.com/office/drawing/2014/main" id="{6973033D-3701-429E-AA9B-DC39AE235D0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08875" y="5000711"/>
            <a:ext cx="2477412" cy="159833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A91EB80C-CA43-4833-8EF5-AA87C9354A3A}"/>
              </a:ext>
            </a:extLst>
          </p:cNvPr>
          <p:cNvSpPr>
            <a:spLocks noGrp="1"/>
          </p:cNvSpPr>
          <p:nvPr>
            <p:ph type="sldNum" sz="quarter" idx="12"/>
          </p:nvPr>
        </p:nvSpPr>
        <p:spPr/>
        <p:txBody>
          <a:bodyPr/>
          <a:lstStyle/>
          <a:p>
            <a:fld id="{CAD423DF-6196-4F8E-91DC-15280CC205AA}" type="slidenum">
              <a:rPr lang="en-US" smtClean="0"/>
              <a:t>8</a:t>
            </a:fld>
            <a:endParaRPr lang="en-US"/>
          </a:p>
        </p:txBody>
      </p:sp>
    </p:spTree>
    <p:extLst>
      <p:ext uri="{BB962C8B-B14F-4D97-AF65-F5344CB8AC3E}">
        <p14:creationId xmlns:p14="http://schemas.microsoft.com/office/powerpoint/2010/main" val="3581705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42D3D-4364-402F-B46E-291FE043512E}"/>
              </a:ext>
            </a:extLst>
          </p:cNvPr>
          <p:cNvSpPr>
            <a:spLocks noGrp="1"/>
          </p:cNvSpPr>
          <p:nvPr>
            <p:ph type="title"/>
          </p:nvPr>
        </p:nvSpPr>
        <p:spPr>
          <a:xfrm>
            <a:off x="87558" y="-52492"/>
            <a:ext cx="11988800" cy="1144073"/>
          </a:xfrm>
        </p:spPr>
        <p:txBody>
          <a:bodyPr/>
          <a:lstStyle/>
          <a:p>
            <a:r>
              <a:rPr lang="en-US" dirty="0"/>
              <a:t>More Chains are Opening and they are Likely to Stay</a:t>
            </a:r>
          </a:p>
        </p:txBody>
      </p:sp>
      <p:sp>
        <p:nvSpPr>
          <p:cNvPr id="3" name="Content Placeholder 2">
            <a:extLst>
              <a:ext uri="{FF2B5EF4-FFF2-40B4-BE49-F238E27FC236}">
                <a16:creationId xmlns:a16="http://schemas.microsoft.com/office/drawing/2014/main" id="{866E8DBE-01BB-49F7-8AF7-1E73B9303C36}"/>
              </a:ext>
            </a:extLst>
          </p:cNvPr>
          <p:cNvSpPr>
            <a:spLocks noGrp="1"/>
          </p:cNvSpPr>
          <p:nvPr>
            <p:ph idx="1"/>
          </p:nvPr>
        </p:nvSpPr>
        <p:spPr>
          <a:xfrm>
            <a:off x="0" y="1727201"/>
            <a:ext cx="11988801" cy="4833936"/>
          </a:xfrm>
        </p:spPr>
        <p:txBody>
          <a:bodyPr/>
          <a:lstStyle/>
          <a:p>
            <a:pPr lvl="1"/>
            <a:r>
              <a:rPr lang="en-US" dirty="0"/>
              <a:t>Multiple locations give the ability to buy in bulk</a:t>
            </a:r>
          </a:p>
          <a:p>
            <a:pPr lvl="2"/>
            <a:r>
              <a:rPr lang="en-US" dirty="0"/>
              <a:t>Starbucks pays around $2/lb. of coffee and sells it for about $13, whereas Curt’s buys coffee for about $14 and sells for $16</a:t>
            </a:r>
          </a:p>
          <a:p>
            <a:pPr lvl="1"/>
            <a:r>
              <a:rPr lang="en-US" dirty="0"/>
              <a:t>Have the financial backing to withstand months of low activity</a:t>
            </a:r>
          </a:p>
          <a:p>
            <a:pPr lvl="2"/>
            <a:r>
              <a:rPr lang="en-US" dirty="0"/>
              <a:t>E.g. when Northwestern has breaks</a:t>
            </a:r>
          </a:p>
          <a:p>
            <a:pPr marL="457200" lvl="1" indent="0">
              <a:buNone/>
            </a:pPr>
            <a:endParaRPr lang="en-US" dirty="0"/>
          </a:p>
        </p:txBody>
      </p:sp>
      <p:pic>
        <p:nvPicPr>
          <p:cNvPr id="2050" name="Picture 2" descr="Image result for chili's">
            <a:extLst>
              <a:ext uri="{FF2B5EF4-FFF2-40B4-BE49-F238E27FC236}">
                <a16:creationId xmlns:a16="http://schemas.microsoft.com/office/drawing/2014/main" id="{47F0FF27-621A-4EDC-A3AC-7BC137134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3391" y="5252291"/>
            <a:ext cx="1865409" cy="130884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starbucks">
            <a:extLst>
              <a:ext uri="{FF2B5EF4-FFF2-40B4-BE49-F238E27FC236}">
                <a16:creationId xmlns:a16="http://schemas.microsoft.com/office/drawing/2014/main" id="{EFCB60D8-2CEE-4806-A45D-D286FB388B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4058" y="2697925"/>
            <a:ext cx="1861457" cy="184077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5F8D7FE-FB7A-4AA3-A95A-6902BAE43560}"/>
              </a:ext>
            </a:extLst>
          </p:cNvPr>
          <p:cNvSpPr txBox="1"/>
          <p:nvPr/>
        </p:nvSpPr>
        <p:spPr>
          <a:xfrm>
            <a:off x="43779" y="876340"/>
            <a:ext cx="11988800" cy="830997"/>
          </a:xfrm>
          <a:prstGeom prst="rect">
            <a:avLst/>
          </a:prstGeom>
          <a:noFill/>
        </p:spPr>
        <p:txBody>
          <a:bodyPr wrap="square" rtlCol="0">
            <a:spAutoFit/>
          </a:bodyPr>
          <a:lstStyle/>
          <a:p>
            <a:pPr algn="ctr"/>
            <a:r>
              <a:rPr lang="en-US" sz="2400" dirty="0"/>
              <a:t>Chains: Not a standardized definition</a:t>
            </a:r>
          </a:p>
          <a:p>
            <a:pPr lvl="1" algn="ctr"/>
            <a:r>
              <a:rPr lang="en-US" sz="2400" dirty="0"/>
              <a:t>More than 5 restaurants or restaurants in multiple states</a:t>
            </a:r>
          </a:p>
        </p:txBody>
      </p:sp>
      <p:pic>
        <p:nvPicPr>
          <p:cNvPr id="4100" name="Picture 4" descr="Image result for lou malnati's">
            <a:extLst>
              <a:ext uri="{FF2B5EF4-FFF2-40B4-BE49-F238E27FC236}">
                <a16:creationId xmlns:a16="http://schemas.microsoft.com/office/drawing/2014/main" id="{49D29788-D778-4B23-A39E-ED03D26039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5364" y="4848200"/>
            <a:ext cx="2358282" cy="80817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8FD3B626-AC99-44AB-AF94-CA7AEBA24B52}"/>
              </a:ext>
            </a:extLst>
          </p:cNvPr>
          <p:cNvSpPr>
            <a:spLocks noGrp="1"/>
          </p:cNvSpPr>
          <p:nvPr>
            <p:ph type="sldNum" sz="quarter" idx="12"/>
          </p:nvPr>
        </p:nvSpPr>
        <p:spPr/>
        <p:txBody>
          <a:bodyPr/>
          <a:lstStyle/>
          <a:p>
            <a:fld id="{CAD423DF-6196-4F8E-91DC-15280CC205AA}" type="slidenum">
              <a:rPr lang="en-US" smtClean="0"/>
              <a:t>9</a:t>
            </a:fld>
            <a:endParaRPr lang="en-US"/>
          </a:p>
        </p:txBody>
      </p:sp>
      <p:graphicFrame>
        <p:nvGraphicFramePr>
          <p:cNvPr id="12" name="Chart 11">
            <a:extLst>
              <a:ext uri="{FF2B5EF4-FFF2-40B4-BE49-F238E27FC236}">
                <a16:creationId xmlns:a16="http://schemas.microsoft.com/office/drawing/2014/main" id="{FFC9F208-0F4D-41A9-B35A-5ECE9B59E601}"/>
              </a:ext>
            </a:extLst>
          </p:cNvPr>
          <p:cNvGraphicFramePr>
            <a:graphicFrameLocks/>
          </p:cNvGraphicFramePr>
          <p:nvPr>
            <p:extLst>
              <p:ext uri="{D42A27DB-BD31-4B8C-83A1-F6EECF244321}">
                <p14:modId xmlns:p14="http://schemas.microsoft.com/office/powerpoint/2010/main" val="4135502534"/>
              </p:ext>
            </p:extLst>
          </p:nvPr>
        </p:nvGraphicFramePr>
        <p:xfrm>
          <a:off x="968106" y="3445662"/>
          <a:ext cx="5519152" cy="341233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115037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TM04033929[[fn=Slate]]</Template>
  <TotalTime>6647</TotalTime>
  <Words>945</Words>
  <Application>Microsoft Office PowerPoint</Application>
  <PresentationFormat>Widescreen</PresentationFormat>
  <Paragraphs>136</Paragraphs>
  <Slides>13</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What’s Cooking in Evanston? Restaurant Turnover</vt:lpstr>
      <vt:lpstr>Profit = Revenues - Costs</vt:lpstr>
      <vt:lpstr>Data Collection</vt:lpstr>
      <vt:lpstr>The Data Set</vt:lpstr>
      <vt:lpstr>PowerPoint Presentation</vt:lpstr>
      <vt:lpstr>Increased Competition</vt:lpstr>
      <vt:lpstr>PowerPoint Presentation</vt:lpstr>
      <vt:lpstr>Restaurants Close Together, Close Together</vt:lpstr>
      <vt:lpstr>More Chains are Opening and they are Likely to Stay</vt:lpstr>
      <vt:lpstr>What Are We Hungry For?</vt:lpstr>
      <vt:lpstr>Asian Cuisine is Heating Up, Too</vt:lpstr>
      <vt:lpstr>Locations with High Turnover</vt:lpstr>
      <vt:lpstr>Avenues for Further Research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Restaurant Turnover in Evanston</dc:title>
  <dc:creator>Anuradha Bidani Raife</dc:creator>
  <cp:lastModifiedBy>Anuradha Bidani Raife</cp:lastModifiedBy>
  <cp:revision>83</cp:revision>
  <dcterms:created xsi:type="dcterms:W3CDTF">2017-08-01T19:25:45Z</dcterms:created>
  <dcterms:modified xsi:type="dcterms:W3CDTF">2017-08-10T05:51:27Z</dcterms:modified>
</cp:coreProperties>
</file>