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2" r:id="rId1"/>
  </p:sldMasterIdLst>
  <p:notesMasterIdLst>
    <p:notesMasterId r:id="rId19"/>
  </p:notesMasterIdLst>
  <p:sldIdLst>
    <p:sldId id="256" r:id="rId2"/>
    <p:sldId id="257" r:id="rId3"/>
    <p:sldId id="275" r:id="rId4"/>
    <p:sldId id="282" r:id="rId5"/>
    <p:sldId id="276" r:id="rId6"/>
    <p:sldId id="260" r:id="rId7"/>
    <p:sldId id="272" r:id="rId8"/>
    <p:sldId id="273" r:id="rId9"/>
    <p:sldId id="274" r:id="rId10"/>
    <p:sldId id="279" r:id="rId11"/>
    <p:sldId id="278" r:id="rId12"/>
    <p:sldId id="265" r:id="rId13"/>
    <p:sldId id="280" r:id="rId14"/>
    <p:sldId id="281" r:id="rId15"/>
    <p:sldId id="284" r:id="rId16"/>
    <p:sldId id="267" r:id="rId17"/>
    <p:sldId id="26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4E4"/>
    <a:srgbClr val="6B8080"/>
    <a:srgbClr val="555F80"/>
    <a:srgbClr val="D4C047"/>
    <a:srgbClr val="818FAE"/>
    <a:srgbClr val="566D7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945"/>
    <p:restoredTop sz="69301" autoAdjust="0"/>
  </p:normalViewPr>
  <p:slideViewPr>
    <p:cSldViewPr snapToGrid="0" snapToObjects="1">
      <p:cViewPr varScale="1">
        <p:scale>
          <a:sx n="76" d="100"/>
          <a:sy n="76" d="100"/>
        </p:scale>
        <p:origin x="200"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ED8C09-DC82-D94E-A442-1CF8F806CCDA}" type="datetimeFigureOut">
              <a:rPr lang="en-US" smtClean="0"/>
              <a:t>5/29/18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CE4D3-298C-1B40-8AEC-56217329888F}" type="slidenum">
              <a:rPr lang="en-US" smtClean="0"/>
              <a:t>‹#›</a:t>
            </a:fld>
            <a:endParaRPr lang="en-US"/>
          </a:p>
        </p:txBody>
      </p:sp>
    </p:spTree>
    <p:extLst>
      <p:ext uri="{BB962C8B-B14F-4D97-AF65-F5344CB8AC3E}">
        <p14:creationId xmlns:p14="http://schemas.microsoft.com/office/powerpoint/2010/main" val="34240405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other talks, we’ve heard about how conflict is engaged in broader contexts. However,</a:t>
            </a:r>
          </a:p>
          <a:p>
            <a:r>
              <a:rPr lang="en-US" dirty="0"/>
              <a:t>I’m interested in how conflict is expressed in individual interactions on a day-to-day basis. In particular, in married couples. We’re also interested in exploring how conflict operates as a predictor of marital satisfaction.</a:t>
            </a:r>
          </a:p>
          <a:p>
            <a:endParaRPr lang="en-US" dirty="0"/>
          </a:p>
          <a:p>
            <a:endParaRPr lang="en-US" dirty="0"/>
          </a:p>
          <a:p>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1</a:t>
            </a:fld>
            <a:endParaRPr lang="en-US"/>
          </a:p>
        </p:txBody>
      </p:sp>
    </p:spTree>
    <p:extLst>
      <p:ext uri="{BB962C8B-B14F-4D97-AF65-F5344CB8AC3E}">
        <p14:creationId xmlns:p14="http://schemas.microsoft.com/office/powerpoint/2010/main" val="3403944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begin to take about the results, I want to remind you all of the four emotional behaviors that I studied - that is, stonewalling, defensiveness, criticism, and </a:t>
            </a:r>
            <a:r>
              <a:rPr lang="en-US" dirty="0" err="1"/>
              <a:t>contepmt</a:t>
            </a:r>
            <a:r>
              <a:rPr lang="en-US" dirty="0"/>
              <a:t>.</a:t>
            </a:r>
          </a:p>
          <a:p>
            <a:endParaRPr lang="en-US" dirty="0"/>
          </a:p>
          <a:p>
            <a:r>
              <a:rPr lang="en-US" dirty="0"/>
              <a:t>Stonewalling is characterized by prolonged and active disengagement.</a:t>
            </a:r>
          </a:p>
          <a:p>
            <a:endParaRPr lang="en-US" dirty="0"/>
          </a:p>
          <a:p>
            <a:r>
              <a:rPr lang="en-US" dirty="0"/>
              <a:t>Defensiveness functions to deflect responsibility or blame and is characterized by the raising of eyebrows and arms folded across the chest. </a:t>
            </a:r>
          </a:p>
          <a:p>
            <a:endParaRPr lang="en-US" dirty="0"/>
          </a:p>
          <a:p>
            <a:r>
              <a:rPr lang="en-US" dirty="0"/>
              <a:t>In our study, we found no relationship between stonewalling and defensiveness and marital satisfaction.</a:t>
            </a:r>
          </a:p>
        </p:txBody>
      </p:sp>
      <p:sp>
        <p:nvSpPr>
          <p:cNvPr id="4" name="Slide Number Placeholder 3"/>
          <p:cNvSpPr>
            <a:spLocks noGrp="1"/>
          </p:cNvSpPr>
          <p:nvPr>
            <p:ph type="sldNum" sz="quarter" idx="10"/>
          </p:nvPr>
        </p:nvSpPr>
        <p:spPr/>
        <p:txBody>
          <a:bodyPr/>
          <a:lstStyle/>
          <a:p>
            <a:fld id="{607CE4D3-298C-1B40-8AEC-56217329888F}" type="slidenum">
              <a:rPr lang="en-US" smtClean="0"/>
              <a:t>10</a:t>
            </a:fld>
            <a:endParaRPr lang="en-US"/>
          </a:p>
        </p:txBody>
      </p:sp>
    </p:spTree>
    <p:extLst>
      <p:ext uri="{BB962C8B-B14F-4D97-AF65-F5344CB8AC3E}">
        <p14:creationId xmlns:p14="http://schemas.microsoft.com/office/powerpoint/2010/main" val="351911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criticism is characterized by blaming, character attacks, and negative mind reading.</a:t>
            </a:r>
          </a:p>
          <a:p>
            <a:endParaRPr lang="en-US" dirty="0"/>
          </a:p>
          <a:p>
            <a:r>
              <a:rPr lang="en-US" dirty="0"/>
              <a:t>There are no particular physical indicators because criticism is mostly in the word choice and tone of voice.</a:t>
            </a:r>
          </a:p>
          <a:p>
            <a:endParaRPr lang="en-US" dirty="0"/>
          </a:p>
          <a:p>
            <a:r>
              <a:rPr lang="en-US" dirty="0"/>
              <a:t>-----</a:t>
            </a:r>
          </a:p>
          <a:p>
            <a:r>
              <a:rPr lang="en-US" dirty="0"/>
              <a:t>Instead, add picture of criticism face and jog the memory of the audiences and then move into the results.</a:t>
            </a:r>
          </a:p>
        </p:txBody>
      </p:sp>
      <p:sp>
        <p:nvSpPr>
          <p:cNvPr id="4" name="Slide Number Placeholder 3"/>
          <p:cNvSpPr>
            <a:spLocks noGrp="1"/>
          </p:cNvSpPr>
          <p:nvPr>
            <p:ph type="sldNum" sz="quarter" idx="10"/>
          </p:nvPr>
        </p:nvSpPr>
        <p:spPr/>
        <p:txBody>
          <a:bodyPr/>
          <a:lstStyle/>
          <a:p>
            <a:fld id="{607CE4D3-298C-1B40-8AEC-56217329888F}" type="slidenum">
              <a:rPr lang="en-US" smtClean="0"/>
              <a:t>11</a:t>
            </a:fld>
            <a:endParaRPr lang="en-US"/>
          </a:p>
        </p:txBody>
      </p:sp>
    </p:spTree>
    <p:extLst>
      <p:ext uri="{BB962C8B-B14F-4D97-AF65-F5344CB8AC3E}">
        <p14:creationId xmlns:p14="http://schemas.microsoft.com/office/powerpoint/2010/main" val="1054666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see that criticism was found to be negatively associated with marital satisfaction meaning that the more spouses expressed criticism behavior, the lower the marital satisfaction for both spouses. </a:t>
            </a:r>
          </a:p>
          <a:p>
            <a:endParaRPr lang="en-US" dirty="0"/>
          </a:p>
          <a:p>
            <a:r>
              <a:rPr lang="en-US" dirty="0"/>
              <a:t>This relationship was significant.</a:t>
            </a:r>
          </a:p>
          <a:p>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12</a:t>
            </a:fld>
            <a:endParaRPr lang="en-US"/>
          </a:p>
        </p:txBody>
      </p:sp>
    </p:spTree>
    <p:extLst>
      <p:ext uri="{BB962C8B-B14F-4D97-AF65-F5344CB8AC3E}">
        <p14:creationId xmlns:p14="http://schemas.microsoft.com/office/powerpoint/2010/main" val="36950106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is contempt. The purpose of contempt is to hurt, belittle, or humiliate.</a:t>
            </a:r>
          </a:p>
          <a:p>
            <a:endParaRPr lang="en-US" dirty="0"/>
          </a:p>
          <a:p>
            <a:r>
              <a:rPr lang="en-US" dirty="0"/>
              <a:t>Sarcasm, mockery, and insults are key components of contempt.</a:t>
            </a:r>
          </a:p>
          <a:p>
            <a:endParaRPr lang="en-US" dirty="0"/>
          </a:p>
          <a:p>
            <a:r>
              <a:rPr lang="en-US" dirty="0"/>
              <a:t>Common indicators of contempt include side sneer as shown in the photograph, and eye rolls. </a:t>
            </a:r>
          </a:p>
          <a:p>
            <a:endParaRPr lang="en-US" dirty="0"/>
          </a:p>
          <a:p>
            <a:r>
              <a:rPr lang="en-US" dirty="0"/>
              <a:t>In the video I am about to show you will see the side sneer and the eye roll on the wife's face.  The video is pretty quick, so be sure to pay attention.</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13</a:t>
            </a:fld>
            <a:endParaRPr lang="en-US"/>
          </a:p>
        </p:txBody>
      </p:sp>
    </p:spTree>
    <p:extLst>
      <p:ext uri="{BB962C8B-B14F-4D97-AF65-F5344CB8AC3E}">
        <p14:creationId xmlns:p14="http://schemas.microsoft.com/office/powerpoint/2010/main" val="764337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contempt was slightly different that expected.</a:t>
            </a:r>
          </a:p>
          <a:p>
            <a:endParaRPr lang="en-US" dirty="0"/>
          </a:p>
          <a:p>
            <a:r>
              <a:rPr lang="en-US" dirty="0"/>
              <a:t>Contempt was found to be positively associated with marital satisfaction, meaning that the more individuals expressed sarcasm, mockery, insults, etc., the higher the marital satisfaction.</a:t>
            </a:r>
          </a:p>
          <a:p>
            <a:endParaRPr lang="en-US" dirty="0"/>
          </a:p>
          <a:p>
            <a:r>
              <a:rPr lang="en-US" dirty="0"/>
              <a:t>While this does not agree with the idea of the 4 horsemen of the apocalypse and previous research, there may be an explanation for this finding. </a:t>
            </a:r>
          </a:p>
          <a:p>
            <a:endParaRPr lang="en-US" dirty="0"/>
          </a:p>
          <a:p>
            <a:r>
              <a:rPr lang="en-US" dirty="0"/>
              <a:t>First, we had a small sample size. There were only 37 couples.</a:t>
            </a:r>
          </a:p>
          <a:p>
            <a:endParaRPr lang="en-US" dirty="0"/>
          </a:p>
          <a:p>
            <a:r>
              <a:rPr lang="en-US" dirty="0"/>
              <a:t>Second, the base rates for all of the emotions, but especially contempt, were very low meaning that these were not common emotional behaviors. Because of this, the data can be skewed.</a:t>
            </a:r>
          </a:p>
          <a:p>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14</a:t>
            </a:fld>
            <a:endParaRPr lang="en-US"/>
          </a:p>
        </p:txBody>
      </p:sp>
    </p:spTree>
    <p:extLst>
      <p:ext uri="{BB962C8B-B14F-4D97-AF65-F5344CB8AC3E}">
        <p14:creationId xmlns:p14="http://schemas.microsoft.com/office/powerpoint/2010/main" val="2986857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We’ve watched this couple throughout the presentation display a wide range of emotions.</a:t>
            </a:r>
          </a:p>
          <a:p>
            <a:pPr marL="171450" indent="-171450">
              <a:buFontTx/>
              <a:buChar char="-"/>
            </a:pPr>
            <a:endParaRPr lang="en-US" dirty="0"/>
          </a:p>
          <a:p>
            <a:pPr marL="171450" indent="-171450">
              <a:buFontTx/>
              <a:buChar char="-"/>
            </a:pPr>
            <a:r>
              <a:rPr lang="en-US" dirty="0"/>
              <a:t>And while we don’t have follow up information on whether or not they divorced, we do have information on their marital satisfaction.</a:t>
            </a:r>
          </a:p>
          <a:p>
            <a:pPr marL="171450" indent="-171450">
              <a:buFontTx/>
              <a:buChar char="-"/>
            </a:pPr>
            <a:endParaRPr lang="en-US" dirty="0"/>
          </a:p>
          <a:p>
            <a:pPr marL="171450" indent="-171450">
              <a:buFontTx/>
              <a:buChar char="-"/>
            </a:pPr>
            <a:r>
              <a:rPr lang="en-US" dirty="0"/>
              <a:t>The reported marital satisfaction for both spouses was: dissatisfied, as many of you all guessed.</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15</a:t>
            </a:fld>
            <a:endParaRPr lang="en-US"/>
          </a:p>
        </p:txBody>
      </p:sp>
    </p:spTree>
    <p:extLst>
      <p:ext uri="{BB962C8B-B14F-4D97-AF65-F5344CB8AC3E}">
        <p14:creationId xmlns:p14="http://schemas.microsoft.com/office/powerpoint/2010/main" val="2485197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 take away is that our findings provide initial evidence that objectively coded “thin slices” of interpersonal emotional behavior during 30 seconds of a conflict conversation can be used to predict marital outcomes. In our study we looked at marital satisfaction, but in future research we hope to look at divorce.</a:t>
            </a:r>
          </a:p>
        </p:txBody>
      </p:sp>
      <p:sp>
        <p:nvSpPr>
          <p:cNvPr id="4" name="Slide Number Placeholder 3"/>
          <p:cNvSpPr>
            <a:spLocks noGrp="1"/>
          </p:cNvSpPr>
          <p:nvPr>
            <p:ph type="sldNum" sz="quarter" idx="10"/>
          </p:nvPr>
        </p:nvSpPr>
        <p:spPr/>
        <p:txBody>
          <a:bodyPr/>
          <a:lstStyle/>
          <a:p>
            <a:fld id="{607CE4D3-298C-1B40-8AEC-56217329888F}" type="slidenum">
              <a:rPr lang="en-US" smtClean="0"/>
              <a:t>16</a:t>
            </a:fld>
            <a:endParaRPr lang="en-US"/>
          </a:p>
        </p:txBody>
      </p:sp>
    </p:spTree>
    <p:extLst>
      <p:ext uri="{BB962C8B-B14F-4D97-AF65-F5344CB8AC3E}">
        <p14:creationId xmlns:p14="http://schemas.microsoft.com/office/powerpoint/2010/main" val="897874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would like to thank the Lifespan Development Lab and the Office of Undergraduate Research.</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17</a:t>
            </a:fld>
            <a:endParaRPr lang="en-US"/>
          </a:p>
        </p:txBody>
      </p:sp>
    </p:spTree>
    <p:extLst>
      <p:ext uri="{BB962C8B-B14F-4D97-AF65-F5344CB8AC3E}">
        <p14:creationId xmlns:p14="http://schemas.microsoft.com/office/powerpoint/2010/main" val="33176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conflict is a normal part of any marriage. In fact, conflict can often be seen as an a valuable component of intimate relationships</a:t>
            </a:r>
          </a:p>
          <a:p>
            <a:endParaRPr lang="en-US" dirty="0"/>
          </a:p>
          <a:p>
            <a:r>
              <a:rPr lang="en-US" dirty="0"/>
              <a:t>Despite some benefits, conflict itself may be unpleasant and create temporary dissatisfaction in marriage. Too much conflict, as well as specific kinds of conflict, can lead to marital dissatisfaction.</a:t>
            </a:r>
          </a:p>
          <a:p>
            <a:endParaRPr lang="en-US" dirty="0"/>
          </a:p>
          <a:p>
            <a:r>
              <a:rPr lang="en-US" dirty="0"/>
              <a:t>And marital satisfaction is a large predictor of divorce.</a:t>
            </a:r>
          </a:p>
          <a:p>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2</a:t>
            </a:fld>
            <a:endParaRPr lang="en-US"/>
          </a:p>
        </p:txBody>
      </p:sp>
    </p:spTree>
    <p:extLst>
      <p:ext uri="{BB962C8B-B14F-4D97-AF65-F5344CB8AC3E}">
        <p14:creationId xmlns:p14="http://schemas.microsoft.com/office/powerpoint/2010/main" val="4292384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know that too much conflict can lead to marital dissatisfaction. But what makes for a satisfied marriage?</a:t>
            </a:r>
          </a:p>
          <a:p>
            <a:endParaRPr lang="en-US" dirty="0"/>
          </a:p>
          <a:p>
            <a:r>
              <a:rPr lang="en-US" dirty="0"/>
              <a:t>Is it… having a family?</a:t>
            </a:r>
          </a:p>
          <a:p>
            <a:r>
              <a:rPr lang="en-US" dirty="0"/>
              <a:t>Is it… money?</a:t>
            </a:r>
          </a:p>
          <a:p>
            <a:r>
              <a:rPr lang="en-US" dirty="0"/>
              <a:t>Is it… how attractive you are?</a:t>
            </a:r>
          </a:p>
          <a:p>
            <a:r>
              <a:rPr lang="en-US" dirty="0"/>
              <a:t>Is it… how compatible the two of you are?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 are many ways that we can explore marital satisfaction.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3</a:t>
            </a:fld>
            <a:endParaRPr lang="en-US"/>
          </a:p>
        </p:txBody>
      </p:sp>
    </p:spTree>
    <p:extLst>
      <p:ext uri="{BB962C8B-B14F-4D97-AF65-F5344CB8AC3E}">
        <p14:creationId xmlns:p14="http://schemas.microsoft.com/office/powerpoint/2010/main" val="3332998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lab, one way we are interested in exploring marital satisfaction is through emotional expressions. We can do that in a lot of different ways, but my study focused on emotional expressions in conflict conversations.</a:t>
            </a:r>
          </a:p>
          <a:p>
            <a:endParaRPr lang="en-US" dirty="0"/>
          </a:p>
          <a:p>
            <a:r>
              <a:rPr lang="en-US" dirty="0"/>
              <a:t>Here is an example of a clip of a couple that came into the lab. In the video, they are currently in the middle of their conflict conversations.</a:t>
            </a:r>
          </a:p>
          <a:p>
            <a:endParaRPr lang="en-US" dirty="0"/>
          </a:p>
          <a:p>
            <a:r>
              <a:rPr lang="en-US" dirty="0"/>
              <a:t>As you may have noticed, there are many facial expressions going on.</a:t>
            </a:r>
          </a:p>
          <a:p>
            <a:endParaRPr lang="en-US" dirty="0"/>
          </a:p>
          <a:p>
            <a:r>
              <a:rPr lang="en-US" dirty="0"/>
              <a:t>So, raise your hand if you believe that this couple has high levels of marital satisfaction. Raise your hand if you believe that this couple has low levels of marital satisfaction. </a:t>
            </a:r>
          </a:p>
          <a:p>
            <a:endParaRPr lang="en-US" dirty="0"/>
          </a:p>
          <a:p>
            <a:r>
              <a:rPr lang="en-US" dirty="0"/>
              <a:t>Well, there is actually a science to be able to predict marital satisfaction.</a:t>
            </a:r>
          </a:p>
        </p:txBody>
      </p:sp>
      <p:sp>
        <p:nvSpPr>
          <p:cNvPr id="4" name="Slide Number Placeholder 3"/>
          <p:cNvSpPr>
            <a:spLocks noGrp="1"/>
          </p:cNvSpPr>
          <p:nvPr>
            <p:ph type="sldNum" sz="quarter" idx="10"/>
          </p:nvPr>
        </p:nvSpPr>
        <p:spPr/>
        <p:txBody>
          <a:bodyPr/>
          <a:lstStyle/>
          <a:p>
            <a:fld id="{607CE4D3-298C-1B40-8AEC-56217329888F}" type="slidenum">
              <a:rPr lang="en-US" smtClean="0"/>
              <a:t>4</a:t>
            </a:fld>
            <a:endParaRPr lang="en-US"/>
          </a:p>
        </p:txBody>
      </p:sp>
    </p:spTree>
    <p:extLst>
      <p:ext uri="{BB962C8B-B14F-4D97-AF65-F5344CB8AC3E}">
        <p14:creationId xmlns:p14="http://schemas.microsoft.com/office/powerpoint/2010/main" val="2963257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the video, I’m sure it was clear to many that there was a a lot of different emotions being displayed. We measure the facial expressions in our lab, particularly the negative expressions, to assess marital satisfaction.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emotional behavior can be expressed by our facial expressions, word choice, tone of voice and body language. Emotional behavior is expressed during communication.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And we know that clear communication between spouses is regarded as an important factor in successful marital interaction.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 that leaves us with the question, instead of looking at things like family, money, attractiveness, compatibility, can we look at emotional behavior beyond communication to give us an insight into marital satisfaction?</a:t>
            </a:r>
            <a:endParaRPr lang="en-US" dirty="0"/>
          </a:p>
          <a:p>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5</a:t>
            </a:fld>
            <a:endParaRPr lang="en-US"/>
          </a:p>
        </p:txBody>
      </p:sp>
    </p:spTree>
    <p:extLst>
      <p:ext uri="{BB962C8B-B14F-4D97-AF65-F5344CB8AC3E}">
        <p14:creationId xmlns:p14="http://schemas.microsoft.com/office/powerpoint/2010/main" val="4175803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 we were looked to answer the question.. “How does negative emotional behavior in conflict conversations predict marital satisfaction?” </a:t>
            </a:r>
          </a:p>
          <a:p>
            <a:endParaRPr lang="en-US" dirty="0"/>
          </a:p>
          <a:p>
            <a:r>
              <a:rPr lang="en-US" dirty="0"/>
              <a:t>I looked at the following emotional behaviors:</a:t>
            </a:r>
          </a:p>
          <a:p>
            <a:endParaRPr lang="en-US" dirty="0"/>
          </a:p>
          <a:p>
            <a:r>
              <a:rPr lang="en-US" dirty="0"/>
              <a:t>Stonewalling, Criticism, Defensiveness, Contempt</a:t>
            </a:r>
          </a:p>
          <a:p>
            <a:endParaRPr lang="en-US" dirty="0"/>
          </a:p>
          <a:p>
            <a:r>
              <a:rPr lang="en-US" dirty="0"/>
              <a:t>I looked at these 4 for a reason. They’re known as the “4 Horsemen of the Apocalypse,” which reflect a much likelier chance of divorce in married couples based on previous research. </a:t>
            </a:r>
          </a:p>
          <a:p>
            <a:endParaRPr lang="en-US" dirty="0"/>
          </a:p>
          <a:p>
            <a:r>
              <a:rPr lang="en-US" dirty="0"/>
              <a:t>I’m going to broadly cover what each emotional behavior entails, and then I will go more in depth about each later.</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Criticism functions as an attack on someone’s character or personality in a way that is not obviously insulting</a:t>
            </a:r>
          </a:p>
          <a:p>
            <a:endParaRPr lang="en-US" dirty="0"/>
          </a:p>
          <a:p>
            <a:r>
              <a:rPr lang="en-US" dirty="0"/>
              <a:t>First, stonewalling is characterized by an active disinterest in and disengagement from the spouse.</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Next, defensiveness functions to deflect responsibility or blame</a:t>
            </a:r>
          </a:p>
          <a:p>
            <a:endParaRPr lang="en-US" dirty="0"/>
          </a:p>
          <a:p>
            <a:r>
              <a:rPr lang="en-US" dirty="0"/>
              <a:t>Criticism functions as an attack on someone’s character or personality in a way that is not obviously insulting</a:t>
            </a:r>
          </a:p>
          <a:p>
            <a:endParaRPr lang="en-US" dirty="0"/>
          </a:p>
          <a:p>
            <a:r>
              <a:rPr lang="en-US" dirty="0"/>
              <a:t>And contempt serves to belittle, hurt, or humiliate.</a:t>
            </a:r>
          </a:p>
          <a:p>
            <a:endParaRPr lang="en-US" dirty="0"/>
          </a:p>
          <a:p>
            <a:r>
              <a:rPr lang="en-US" dirty="0"/>
              <a:t>So, how did we do conduct this experiment?</a:t>
            </a:r>
          </a:p>
          <a:p>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6</a:t>
            </a:fld>
            <a:endParaRPr lang="en-US"/>
          </a:p>
        </p:txBody>
      </p:sp>
    </p:spTree>
    <p:extLst>
      <p:ext uri="{BB962C8B-B14F-4D97-AF65-F5344CB8AC3E}">
        <p14:creationId xmlns:p14="http://schemas.microsoft.com/office/powerpoint/2010/main" val="119130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invited heterosexual married couples in the Chicagoland area to engage in a conflict conversation.</a:t>
            </a:r>
          </a:p>
          <a:p>
            <a:endParaRPr lang="en-US" dirty="0"/>
          </a:p>
          <a:p>
            <a:r>
              <a:rPr lang="en-US" dirty="0"/>
              <a:t>One of the strengths of our sample was the diversity.</a:t>
            </a:r>
          </a:p>
          <a:p>
            <a:r>
              <a:rPr lang="en-US" dirty="0"/>
              <a:t>The mean age of the couples was about 42 years old.</a:t>
            </a:r>
          </a:p>
          <a:p>
            <a:r>
              <a:rPr lang="en-US" dirty="0"/>
              <a:t>While the mean income of the couples was from $50,000-$75,000, the incomes ranged from less than $20,000 to greater than $150,000</a:t>
            </a:r>
          </a:p>
          <a:p>
            <a:r>
              <a:rPr lang="en-US" dirty="0"/>
              <a:t>Also, 44% of our couples were African American</a:t>
            </a:r>
          </a:p>
          <a:p>
            <a:endParaRPr lang="en-US" dirty="0"/>
          </a:p>
          <a:p>
            <a:r>
              <a:rPr lang="en-US" dirty="0"/>
              <a:t>Before engaging in the conversation, each spouse would separately fill out a form about topics of disagreement. Then each form would be compared to see the topics with the highest level of disagreement. </a:t>
            </a:r>
          </a:p>
          <a:p>
            <a:endParaRPr lang="en-US" dirty="0"/>
          </a:p>
          <a:p>
            <a:r>
              <a:rPr lang="en-US" dirty="0"/>
              <a:t>A common question we receive is: “What are the most common areas of disagreement?” </a:t>
            </a:r>
          </a:p>
          <a:p>
            <a:endParaRPr lang="en-US" dirty="0"/>
          </a:p>
          <a:p>
            <a:r>
              <a:rPr lang="en-US" dirty="0"/>
              <a:t>When looking at our data, there is a clear trend that money….communication….and sex are the three most common areas of disagreement. </a:t>
            </a:r>
          </a:p>
          <a:p>
            <a:endParaRPr lang="en-US" dirty="0"/>
          </a:p>
          <a:p>
            <a:endParaRPr lang="en-US" dirty="0"/>
          </a:p>
          <a:p>
            <a:endParaRPr lang="en-US" dirty="0"/>
          </a:p>
          <a:p>
            <a:pPr marL="171450" indent="-171450">
              <a:buFontTx/>
              <a:buChar char="-"/>
            </a:pPr>
            <a:endParaRPr lang="en-US" dirty="0"/>
          </a:p>
          <a:p>
            <a:pPr marL="171450" indent="-171450">
              <a:buFontTx/>
              <a:buChar char="-"/>
            </a:pPr>
            <a:r>
              <a:rPr lang="en-US" dirty="0"/>
              <a:t>“How real can these conversations be?”</a:t>
            </a:r>
          </a:p>
          <a:p>
            <a:pPr marL="171450" indent="-171450">
              <a:buFontTx/>
              <a:buChar char="-"/>
            </a:pPr>
            <a:r>
              <a:rPr lang="en-US" dirty="0"/>
              <a:t>Mean on the scale is high to address this</a:t>
            </a:r>
          </a:p>
          <a:p>
            <a:pPr marL="171450" indent="-171450">
              <a:buFontTx/>
              <a:buChar char="-"/>
            </a:pPr>
            <a:r>
              <a:rPr lang="en-US" dirty="0"/>
              <a:t>People cant help but engaging in the conversation</a:t>
            </a:r>
          </a:p>
          <a:p>
            <a:pPr marL="171450" indent="-171450">
              <a:buFontTx/>
              <a:buChar char="-"/>
            </a:pPr>
            <a:r>
              <a:rPr lang="en-US" dirty="0"/>
              <a:t>Picture of lab set up</a:t>
            </a:r>
          </a:p>
          <a:p>
            <a:pPr marL="171450" indent="-171450">
              <a:buFontTx/>
              <a:buChar char="-"/>
            </a:pPr>
            <a:r>
              <a:rPr lang="en-US" dirty="0"/>
              <a:t>“Are there gender differences?”</a:t>
            </a:r>
          </a:p>
          <a:p>
            <a:pPr marL="171450" indent="-171450">
              <a:buFontTx/>
              <a:buChar char="-"/>
            </a:pPr>
            <a:r>
              <a:rPr lang="en-US" dirty="0"/>
              <a:t>“Differences in SES?”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7</a:t>
            </a:fld>
            <a:endParaRPr lang="en-US"/>
          </a:p>
        </p:txBody>
      </p:sp>
    </p:spTree>
    <p:extLst>
      <p:ext uri="{BB962C8B-B14F-4D97-AF65-F5344CB8AC3E}">
        <p14:creationId xmlns:p14="http://schemas.microsoft.com/office/powerpoint/2010/main" val="1921348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each conversation, the couples’ facial expressions and emotional behavior were being recorded. Emotional behaviors, that is – stonewalling, criticism, defensiveness, and contempt, were coded by two trained raters - myself and a graduate student in my lab. We coded the last 30 seconds of each 10 minute conversation.</a:t>
            </a:r>
          </a:p>
          <a:p>
            <a:endParaRPr lang="en-US" dirty="0"/>
          </a:p>
          <a:p>
            <a:r>
              <a:rPr lang="en-US" dirty="0"/>
              <a:t>Each video was coded using the Specific Affect Coding System, also known as SPAFF, using established indicators. SPAFF is an objective, emotional behavior coding system that is used most often between married spouses. </a:t>
            </a:r>
          </a:p>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8</a:t>
            </a:fld>
            <a:endParaRPr lang="en-US"/>
          </a:p>
        </p:txBody>
      </p:sp>
    </p:spTree>
    <p:extLst>
      <p:ext uri="{BB962C8B-B14F-4D97-AF65-F5344CB8AC3E}">
        <p14:creationId xmlns:p14="http://schemas.microsoft.com/office/powerpoint/2010/main" val="925614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completing the 10-minute conflict conversation, the couples completed the Marital Adjustment Test, which is a 15-item scale that has been used and validated by many researchers.</a:t>
            </a:r>
          </a:p>
          <a:p>
            <a:endParaRPr lang="en-US" dirty="0"/>
          </a:p>
          <a:p>
            <a:r>
              <a:rPr lang="en-US" dirty="0"/>
              <a:t>An example of a question on the scale would be, “How often do you confide in in your mate?”</a:t>
            </a:r>
          </a:p>
          <a:p>
            <a:endParaRPr lang="en-US" dirty="0"/>
          </a:p>
          <a:p>
            <a:r>
              <a:rPr lang="en-US" dirty="0"/>
              <a:t>Couples filled out the scale separately.</a:t>
            </a:r>
          </a:p>
          <a:p>
            <a:endParaRPr lang="en-US" dirty="0"/>
          </a:p>
        </p:txBody>
      </p:sp>
      <p:sp>
        <p:nvSpPr>
          <p:cNvPr id="4" name="Slide Number Placeholder 3"/>
          <p:cNvSpPr>
            <a:spLocks noGrp="1"/>
          </p:cNvSpPr>
          <p:nvPr>
            <p:ph type="sldNum" sz="quarter" idx="10"/>
          </p:nvPr>
        </p:nvSpPr>
        <p:spPr/>
        <p:txBody>
          <a:bodyPr/>
          <a:lstStyle/>
          <a:p>
            <a:fld id="{607CE4D3-298C-1B40-8AEC-56217329888F}" type="slidenum">
              <a:rPr lang="en-US" smtClean="0"/>
              <a:t>9</a:t>
            </a:fld>
            <a:endParaRPr lang="en-US"/>
          </a:p>
        </p:txBody>
      </p:sp>
    </p:spTree>
    <p:extLst>
      <p:ext uri="{BB962C8B-B14F-4D97-AF65-F5344CB8AC3E}">
        <p14:creationId xmlns:p14="http://schemas.microsoft.com/office/powerpoint/2010/main" val="20680501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fld id="{5B36D442-291C-8143-9D36-8BEBE59669C5}" type="datetimeFigureOut">
              <a:rPr lang="en-US" smtClean="0"/>
              <a:t>5/29/18</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2754ED01-E2A0-4C1E-8E21-014B99041579}" type="slidenum">
              <a:rPr lang="en-US" smtClean="0"/>
              <a:pPr/>
              <a:t>‹#›</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B36D442-291C-8143-9D36-8BEBE59669C5}" type="datetimeFigureOut">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00D8EB-7448-8C43-B054-AF0D78CBE81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8500D8EB-7448-8C43-B054-AF0D78CBE819}" type="slidenum">
              <a:rPr lang="en-US" smtClean="0"/>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B36D442-291C-8143-9D36-8BEBE59669C5}" type="datetimeFigureOut">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a:t>Click to edit Master title style</a:t>
            </a:r>
          </a:p>
        </p:txBody>
      </p:sp>
      <p:sp>
        <p:nvSpPr>
          <p:cNvPr id="4" name="Date Placeholder 3"/>
          <p:cNvSpPr>
            <a:spLocks noGrp="1"/>
          </p:cNvSpPr>
          <p:nvPr>
            <p:ph type="dt" sz="half" idx="10"/>
          </p:nvPr>
        </p:nvSpPr>
        <p:spPr/>
        <p:txBody>
          <a:bodyPr/>
          <a:lstStyle/>
          <a:p>
            <a:fld id="{5B36D442-291C-8143-9D36-8BEBE59669C5}" type="datetimeFigureOut">
              <a:rPr lang="en-US" smtClean="0"/>
              <a:t>5/29/18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8500D8EB-7448-8C43-B054-AF0D78CBE819}" type="slidenum">
              <a:rPr lang="en-US" smtClean="0"/>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5B36D442-291C-8143-9D36-8BEBE59669C5}" type="datetimeFigureOut">
              <a:rPr lang="en-US" smtClean="0"/>
              <a:t>5/29/18</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8500D8EB-7448-8C43-B054-AF0D78CBE819}" type="slidenum">
              <a:rPr lang="en-US" smtClean="0"/>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a:t>Click to edit Master title style</a:t>
            </a:r>
          </a:p>
        </p:txBody>
      </p:sp>
      <p:sp>
        <p:nvSpPr>
          <p:cNvPr id="5" name="Date Placeholder 4"/>
          <p:cNvSpPr>
            <a:spLocks noGrp="1"/>
          </p:cNvSpPr>
          <p:nvPr>
            <p:ph type="dt" sz="half" idx="10"/>
          </p:nvPr>
        </p:nvSpPr>
        <p:spPr>
          <a:xfrm>
            <a:off x="5791200" y="6409944"/>
            <a:ext cx="3044952" cy="365760"/>
          </a:xfrm>
        </p:spPr>
        <p:txBody>
          <a:bodyPr/>
          <a:lstStyle/>
          <a:p>
            <a:fld id="{5B36D442-291C-8143-9D36-8BEBE59669C5}" type="datetimeFigureOut">
              <a:rPr lang="en-US" smtClean="0"/>
              <a:t>5/29/18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00D8EB-7448-8C43-B054-AF0D78CBE819}" type="slidenum">
              <a:rPr lang="en-US" smtClean="0"/>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5B36D442-291C-8143-9D36-8BEBE59669C5}" type="datetimeFigureOut">
              <a:rPr lang="en-US" smtClean="0"/>
              <a:t>5/29/18</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8500D8EB-7448-8C43-B054-AF0D78CBE819}" type="slidenum">
              <a:rPr lang="en-US" smtClean="0"/>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B36D442-291C-8143-9D36-8BEBE59669C5}" type="datetimeFigureOut">
              <a:rPr lang="en-US" smtClean="0"/>
              <a:t>5/29/18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8500D8EB-7448-8C43-B054-AF0D78CBE81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5B36D442-291C-8143-9D36-8BEBE59669C5}" type="datetimeFigureOut">
              <a:rPr lang="en-US" smtClean="0"/>
              <a:t>5/29/18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8500D8EB-7448-8C43-B054-AF0D78CBE81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2754ED01-E2A0-4C1E-8E21-014B99041579}" type="slidenum">
              <a:rPr lang="en-US" smtClean="0"/>
              <a:pPr/>
              <a:t>‹#›</a:t>
            </a:fld>
            <a:endParaRPr lang="en-US" dirty="0"/>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5B36D442-291C-8143-9D36-8BEBE59669C5}" type="datetimeFigureOut">
              <a:rPr lang="en-US" smtClean="0"/>
              <a:t>5/29/18</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8500D8EB-7448-8C43-B054-AF0D78CBE819}" type="slidenum">
              <a:rPr lang="en-US" smtClean="0"/>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5B36D442-291C-8143-9D36-8BEBE59669C5}" type="datetimeFigureOut">
              <a:rPr lang="en-US" smtClean="0"/>
              <a:t>5/29/18</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5B36D442-291C-8143-9D36-8BEBE59669C5}" type="datetimeFigureOut">
              <a:rPr lang="en-US" smtClean="0"/>
              <a:t>5/29/18</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8500D8EB-7448-8C43-B054-AF0D78CBE819}" type="slidenum">
              <a:rPr lang="en-US" smtClean="0"/>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gif"/><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4.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7.jpg"/><Relationship Id="rId9" Type="http://schemas.openxmlformats.org/officeDocument/2006/relationships/image" Target="../media/image25.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1.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4126455"/>
            <a:ext cx="6400800" cy="1752600"/>
          </a:xfrm>
          <a:noFill/>
        </p:spPr>
        <p:txBody>
          <a:bodyPr>
            <a:normAutofit/>
          </a:bodyPr>
          <a:lstStyle/>
          <a:p>
            <a:r>
              <a:rPr lang="en-US" dirty="0">
                <a:solidFill>
                  <a:srgbClr val="555F80"/>
                </a:solidFill>
              </a:rPr>
              <a:t>Jordyn Ricard</a:t>
            </a:r>
          </a:p>
          <a:p>
            <a:r>
              <a:rPr lang="en-US" dirty="0">
                <a:solidFill>
                  <a:srgbClr val="555F80"/>
                </a:solidFill>
              </a:rPr>
              <a:t>Northwestern University</a:t>
            </a:r>
          </a:p>
        </p:txBody>
      </p:sp>
      <p:sp>
        <p:nvSpPr>
          <p:cNvPr id="2" name="Title 1"/>
          <p:cNvSpPr>
            <a:spLocks noGrp="1"/>
          </p:cNvSpPr>
          <p:nvPr>
            <p:ph type="ctrTitle"/>
          </p:nvPr>
        </p:nvSpPr>
        <p:spPr>
          <a:xfrm>
            <a:off x="343275" y="1578821"/>
            <a:ext cx="8427413" cy="2021630"/>
          </a:xfrm>
        </p:spPr>
        <p:txBody>
          <a:bodyPr>
            <a:normAutofit fontScale="90000"/>
          </a:bodyPr>
          <a:lstStyle/>
          <a:p>
            <a:r>
              <a:rPr lang="en-US" dirty="0">
                <a:solidFill>
                  <a:srgbClr val="555F80"/>
                </a:solidFill>
              </a:rPr>
              <a:t>Emotional Behavior During Conflict and Marital Satisfaction: A Laboratory-Based Study of Married Couples</a:t>
            </a:r>
          </a:p>
        </p:txBody>
      </p:sp>
      <p:cxnSp>
        <p:nvCxnSpPr>
          <p:cNvPr id="5" name="Straight Connector 4"/>
          <p:cNvCxnSpPr/>
          <p:nvPr/>
        </p:nvCxnSpPr>
        <p:spPr>
          <a:xfrm>
            <a:off x="343275" y="3723956"/>
            <a:ext cx="8427413" cy="34322"/>
          </a:xfrm>
          <a:prstGeom prst="line">
            <a:avLst/>
          </a:prstGeom>
          <a:ln>
            <a:solidFill>
              <a:srgbClr val="D4C047"/>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5735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EA8FC-CE9E-E54F-8E93-3504A44ECA23}"/>
              </a:ext>
            </a:extLst>
          </p:cNvPr>
          <p:cNvSpPr>
            <a:spLocks noGrp="1"/>
          </p:cNvSpPr>
          <p:nvPr>
            <p:ph type="title"/>
          </p:nvPr>
        </p:nvSpPr>
        <p:spPr/>
        <p:txBody>
          <a:bodyPr>
            <a:normAutofit/>
          </a:bodyPr>
          <a:lstStyle/>
          <a:p>
            <a:r>
              <a:rPr lang="en-US" dirty="0"/>
              <a:t>Stonewalling and Defensiveness</a:t>
            </a:r>
          </a:p>
        </p:txBody>
      </p:sp>
      <p:pic>
        <p:nvPicPr>
          <p:cNvPr id="8" name="Picture 7">
            <a:extLst>
              <a:ext uri="{FF2B5EF4-FFF2-40B4-BE49-F238E27FC236}">
                <a16:creationId xmlns:a16="http://schemas.microsoft.com/office/drawing/2014/main" id="{8EECE94A-77A0-5B46-975D-091574380582}"/>
              </a:ext>
            </a:extLst>
          </p:cNvPr>
          <p:cNvPicPr>
            <a:picLocks noChangeAspect="1"/>
          </p:cNvPicPr>
          <p:nvPr/>
        </p:nvPicPr>
        <p:blipFill>
          <a:blip r:embed="rId3"/>
          <a:stretch>
            <a:fillRect/>
          </a:stretch>
        </p:blipFill>
        <p:spPr>
          <a:xfrm>
            <a:off x="5016866" y="2171836"/>
            <a:ext cx="2701686" cy="3647277"/>
          </a:xfrm>
          <a:prstGeom prst="rect">
            <a:avLst/>
          </a:prstGeom>
        </p:spPr>
      </p:pic>
      <p:pic>
        <p:nvPicPr>
          <p:cNvPr id="11" name="Picture 10">
            <a:extLst>
              <a:ext uri="{FF2B5EF4-FFF2-40B4-BE49-F238E27FC236}">
                <a16:creationId xmlns:a16="http://schemas.microsoft.com/office/drawing/2014/main" id="{F726B8BB-AE33-184C-B92C-94B6811A2F08}"/>
              </a:ext>
            </a:extLst>
          </p:cNvPr>
          <p:cNvPicPr>
            <a:picLocks noChangeAspect="1"/>
          </p:cNvPicPr>
          <p:nvPr/>
        </p:nvPicPr>
        <p:blipFill>
          <a:blip r:embed="rId4"/>
          <a:stretch>
            <a:fillRect/>
          </a:stretch>
        </p:blipFill>
        <p:spPr>
          <a:xfrm>
            <a:off x="1114379" y="2171836"/>
            <a:ext cx="2845145" cy="3658043"/>
          </a:xfrm>
          <a:prstGeom prst="rect">
            <a:avLst/>
          </a:prstGeom>
        </p:spPr>
      </p:pic>
      <p:sp>
        <p:nvSpPr>
          <p:cNvPr id="12" name="TextBox 11">
            <a:extLst>
              <a:ext uri="{FF2B5EF4-FFF2-40B4-BE49-F238E27FC236}">
                <a16:creationId xmlns:a16="http://schemas.microsoft.com/office/drawing/2014/main" id="{1C127761-CDDB-024C-AA8D-DC0988BC7693}"/>
              </a:ext>
            </a:extLst>
          </p:cNvPr>
          <p:cNvSpPr txBox="1"/>
          <p:nvPr/>
        </p:nvSpPr>
        <p:spPr>
          <a:xfrm>
            <a:off x="1755327" y="1802504"/>
            <a:ext cx="1563248" cy="369332"/>
          </a:xfrm>
          <a:prstGeom prst="rect">
            <a:avLst/>
          </a:prstGeom>
          <a:noFill/>
        </p:spPr>
        <p:txBody>
          <a:bodyPr wrap="none" rtlCol="0">
            <a:spAutoFit/>
          </a:bodyPr>
          <a:lstStyle/>
          <a:p>
            <a:r>
              <a:rPr lang="en-US" dirty="0"/>
              <a:t>Stonewalling </a:t>
            </a:r>
          </a:p>
        </p:txBody>
      </p:sp>
      <p:sp>
        <p:nvSpPr>
          <p:cNvPr id="13" name="TextBox 12">
            <a:extLst>
              <a:ext uri="{FF2B5EF4-FFF2-40B4-BE49-F238E27FC236}">
                <a16:creationId xmlns:a16="http://schemas.microsoft.com/office/drawing/2014/main" id="{8EFB16B9-D4A9-B642-99FA-D7FB8A080E7A}"/>
              </a:ext>
            </a:extLst>
          </p:cNvPr>
          <p:cNvSpPr txBox="1"/>
          <p:nvPr/>
        </p:nvSpPr>
        <p:spPr>
          <a:xfrm>
            <a:off x="5550017" y="1848670"/>
            <a:ext cx="1635384" cy="646331"/>
          </a:xfrm>
          <a:prstGeom prst="rect">
            <a:avLst/>
          </a:prstGeom>
          <a:noFill/>
        </p:spPr>
        <p:txBody>
          <a:bodyPr wrap="none" rtlCol="0">
            <a:spAutoFit/>
          </a:bodyPr>
          <a:lstStyle/>
          <a:p>
            <a:r>
              <a:rPr lang="en-US" dirty="0"/>
              <a:t>Defensiveness</a:t>
            </a:r>
          </a:p>
          <a:p>
            <a:endParaRPr lang="en-US" dirty="0"/>
          </a:p>
        </p:txBody>
      </p:sp>
    </p:spTree>
    <p:extLst>
      <p:ext uri="{BB962C8B-B14F-4D97-AF65-F5344CB8AC3E}">
        <p14:creationId xmlns:p14="http://schemas.microsoft.com/office/powerpoint/2010/main" val="242794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FB0D1-0193-4747-9582-4045D7AA398A}"/>
              </a:ext>
            </a:extLst>
          </p:cNvPr>
          <p:cNvSpPr>
            <a:spLocks noGrp="1"/>
          </p:cNvSpPr>
          <p:nvPr>
            <p:ph type="title"/>
          </p:nvPr>
        </p:nvSpPr>
        <p:spPr>
          <a:xfrm>
            <a:off x="0" y="201387"/>
            <a:ext cx="8980714" cy="758952"/>
          </a:xfrm>
        </p:spPr>
        <p:txBody>
          <a:bodyPr>
            <a:normAutofit/>
          </a:bodyPr>
          <a:lstStyle/>
          <a:p>
            <a:r>
              <a:rPr lang="en-US" dirty="0"/>
              <a:t>Criticism</a:t>
            </a:r>
          </a:p>
        </p:txBody>
      </p:sp>
      <p:sp>
        <p:nvSpPr>
          <p:cNvPr id="6" name="Content Placeholder 2">
            <a:extLst>
              <a:ext uri="{FF2B5EF4-FFF2-40B4-BE49-F238E27FC236}">
                <a16:creationId xmlns:a16="http://schemas.microsoft.com/office/drawing/2014/main" id="{F18D4DEB-7F83-0148-A8FC-56E25550AE4B}"/>
              </a:ext>
            </a:extLst>
          </p:cNvPr>
          <p:cNvSpPr txBox="1">
            <a:spLocks noGrp="1"/>
          </p:cNvSpPr>
          <p:nvPr>
            <p:ph sz="quarter" idx="1"/>
          </p:nvPr>
        </p:nvSpPr>
        <p:spPr>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defTabSz="914400"/>
            <a:endParaRPr lang="en-US" dirty="0"/>
          </a:p>
          <a:p>
            <a:pPr defTabSz="914400"/>
            <a:endParaRPr lang="en-US" dirty="0"/>
          </a:p>
          <a:p>
            <a:pPr defTabSz="914400"/>
            <a:endParaRPr lang="en-US" dirty="0"/>
          </a:p>
        </p:txBody>
      </p:sp>
      <p:pic>
        <p:nvPicPr>
          <p:cNvPr id="7" name="Picture 6">
            <a:extLst>
              <a:ext uri="{FF2B5EF4-FFF2-40B4-BE49-F238E27FC236}">
                <a16:creationId xmlns:a16="http://schemas.microsoft.com/office/drawing/2014/main" id="{A6CE65F0-E5BB-F946-BD4C-B7280BC0892B}"/>
              </a:ext>
            </a:extLst>
          </p:cNvPr>
          <p:cNvPicPr>
            <a:picLocks noChangeAspect="1"/>
          </p:cNvPicPr>
          <p:nvPr/>
        </p:nvPicPr>
        <p:blipFill>
          <a:blip r:embed="rId3"/>
          <a:stretch>
            <a:fillRect/>
          </a:stretch>
        </p:blipFill>
        <p:spPr>
          <a:xfrm>
            <a:off x="2860805" y="1679448"/>
            <a:ext cx="3385813" cy="4572000"/>
          </a:xfrm>
          <a:prstGeom prst="rect">
            <a:avLst/>
          </a:prstGeom>
        </p:spPr>
      </p:pic>
    </p:spTree>
    <p:extLst>
      <p:ext uri="{BB962C8B-B14F-4D97-AF65-F5344CB8AC3E}">
        <p14:creationId xmlns:p14="http://schemas.microsoft.com/office/powerpoint/2010/main" val="964138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9404" y="278010"/>
            <a:ext cx="6389701" cy="879799"/>
          </a:xfrm>
        </p:spPr>
        <p:txBody>
          <a:bodyPr>
            <a:normAutofit fontScale="90000"/>
          </a:bodyPr>
          <a:lstStyle/>
          <a:p>
            <a:r>
              <a:rPr lang="en-US" sz="3200" dirty="0"/>
              <a:t>Criticism Negatively Predicted Marital Satisfaction</a:t>
            </a:r>
          </a:p>
        </p:txBody>
      </p:sp>
      <p:pic>
        <p:nvPicPr>
          <p:cNvPr id="7" name="Picture 6">
            <a:extLst>
              <a:ext uri="{FF2B5EF4-FFF2-40B4-BE49-F238E27FC236}">
                <a16:creationId xmlns:a16="http://schemas.microsoft.com/office/drawing/2014/main" id="{8F23BD9B-2C5F-8C43-81EC-ECCAD1B905F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13507" y="1864749"/>
            <a:ext cx="6774889" cy="3943224"/>
          </a:xfrm>
          <a:prstGeom prst="rect">
            <a:avLst/>
          </a:prstGeom>
          <a:noFill/>
          <a:ln>
            <a:noFill/>
          </a:ln>
        </p:spPr>
      </p:pic>
      <p:sp>
        <p:nvSpPr>
          <p:cNvPr id="6" name="TextBox 5">
            <a:extLst>
              <a:ext uri="{FF2B5EF4-FFF2-40B4-BE49-F238E27FC236}">
                <a16:creationId xmlns:a16="http://schemas.microsoft.com/office/drawing/2014/main" id="{E9A56080-46BE-AC4C-9E61-A727856B6D21}"/>
              </a:ext>
            </a:extLst>
          </p:cNvPr>
          <p:cNvSpPr txBox="1"/>
          <p:nvPr/>
        </p:nvSpPr>
        <p:spPr>
          <a:xfrm>
            <a:off x="3758416" y="5841679"/>
            <a:ext cx="1499881" cy="369332"/>
          </a:xfrm>
          <a:prstGeom prst="rect">
            <a:avLst/>
          </a:prstGeom>
          <a:noFill/>
        </p:spPr>
        <p:txBody>
          <a:bodyPr wrap="square" rtlCol="0">
            <a:spAutoFit/>
          </a:bodyPr>
          <a:lstStyle/>
          <a:p>
            <a:r>
              <a:rPr lang="en-US" b="1" dirty="0"/>
              <a:t>r = -0.306*</a:t>
            </a:r>
          </a:p>
        </p:txBody>
      </p:sp>
      <p:pic>
        <p:nvPicPr>
          <p:cNvPr id="9" name="Picture 8">
            <a:extLst>
              <a:ext uri="{FF2B5EF4-FFF2-40B4-BE49-F238E27FC236}">
                <a16:creationId xmlns:a16="http://schemas.microsoft.com/office/drawing/2014/main" id="{CF2CFC7B-D254-6146-9A19-C64D258EBE23}"/>
              </a:ext>
            </a:extLst>
          </p:cNvPr>
          <p:cNvPicPr>
            <a:picLocks noChangeAspect="1"/>
          </p:cNvPicPr>
          <p:nvPr/>
        </p:nvPicPr>
        <p:blipFill>
          <a:blip r:embed="rId4"/>
          <a:stretch>
            <a:fillRect/>
          </a:stretch>
        </p:blipFill>
        <p:spPr>
          <a:xfrm>
            <a:off x="8223862" y="233854"/>
            <a:ext cx="716938" cy="968110"/>
          </a:xfrm>
          <a:prstGeom prst="rect">
            <a:avLst/>
          </a:prstGeom>
        </p:spPr>
      </p:pic>
    </p:spTree>
    <p:extLst>
      <p:ext uri="{BB962C8B-B14F-4D97-AF65-F5344CB8AC3E}">
        <p14:creationId xmlns:p14="http://schemas.microsoft.com/office/powerpoint/2010/main" val="197938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A362-0319-884E-A788-91B03280DFE6}"/>
              </a:ext>
            </a:extLst>
          </p:cNvPr>
          <p:cNvSpPr>
            <a:spLocks noGrp="1"/>
          </p:cNvSpPr>
          <p:nvPr>
            <p:ph type="title"/>
          </p:nvPr>
        </p:nvSpPr>
        <p:spPr>
          <a:xfrm>
            <a:off x="301752" y="228600"/>
            <a:ext cx="8503920" cy="758952"/>
          </a:xfrm>
        </p:spPr>
        <p:txBody>
          <a:bodyPr/>
          <a:lstStyle/>
          <a:p>
            <a:r>
              <a:rPr lang="en-US" dirty="0"/>
              <a:t>Contempt</a:t>
            </a:r>
          </a:p>
        </p:txBody>
      </p:sp>
      <p:sp>
        <p:nvSpPr>
          <p:cNvPr id="4" name="Content Placeholder 2">
            <a:extLst>
              <a:ext uri="{FF2B5EF4-FFF2-40B4-BE49-F238E27FC236}">
                <a16:creationId xmlns:a16="http://schemas.microsoft.com/office/drawing/2014/main" id="{E2A8A395-1830-FE48-8E9C-9DAC090F09B6}"/>
              </a:ext>
            </a:extLst>
          </p:cNvPr>
          <p:cNvSpPr txBox="1">
            <a:spLocks noGrp="1"/>
          </p:cNvSpPr>
          <p:nvPr>
            <p:ph sz="quarter" idx="1"/>
          </p:nvPr>
        </p:nvSpPr>
        <p:spPr>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defTabSz="914400">
              <a:buNone/>
            </a:pPr>
            <a:endParaRPr lang="en-US" dirty="0"/>
          </a:p>
          <a:p>
            <a:pPr defTabSz="914400"/>
            <a:endParaRPr lang="en-US" dirty="0"/>
          </a:p>
          <a:p>
            <a:pPr defTabSz="914400"/>
            <a:endParaRPr lang="en-US" dirty="0"/>
          </a:p>
          <a:p>
            <a:pPr defTabSz="914400"/>
            <a:endParaRPr lang="en-US" dirty="0"/>
          </a:p>
        </p:txBody>
      </p:sp>
      <p:pic>
        <p:nvPicPr>
          <p:cNvPr id="3" name="contempt.mp4">
            <a:hlinkClick r:id="" action="ppaction://media"/>
            <a:extLst>
              <a:ext uri="{FF2B5EF4-FFF2-40B4-BE49-F238E27FC236}">
                <a16:creationId xmlns:a16="http://schemas.microsoft.com/office/drawing/2014/main" id="{1660A52A-89C8-724E-B51D-F6814052877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051" b="50201"/>
          <a:stretch/>
        </p:blipFill>
        <p:spPr>
          <a:xfrm>
            <a:off x="419423" y="2496228"/>
            <a:ext cx="8386249" cy="2324743"/>
          </a:xfrm>
          <a:prstGeom prst="rect">
            <a:avLst/>
          </a:prstGeom>
        </p:spPr>
      </p:pic>
      <p:pic>
        <p:nvPicPr>
          <p:cNvPr id="8" name="Picture 7">
            <a:extLst>
              <a:ext uri="{FF2B5EF4-FFF2-40B4-BE49-F238E27FC236}">
                <a16:creationId xmlns:a16="http://schemas.microsoft.com/office/drawing/2014/main" id="{64BB5A85-2428-1D49-9C32-C3D386B552DA}"/>
              </a:ext>
            </a:extLst>
          </p:cNvPr>
          <p:cNvPicPr>
            <a:picLocks noChangeAspect="1"/>
          </p:cNvPicPr>
          <p:nvPr/>
        </p:nvPicPr>
        <p:blipFill>
          <a:blip r:embed="rId6"/>
          <a:stretch>
            <a:fillRect/>
          </a:stretch>
        </p:blipFill>
        <p:spPr>
          <a:xfrm>
            <a:off x="2757001" y="1527048"/>
            <a:ext cx="3542200" cy="4793779"/>
          </a:xfrm>
          <a:prstGeom prst="rect">
            <a:avLst/>
          </a:prstGeom>
        </p:spPr>
      </p:pic>
      <p:sp>
        <p:nvSpPr>
          <p:cNvPr id="7" name="Rectangle 6">
            <a:extLst>
              <a:ext uri="{FF2B5EF4-FFF2-40B4-BE49-F238E27FC236}">
                <a16:creationId xmlns:a16="http://schemas.microsoft.com/office/drawing/2014/main" id="{5971ED3B-4050-184F-9A69-59F6243C5230}"/>
              </a:ext>
            </a:extLst>
          </p:cNvPr>
          <p:cNvSpPr/>
          <p:nvPr/>
        </p:nvSpPr>
        <p:spPr>
          <a:xfrm>
            <a:off x="4502053" y="2527885"/>
            <a:ext cx="3526971" cy="2269018"/>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67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499" y="366115"/>
            <a:ext cx="7897668" cy="758952"/>
          </a:xfrm>
        </p:spPr>
        <p:txBody>
          <a:bodyPr>
            <a:normAutofit fontScale="90000"/>
          </a:bodyPr>
          <a:lstStyle/>
          <a:p>
            <a:r>
              <a:rPr lang="en-US" sz="3200" dirty="0"/>
              <a:t>Contempt Positively Predicted Marital Satisfaction</a:t>
            </a:r>
          </a:p>
        </p:txBody>
      </p:sp>
      <p:pic>
        <p:nvPicPr>
          <p:cNvPr id="9" name="Picture 8">
            <a:extLst>
              <a:ext uri="{FF2B5EF4-FFF2-40B4-BE49-F238E27FC236}">
                <a16:creationId xmlns:a16="http://schemas.microsoft.com/office/drawing/2014/main" id="{610FC946-BCFA-154A-902E-E0C57AFC294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66244" y="1579607"/>
            <a:ext cx="6579894" cy="4158000"/>
          </a:xfrm>
          <a:prstGeom prst="rect">
            <a:avLst/>
          </a:prstGeom>
          <a:noFill/>
          <a:ln>
            <a:noFill/>
          </a:ln>
        </p:spPr>
      </p:pic>
      <p:sp>
        <p:nvSpPr>
          <p:cNvPr id="8" name="TextBox 7">
            <a:extLst>
              <a:ext uri="{FF2B5EF4-FFF2-40B4-BE49-F238E27FC236}">
                <a16:creationId xmlns:a16="http://schemas.microsoft.com/office/drawing/2014/main" id="{8AE0B39B-2CCA-D54C-87A5-E3DECD19D61B}"/>
              </a:ext>
            </a:extLst>
          </p:cNvPr>
          <p:cNvSpPr txBox="1"/>
          <p:nvPr/>
        </p:nvSpPr>
        <p:spPr>
          <a:xfrm>
            <a:off x="4100333" y="5737607"/>
            <a:ext cx="1499881" cy="369332"/>
          </a:xfrm>
          <a:prstGeom prst="rect">
            <a:avLst/>
          </a:prstGeom>
          <a:noFill/>
        </p:spPr>
        <p:txBody>
          <a:bodyPr wrap="square" rtlCol="0">
            <a:spAutoFit/>
          </a:bodyPr>
          <a:lstStyle/>
          <a:p>
            <a:r>
              <a:rPr lang="en-US" b="1" dirty="0"/>
              <a:t>r = 0.266*</a:t>
            </a:r>
          </a:p>
        </p:txBody>
      </p:sp>
      <p:pic>
        <p:nvPicPr>
          <p:cNvPr id="14" name="Picture 13">
            <a:extLst>
              <a:ext uri="{FF2B5EF4-FFF2-40B4-BE49-F238E27FC236}">
                <a16:creationId xmlns:a16="http://schemas.microsoft.com/office/drawing/2014/main" id="{E20D0BB3-2A6E-C241-8C45-4F9A75DD2D6E}"/>
              </a:ext>
            </a:extLst>
          </p:cNvPr>
          <p:cNvPicPr>
            <a:picLocks noChangeAspect="1"/>
          </p:cNvPicPr>
          <p:nvPr/>
        </p:nvPicPr>
        <p:blipFill>
          <a:blip r:embed="rId4"/>
          <a:stretch>
            <a:fillRect/>
          </a:stretch>
        </p:blipFill>
        <p:spPr>
          <a:xfrm>
            <a:off x="8209534" y="239310"/>
            <a:ext cx="697399" cy="943814"/>
          </a:xfrm>
          <a:prstGeom prst="rect">
            <a:avLst/>
          </a:prstGeom>
        </p:spPr>
      </p:pic>
    </p:spTree>
    <p:extLst>
      <p:ext uri="{BB962C8B-B14F-4D97-AF65-F5344CB8AC3E}">
        <p14:creationId xmlns:p14="http://schemas.microsoft.com/office/powerpoint/2010/main" val="221272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308" y="346378"/>
            <a:ext cx="8534400" cy="758952"/>
          </a:xfrm>
        </p:spPr>
        <p:txBody>
          <a:bodyPr>
            <a:normAutofit/>
          </a:bodyPr>
          <a:lstStyle/>
          <a:p>
            <a:r>
              <a:rPr lang="en-US" dirty="0"/>
              <a:t>Marital Conflict</a:t>
            </a:r>
          </a:p>
        </p:txBody>
      </p:sp>
      <p:pic>
        <p:nvPicPr>
          <p:cNvPr id="4" name="Picture 3">
            <a:extLst>
              <a:ext uri="{FF2B5EF4-FFF2-40B4-BE49-F238E27FC236}">
                <a16:creationId xmlns:a16="http://schemas.microsoft.com/office/drawing/2014/main" id="{F06CE390-6012-0748-B586-C8383321A5A0}"/>
              </a:ext>
            </a:extLst>
          </p:cNvPr>
          <p:cNvPicPr>
            <a:picLocks noChangeAspect="1"/>
          </p:cNvPicPr>
          <p:nvPr/>
        </p:nvPicPr>
        <p:blipFill>
          <a:blip r:embed="rId3"/>
          <a:stretch>
            <a:fillRect/>
          </a:stretch>
        </p:blipFill>
        <p:spPr>
          <a:xfrm>
            <a:off x="421823" y="2526392"/>
            <a:ext cx="8295371" cy="2241550"/>
          </a:xfrm>
          <a:prstGeom prst="rect">
            <a:avLst/>
          </a:prstGeom>
        </p:spPr>
      </p:pic>
      <p:sp>
        <p:nvSpPr>
          <p:cNvPr id="9" name="TextBox 8">
            <a:extLst>
              <a:ext uri="{FF2B5EF4-FFF2-40B4-BE49-F238E27FC236}">
                <a16:creationId xmlns:a16="http://schemas.microsoft.com/office/drawing/2014/main" id="{63C1F309-1459-FC43-B8D0-20229D084C4A}"/>
              </a:ext>
            </a:extLst>
          </p:cNvPr>
          <p:cNvSpPr txBox="1"/>
          <p:nvPr/>
        </p:nvSpPr>
        <p:spPr>
          <a:xfrm>
            <a:off x="2938524" y="4794551"/>
            <a:ext cx="3261968" cy="369332"/>
          </a:xfrm>
          <a:prstGeom prst="rect">
            <a:avLst/>
          </a:prstGeom>
          <a:noFill/>
        </p:spPr>
        <p:txBody>
          <a:bodyPr wrap="square" rtlCol="0">
            <a:spAutoFit/>
          </a:bodyPr>
          <a:lstStyle/>
          <a:p>
            <a:r>
              <a:rPr lang="en-US" b="1" dirty="0">
                <a:solidFill>
                  <a:srgbClr val="FF0000"/>
                </a:solidFill>
              </a:rPr>
              <a:t>Extremely Dissatisfied.</a:t>
            </a:r>
          </a:p>
        </p:txBody>
      </p:sp>
    </p:spTree>
    <p:extLst>
      <p:ext uri="{BB962C8B-B14F-4D97-AF65-F5344CB8AC3E}">
        <p14:creationId xmlns:p14="http://schemas.microsoft.com/office/powerpoint/2010/main" val="194324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0" y="1527175"/>
            <a:ext cx="8504238" cy="4572000"/>
          </a:xfrm>
        </p:spPr>
        <p:txBody>
          <a:bodyPr>
            <a:normAutofit/>
          </a:bodyPr>
          <a:lstStyle/>
          <a:p>
            <a:pPr marL="0" indent="0">
              <a:buNone/>
            </a:pPr>
            <a:endParaRPr lang="en-US" dirty="0"/>
          </a:p>
          <a:p>
            <a:endParaRPr lang="en-US" dirty="0"/>
          </a:p>
        </p:txBody>
      </p:sp>
      <p:pic>
        <p:nvPicPr>
          <p:cNvPr id="4" name="Picture 3">
            <a:extLst>
              <a:ext uri="{FF2B5EF4-FFF2-40B4-BE49-F238E27FC236}">
                <a16:creationId xmlns:a16="http://schemas.microsoft.com/office/drawing/2014/main" id="{939A65CC-6170-3C41-895B-7A7EA5156EAE}"/>
              </a:ext>
            </a:extLst>
          </p:cNvPr>
          <p:cNvPicPr>
            <a:picLocks noChangeAspect="1"/>
          </p:cNvPicPr>
          <p:nvPr/>
        </p:nvPicPr>
        <p:blipFill>
          <a:blip r:embed="rId3"/>
          <a:stretch>
            <a:fillRect/>
          </a:stretch>
        </p:blipFill>
        <p:spPr>
          <a:xfrm>
            <a:off x="5221795" y="2346298"/>
            <a:ext cx="3282443" cy="3008906"/>
          </a:xfrm>
          <a:prstGeom prst="rect">
            <a:avLst/>
          </a:prstGeom>
        </p:spPr>
      </p:pic>
      <p:pic>
        <p:nvPicPr>
          <p:cNvPr id="6" name="Picture 5">
            <a:extLst>
              <a:ext uri="{FF2B5EF4-FFF2-40B4-BE49-F238E27FC236}">
                <a16:creationId xmlns:a16="http://schemas.microsoft.com/office/drawing/2014/main" id="{CBE211E7-6A98-AF46-8297-B44CDBC6CE45}"/>
              </a:ext>
            </a:extLst>
          </p:cNvPr>
          <p:cNvPicPr>
            <a:picLocks noChangeAspect="1"/>
          </p:cNvPicPr>
          <p:nvPr/>
        </p:nvPicPr>
        <p:blipFill>
          <a:blip r:embed="rId4"/>
          <a:stretch>
            <a:fillRect/>
          </a:stretch>
        </p:blipFill>
        <p:spPr>
          <a:xfrm>
            <a:off x="381427" y="2346298"/>
            <a:ext cx="4458941" cy="2970769"/>
          </a:xfrm>
          <a:prstGeom prst="rect">
            <a:avLst/>
          </a:prstGeom>
        </p:spPr>
      </p:pic>
      <p:sp>
        <p:nvSpPr>
          <p:cNvPr id="7" name="Rounded Rectangle 6">
            <a:extLst>
              <a:ext uri="{FF2B5EF4-FFF2-40B4-BE49-F238E27FC236}">
                <a16:creationId xmlns:a16="http://schemas.microsoft.com/office/drawing/2014/main" id="{49348888-D6C3-854C-9908-F45D08E6622B}"/>
              </a:ext>
            </a:extLst>
          </p:cNvPr>
          <p:cNvSpPr/>
          <p:nvPr/>
        </p:nvSpPr>
        <p:spPr>
          <a:xfrm>
            <a:off x="908412" y="783204"/>
            <a:ext cx="7061200" cy="819123"/>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“Thin slices” of interpersonal behavior can be used to predict marital outcomes.</a:t>
            </a:r>
          </a:p>
        </p:txBody>
      </p:sp>
    </p:spTree>
    <p:extLst>
      <p:ext uri="{BB962C8B-B14F-4D97-AF65-F5344CB8AC3E}">
        <p14:creationId xmlns:p14="http://schemas.microsoft.com/office/powerpoint/2010/main" val="109635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to…</a:t>
            </a:r>
          </a:p>
        </p:txBody>
      </p:sp>
      <p:sp>
        <p:nvSpPr>
          <p:cNvPr id="3" name="Content Placeholder 2"/>
          <p:cNvSpPr>
            <a:spLocks noGrp="1"/>
          </p:cNvSpPr>
          <p:nvPr>
            <p:ph sz="quarter" idx="1"/>
          </p:nvPr>
        </p:nvSpPr>
        <p:spPr/>
        <p:txBody>
          <a:bodyPr/>
          <a:lstStyle/>
          <a:p>
            <a:r>
              <a:rPr lang="en-US" dirty="0"/>
              <a:t>Northwestern’s Lifespan Development Lab </a:t>
            </a:r>
          </a:p>
          <a:p>
            <a:pPr lvl="1"/>
            <a:r>
              <a:rPr lang="en-US" dirty="0"/>
              <a:t>PI: Dr. Claudia </a:t>
            </a:r>
            <a:r>
              <a:rPr lang="en-US" dirty="0" err="1"/>
              <a:t>Haase</a:t>
            </a:r>
            <a:endParaRPr lang="en-US" dirty="0"/>
          </a:p>
          <a:p>
            <a:pPr lvl="1"/>
            <a:r>
              <a:rPr lang="en-US" dirty="0"/>
              <a:t>Jacquelyn Stephens, second coder</a:t>
            </a:r>
          </a:p>
          <a:p>
            <a:r>
              <a:rPr lang="en-US" dirty="0"/>
              <a:t>Office of Undergraduate Research</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274320" lvl="1" indent="0">
              <a:buNone/>
            </a:pPr>
            <a:endParaRPr lang="en-US" dirty="0"/>
          </a:p>
          <a:p>
            <a:pPr marL="274320" lvl="1" indent="0">
              <a:buNone/>
            </a:pPr>
            <a:endParaRPr lang="en-US" dirty="0"/>
          </a:p>
          <a:p>
            <a:pPr lvl="1"/>
            <a:endParaRPr lang="en-US" dirty="0"/>
          </a:p>
        </p:txBody>
      </p:sp>
      <p:pic>
        <p:nvPicPr>
          <p:cNvPr id="4" name="Picture 3"/>
          <p:cNvPicPr>
            <a:picLocks noChangeAspect="1"/>
          </p:cNvPicPr>
          <p:nvPr/>
        </p:nvPicPr>
        <p:blipFill>
          <a:blip r:embed="rId3"/>
          <a:stretch>
            <a:fillRect/>
          </a:stretch>
        </p:blipFill>
        <p:spPr>
          <a:xfrm>
            <a:off x="573354" y="3550581"/>
            <a:ext cx="3822700" cy="2548467"/>
          </a:xfrm>
          <a:prstGeom prst="rect">
            <a:avLst/>
          </a:prstGeom>
        </p:spPr>
      </p:pic>
      <p:pic>
        <p:nvPicPr>
          <p:cNvPr id="5" name="Picture 4"/>
          <p:cNvPicPr>
            <a:picLocks noChangeAspect="1"/>
          </p:cNvPicPr>
          <p:nvPr/>
        </p:nvPicPr>
        <p:blipFill>
          <a:blip r:embed="rId4"/>
          <a:stretch>
            <a:fillRect/>
          </a:stretch>
        </p:blipFill>
        <p:spPr>
          <a:xfrm>
            <a:off x="4667655" y="4117849"/>
            <a:ext cx="4138017" cy="1981199"/>
          </a:xfrm>
          <a:prstGeom prst="rect">
            <a:avLst/>
          </a:prstGeom>
        </p:spPr>
      </p:pic>
      <p:pic>
        <p:nvPicPr>
          <p:cNvPr id="8" name="Picture 7">
            <a:extLst>
              <a:ext uri="{FF2B5EF4-FFF2-40B4-BE49-F238E27FC236}">
                <a16:creationId xmlns:a16="http://schemas.microsoft.com/office/drawing/2014/main" id="{AD011C2B-A9C4-1C4C-8957-7A04EA288BF5}"/>
              </a:ext>
            </a:extLst>
          </p:cNvPr>
          <p:cNvPicPr>
            <a:picLocks noChangeAspect="1"/>
          </p:cNvPicPr>
          <p:nvPr/>
        </p:nvPicPr>
        <p:blipFill>
          <a:blip r:embed="rId5"/>
          <a:stretch>
            <a:fillRect/>
          </a:stretch>
        </p:blipFill>
        <p:spPr>
          <a:xfrm>
            <a:off x="6172873" y="2767547"/>
            <a:ext cx="1845733" cy="1231768"/>
          </a:xfrm>
          <a:prstGeom prst="rect">
            <a:avLst/>
          </a:prstGeom>
        </p:spPr>
      </p:pic>
    </p:spTree>
    <p:extLst>
      <p:ext uri="{BB962C8B-B14F-4D97-AF65-F5344CB8AC3E}">
        <p14:creationId xmlns:p14="http://schemas.microsoft.com/office/powerpoint/2010/main" val="1453462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Conflict in Marriage</a:t>
            </a:r>
          </a:p>
        </p:txBody>
      </p:sp>
      <p:pic>
        <p:nvPicPr>
          <p:cNvPr id="5" name="Content Placeholder 4">
            <a:extLst>
              <a:ext uri="{FF2B5EF4-FFF2-40B4-BE49-F238E27FC236}">
                <a16:creationId xmlns:a16="http://schemas.microsoft.com/office/drawing/2014/main" id="{77EA03C4-5BC5-B048-A6D1-D4B6B539BD30}"/>
              </a:ext>
            </a:extLst>
          </p:cNvPr>
          <p:cNvPicPr>
            <a:picLocks noGrp="1" noChangeAspect="1"/>
          </p:cNvPicPr>
          <p:nvPr>
            <p:ph sz="quarter" idx="1"/>
          </p:nvPr>
        </p:nvPicPr>
        <p:blipFill>
          <a:blip r:embed="rId3"/>
          <a:stretch>
            <a:fillRect/>
          </a:stretch>
        </p:blipFill>
        <p:spPr>
          <a:xfrm>
            <a:off x="301752" y="2053001"/>
            <a:ext cx="4219376" cy="2812917"/>
          </a:xfrm>
        </p:spPr>
      </p:pic>
      <p:pic>
        <p:nvPicPr>
          <p:cNvPr id="4" name="Picture 3">
            <a:extLst>
              <a:ext uri="{FF2B5EF4-FFF2-40B4-BE49-F238E27FC236}">
                <a16:creationId xmlns:a16="http://schemas.microsoft.com/office/drawing/2014/main" id="{00954BDA-87CA-BD45-943B-9692016A4AD0}"/>
              </a:ext>
            </a:extLst>
          </p:cNvPr>
          <p:cNvPicPr>
            <a:picLocks noChangeAspect="1"/>
          </p:cNvPicPr>
          <p:nvPr/>
        </p:nvPicPr>
        <p:blipFill>
          <a:blip r:embed="rId4"/>
          <a:stretch>
            <a:fillRect/>
          </a:stretch>
        </p:blipFill>
        <p:spPr>
          <a:xfrm>
            <a:off x="4625198" y="2053003"/>
            <a:ext cx="4210954" cy="2812917"/>
          </a:xfrm>
          <a:prstGeom prst="rect">
            <a:avLst/>
          </a:prstGeom>
        </p:spPr>
      </p:pic>
    </p:spTree>
    <p:extLst>
      <p:ext uri="{BB962C8B-B14F-4D97-AF65-F5344CB8AC3E}">
        <p14:creationId xmlns:p14="http://schemas.microsoft.com/office/powerpoint/2010/main" val="596896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makes for a satisfied marriage?</a:t>
            </a:r>
          </a:p>
        </p:txBody>
      </p:sp>
      <p:pic>
        <p:nvPicPr>
          <p:cNvPr id="5" name="Content Placeholder 4">
            <a:extLst>
              <a:ext uri="{FF2B5EF4-FFF2-40B4-BE49-F238E27FC236}">
                <a16:creationId xmlns:a16="http://schemas.microsoft.com/office/drawing/2014/main" id="{77EA03C4-5BC5-B048-A6D1-D4B6B539BD30}"/>
              </a:ext>
            </a:extLst>
          </p:cNvPr>
          <p:cNvPicPr>
            <a:picLocks noGrp="1" noChangeAspect="1"/>
          </p:cNvPicPr>
          <p:nvPr>
            <p:ph sz="quarter" idx="1"/>
          </p:nvPr>
        </p:nvPicPr>
        <p:blipFill>
          <a:blip r:embed="rId3"/>
          <a:stretch>
            <a:fillRect/>
          </a:stretch>
        </p:blipFill>
        <p:spPr>
          <a:xfrm>
            <a:off x="-4627076" y="1650428"/>
            <a:ext cx="4219376" cy="2812917"/>
          </a:xfrm>
        </p:spPr>
      </p:pic>
      <p:pic>
        <p:nvPicPr>
          <p:cNvPr id="4" name="Picture 3">
            <a:extLst>
              <a:ext uri="{FF2B5EF4-FFF2-40B4-BE49-F238E27FC236}">
                <a16:creationId xmlns:a16="http://schemas.microsoft.com/office/drawing/2014/main" id="{00954BDA-87CA-BD45-943B-9692016A4AD0}"/>
              </a:ext>
            </a:extLst>
          </p:cNvPr>
          <p:cNvPicPr>
            <a:picLocks noChangeAspect="1"/>
          </p:cNvPicPr>
          <p:nvPr/>
        </p:nvPicPr>
        <p:blipFill>
          <a:blip r:embed="rId4"/>
          <a:stretch>
            <a:fillRect/>
          </a:stretch>
        </p:blipFill>
        <p:spPr>
          <a:xfrm>
            <a:off x="-13373734" y="3682104"/>
            <a:ext cx="4210954" cy="2812917"/>
          </a:xfrm>
          <a:prstGeom prst="rect">
            <a:avLst/>
          </a:prstGeom>
        </p:spPr>
      </p:pic>
      <p:pic>
        <p:nvPicPr>
          <p:cNvPr id="8" name="Picture 7">
            <a:extLst>
              <a:ext uri="{FF2B5EF4-FFF2-40B4-BE49-F238E27FC236}">
                <a16:creationId xmlns:a16="http://schemas.microsoft.com/office/drawing/2014/main" id="{A9F3E04C-3AF7-D647-AE48-B19AD52A7020}"/>
              </a:ext>
            </a:extLst>
          </p:cNvPr>
          <p:cNvPicPr>
            <a:picLocks noChangeAspect="1"/>
          </p:cNvPicPr>
          <p:nvPr/>
        </p:nvPicPr>
        <p:blipFill>
          <a:blip r:embed="rId5"/>
          <a:stretch>
            <a:fillRect/>
          </a:stretch>
        </p:blipFill>
        <p:spPr>
          <a:xfrm>
            <a:off x="790617" y="1650428"/>
            <a:ext cx="3227832" cy="1979897"/>
          </a:xfrm>
          <a:prstGeom prst="rect">
            <a:avLst/>
          </a:prstGeom>
        </p:spPr>
      </p:pic>
      <p:pic>
        <p:nvPicPr>
          <p:cNvPr id="9" name="Picture 8">
            <a:extLst>
              <a:ext uri="{FF2B5EF4-FFF2-40B4-BE49-F238E27FC236}">
                <a16:creationId xmlns:a16="http://schemas.microsoft.com/office/drawing/2014/main" id="{63C3CB5F-3B6D-8E47-BCD5-3EC4B74368BD}"/>
              </a:ext>
            </a:extLst>
          </p:cNvPr>
          <p:cNvPicPr>
            <a:picLocks noChangeAspect="1"/>
          </p:cNvPicPr>
          <p:nvPr/>
        </p:nvPicPr>
        <p:blipFill>
          <a:blip r:embed="rId6"/>
          <a:stretch>
            <a:fillRect/>
          </a:stretch>
        </p:blipFill>
        <p:spPr>
          <a:xfrm>
            <a:off x="790618" y="4136047"/>
            <a:ext cx="3224252" cy="1931967"/>
          </a:xfrm>
          <a:prstGeom prst="rect">
            <a:avLst/>
          </a:prstGeom>
        </p:spPr>
      </p:pic>
      <p:pic>
        <p:nvPicPr>
          <p:cNvPr id="11" name="Picture 10">
            <a:extLst>
              <a:ext uri="{FF2B5EF4-FFF2-40B4-BE49-F238E27FC236}">
                <a16:creationId xmlns:a16="http://schemas.microsoft.com/office/drawing/2014/main" id="{E0178026-7452-CA49-B4C6-D0D9DDC43EE5}"/>
              </a:ext>
            </a:extLst>
          </p:cNvPr>
          <p:cNvPicPr>
            <a:picLocks noChangeAspect="1"/>
          </p:cNvPicPr>
          <p:nvPr/>
        </p:nvPicPr>
        <p:blipFill>
          <a:blip r:embed="rId7"/>
          <a:stretch>
            <a:fillRect/>
          </a:stretch>
        </p:blipFill>
        <p:spPr>
          <a:xfrm>
            <a:off x="5109742" y="4304127"/>
            <a:ext cx="3236815" cy="1686058"/>
          </a:xfrm>
          <a:prstGeom prst="rect">
            <a:avLst/>
          </a:prstGeom>
        </p:spPr>
      </p:pic>
      <p:sp>
        <p:nvSpPr>
          <p:cNvPr id="12" name="TextBox 11">
            <a:extLst>
              <a:ext uri="{FF2B5EF4-FFF2-40B4-BE49-F238E27FC236}">
                <a16:creationId xmlns:a16="http://schemas.microsoft.com/office/drawing/2014/main" id="{6F94191A-24E7-3A48-85A7-B40393234C2A}"/>
              </a:ext>
            </a:extLst>
          </p:cNvPr>
          <p:cNvSpPr txBox="1"/>
          <p:nvPr/>
        </p:nvSpPr>
        <p:spPr>
          <a:xfrm>
            <a:off x="1819960" y="3698520"/>
            <a:ext cx="1165568" cy="369332"/>
          </a:xfrm>
          <a:prstGeom prst="rect">
            <a:avLst/>
          </a:prstGeom>
          <a:noFill/>
        </p:spPr>
        <p:txBody>
          <a:bodyPr wrap="square" rtlCol="0">
            <a:spAutoFit/>
          </a:bodyPr>
          <a:lstStyle/>
          <a:p>
            <a:r>
              <a:rPr lang="en-US" b="1" dirty="0"/>
              <a:t>Family</a:t>
            </a:r>
          </a:p>
        </p:txBody>
      </p:sp>
      <p:sp>
        <p:nvSpPr>
          <p:cNvPr id="13" name="TextBox 12">
            <a:extLst>
              <a:ext uri="{FF2B5EF4-FFF2-40B4-BE49-F238E27FC236}">
                <a16:creationId xmlns:a16="http://schemas.microsoft.com/office/drawing/2014/main" id="{4571DED6-1364-3D4F-B059-209D975435E3}"/>
              </a:ext>
            </a:extLst>
          </p:cNvPr>
          <p:cNvSpPr txBox="1"/>
          <p:nvPr/>
        </p:nvSpPr>
        <p:spPr>
          <a:xfrm>
            <a:off x="6139084" y="3773826"/>
            <a:ext cx="1165568" cy="369332"/>
          </a:xfrm>
          <a:prstGeom prst="rect">
            <a:avLst/>
          </a:prstGeom>
          <a:noFill/>
        </p:spPr>
        <p:txBody>
          <a:bodyPr wrap="square" rtlCol="0">
            <a:spAutoFit/>
          </a:bodyPr>
          <a:lstStyle/>
          <a:p>
            <a:r>
              <a:rPr lang="en-US" b="1" dirty="0"/>
              <a:t>Money</a:t>
            </a:r>
          </a:p>
        </p:txBody>
      </p:sp>
      <p:sp>
        <p:nvSpPr>
          <p:cNvPr id="14" name="TextBox 13">
            <a:extLst>
              <a:ext uri="{FF2B5EF4-FFF2-40B4-BE49-F238E27FC236}">
                <a16:creationId xmlns:a16="http://schemas.microsoft.com/office/drawing/2014/main" id="{166C1EFC-7CAE-A843-BCE7-8387355CC855}"/>
              </a:ext>
            </a:extLst>
          </p:cNvPr>
          <p:cNvSpPr txBox="1"/>
          <p:nvPr/>
        </p:nvSpPr>
        <p:spPr>
          <a:xfrm>
            <a:off x="5800618" y="6021847"/>
            <a:ext cx="1842499" cy="369332"/>
          </a:xfrm>
          <a:prstGeom prst="rect">
            <a:avLst/>
          </a:prstGeom>
          <a:noFill/>
        </p:spPr>
        <p:txBody>
          <a:bodyPr wrap="square" rtlCol="0">
            <a:spAutoFit/>
          </a:bodyPr>
          <a:lstStyle/>
          <a:p>
            <a:r>
              <a:rPr lang="en-US" b="1" dirty="0"/>
              <a:t>Compatibility</a:t>
            </a:r>
          </a:p>
        </p:txBody>
      </p:sp>
      <p:sp>
        <p:nvSpPr>
          <p:cNvPr id="15" name="TextBox 14">
            <a:extLst>
              <a:ext uri="{FF2B5EF4-FFF2-40B4-BE49-F238E27FC236}">
                <a16:creationId xmlns:a16="http://schemas.microsoft.com/office/drawing/2014/main" id="{BB053CE1-025D-2E4B-9CEF-8DCC862DEEEF}"/>
              </a:ext>
            </a:extLst>
          </p:cNvPr>
          <p:cNvSpPr txBox="1"/>
          <p:nvPr/>
        </p:nvSpPr>
        <p:spPr>
          <a:xfrm>
            <a:off x="1428314" y="6021847"/>
            <a:ext cx="1948860" cy="646331"/>
          </a:xfrm>
          <a:prstGeom prst="rect">
            <a:avLst/>
          </a:prstGeom>
          <a:noFill/>
        </p:spPr>
        <p:txBody>
          <a:bodyPr wrap="square" rtlCol="0">
            <a:spAutoFit/>
          </a:bodyPr>
          <a:lstStyle/>
          <a:p>
            <a:r>
              <a:rPr lang="en-US" b="1" dirty="0"/>
              <a:t>Attractiveness</a:t>
            </a:r>
          </a:p>
          <a:p>
            <a:endParaRPr lang="en-US" b="1" dirty="0"/>
          </a:p>
        </p:txBody>
      </p:sp>
      <p:pic>
        <p:nvPicPr>
          <p:cNvPr id="6" name="Picture 5">
            <a:extLst>
              <a:ext uri="{FF2B5EF4-FFF2-40B4-BE49-F238E27FC236}">
                <a16:creationId xmlns:a16="http://schemas.microsoft.com/office/drawing/2014/main" id="{60C8D715-B2FF-2942-8460-AE26C56FBABD}"/>
              </a:ext>
            </a:extLst>
          </p:cNvPr>
          <p:cNvPicPr>
            <a:picLocks noChangeAspect="1"/>
          </p:cNvPicPr>
          <p:nvPr/>
        </p:nvPicPr>
        <p:blipFill>
          <a:blip r:embed="rId8"/>
          <a:stretch>
            <a:fillRect/>
          </a:stretch>
        </p:blipFill>
        <p:spPr>
          <a:xfrm>
            <a:off x="5109741" y="1616562"/>
            <a:ext cx="3227832" cy="2135076"/>
          </a:xfrm>
          <a:prstGeom prst="rect">
            <a:avLst/>
          </a:prstGeom>
        </p:spPr>
      </p:pic>
    </p:spTree>
    <p:extLst>
      <p:ext uri="{BB962C8B-B14F-4D97-AF65-F5344CB8AC3E}">
        <p14:creationId xmlns:p14="http://schemas.microsoft.com/office/powerpoint/2010/main" val="7622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Marital Conflict</a:t>
            </a:r>
          </a:p>
        </p:txBody>
      </p:sp>
      <p:pic>
        <p:nvPicPr>
          <p:cNvPr id="4" name="Picture 3">
            <a:extLst>
              <a:ext uri="{FF2B5EF4-FFF2-40B4-BE49-F238E27FC236}">
                <a16:creationId xmlns:a16="http://schemas.microsoft.com/office/drawing/2014/main" id="{00954BDA-87CA-BD45-943B-9692016A4AD0}"/>
              </a:ext>
            </a:extLst>
          </p:cNvPr>
          <p:cNvPicPr>
            <a:picLocks noChangeAspect="1"/>
          </p:cNvPicPr>
          <p:nvPr/>
        </p:nvPicPr>
        <p:blipFill>
          <a:blip r:embed="rId5"/>
          <a:stretch>
            <a:fillRect/>
          </a:stretch>
        </p:blipFill>
        <p:spPr>
          <a:xfrm>
            <a:off x="-13373734" y="3682104"/>
            <a:ext cx="4210954" cy="2812917"/>
          </a:xfrm>
          <a:prstGeom prst="rect">
            <a:avLst/>
          </a:prstGeom>
        </p:spPr>
      </p:pic>
      <p:pic>
        <p:nvPicPr>
          <p:cNvPr id="3" name="jordyn.mp4">
            <a:hlinkClick r:id="" action="ppaction://media"/>
            <a:extLst>
              <a:ext uri="{FF2B5EF4-FFF2-40B4-BE49-F238E27FC236}">
                <a16:creationId xmlns:a16="http://schemas.microsoft.com/office/drawing/2014/main" id="{6A7C9C85-C29F-0246-B5B8-D51363C472C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r="205" b="51346"/>
          <a:stretch/>
        </p:blipFill>
        <p:spPr>
          <a:xfrm>
            <a:off x="420285" y="2544395"/>
            <a:ext cx="8297333" cy="2275417"/>
          </a:xfrm>
          <a:prstGeom prst="rect">
            <a:avLst/>
          </a:prstGeom>
        </p:spPr>
      </p:pic>
    </p:spTree>
    <p:extLst>
      <p:ext uri="{BB962C8B-B14F-4D97-AF65-F5344CB8AC3E}">
        <p14:creationId xmlns:p14="http://schemas.microsoft.com/office/powerpoint/2010/main" val="1284531464"/>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Emotional Behavior</a:t>
            </a:r>
          </a:p>
        </p:txBody>
      </p:sp>
      <p:pic>
        <p:nvPicPr>
          <p:cNvPr id="4" name="Picture 3">
            <a:extLst>
              <a:ext uri="{FF2B5EF4-FFF2-40B4-BE49-F238E27FC236}">
                <a16:creationId xmlns:a16="http://schemas.microsoft.com/office/drawing/2014/main" id="{00954BDA-87CA-BD45-943B-9692016A4AD0}"/>
              </a:ext>
            </a:extLst>
          </p:cNvPr>
          <p:cNvPicPr>
            <a:picLocks noChangeAspect="1"/>
          </p:cNvPicPr>
          <p:nvPr/>
        </p:nvPicPr>
        <p:blipFill>
          <a:blip r:embed="rId3"/>
          <a:stretch>
            <a:fillRect/>
          </a:stretch>
        </p:blipFill>
        <p:spPr>
          <a:xfrm>
            <a:off x="-13373734" y="3682104"/>
            <a:ext cx="4210954" cy="2812917"/>
          </a:xfrm>
          <a:prstGeom prst="rect">
            <a:avLst/>
          </a:prstGeom>
        </p:spPr>
      </p:pic>
      <p:pic>
        <p:nvPicPr>
          <p:cNvPr id="5" name="Picture 4">
            <a:extLst>
              <a:ext uri="{FF2B5EF4-FFF2-40B4-BE49-F238E27FC236}">
                <a16:creationId xmlns:a16="http://schemas.microsoft.com/office/drawing/2014/main" id="{718E28CC-E983-1745-93E2-AB1A85953505}"/>
              </a:ext>
            </a:extLst>
          </p:cNvPr>
          <p:cNvPicPr>
            <a:picLocks noChangeAspect="1"/>
          </p:cNvPicPr>
          <p:nvPr/>
        </p:nvPicPr>
        <p:blipFill>
          <a:blip r:embed="rId4"/>
          <a:stretch>
            <a:fillRect/>
          </a:stretch>
        </p:blipFill>
        <p:spPr>
          <a:xfrm>
            <a:off x="1950032" y="2227195"/>
            <a:ext cx="5239472" cy="3479337"/>
          </a:xfrm>
          <a:prstGeom prst="rect">
            <a:avLst/>
          </a:prstGeom>
        </p:spPr>
      </p:pic>
    </p:spTree>
    <p:extLst>
      <p:ext uri="{BB962C8B-B14F-4D97-AF65-F5344CB8AC3E}">
        <p14:creationId xmlns:p14="http://schemas.microsoft.com/office/powerpoint/2010/main" val="886464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Study</a:t>
            </a:r>
          </a:p>
        </p:txBody>
      </p:sp>
      <p:sp>
        <p:nvSpPr>
          <p:cNvPr id="6" name="Rounded Rectangle 5"/>
          <p:cNvSpPr/>
          <p:nvPr/>
        </p:nvSpPr>
        <p:spPr>
          <a:xfrm>
            <a:off x="723900" y="1692148"/>
            <a:ext cx="7620000" cy="8763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How does negative emotional behavior in conflict conversations predict marital satisfaction?</a:t>
            </a:r>
          </a:p>
        </p:txBody>
      </p:sp>
      <p:sp>
        <p:nvSpPr>
          <p:cNvPr id="9" name="Rounded Rectangle 8"/>
          <p:cNvSpPr/>
          <p:nvPr/>
        </p:nvSpPr>
        <p:spPr>
          <a:xfrm>
            <a:off x="927100" y="3276600"/>
            <a:ext cx="2362200" cy="8001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Emotional Behavior</a:t>
            </a:r>
          </a:p>
        </p:txBody>
      </p:sp>
      <p:sp>
        <p:nvSpPr>
          <p:cNvPr id="10" name="Rounded Rectangle 9"/>
          <p:cNvSpPr/>
          <p:nvPr/>
        </p:nvSpPr>
        <p:spPr>
          <a:xfrm>
            <a:off x="5842000" y="3308350"/>
            <a:ext cx="1892300" cy="8001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a:t>Marital Satisfaction</a:t>
            </a:r>
          </a:p>
        </p:txBody>
      </p:sp>
      <p:cxnSp>
        <p:nvCxnSpPr>
          <p:cNvPr id="13" name="Straight Arrow Connector 12"/>
          <p:cNvCxnSpPr/>
          <p:nvPr/>
        </p:nvCxnSpPr>
        <p:spPr>
          <a:xfrm>
            <a:off x="3911600" y="3708400"/>
            <a:ext cx="1524000" cy="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7" name="TextBox 16">
            <a:extLst>
              <a:ext uri="{FF2B5EF4-FFF2-40B4-BE49-F238E27FC236}">
                <a16:creationId xmlns:a16="http://schemas.microsoft.com/office/drawing/2014/main" id="{E737414D-D8BC-5048-9F6C-D3C7D6E02514}"/>
              </a:ext>
            </a:extLst>
          </p:cNvPr>
          <p:cNvSpPr txBox="1"/>
          <p:nvPr/>
        </p:nvSpPr>
        <p:spPr>
          <a:xfrm>
            <a:off x="384502" y="6096893"/>
            <a:ext cx="1739717" cy="369332"/>
          </a:xfrm>
          <a:prstGeom prst="rect">
            <a:avLst/>
          </a:prstGeom>
          <a:noFill/>
        </p:spPr>
        <p:txBody>
          <a:bodyPr wrap="square" rtlCol="0">
            <a:spAutoFit/>
          </a:bodyPr>
          <a:lstStyle/>
          <a:p>
            <a:r>
              <a:rPr lang="en-US" b="1" dirty="0"/>
              <a:t>Stonewalling</a:t>
            </a:r>
          </a:p>
        </p:txBody>
      </p:sp>
      <p:sp>
        <p:nvSpPr>
          <p:cNvPr id="18" name="TextBox 17">
            <a:extLst>
              <a:ext uri="{FF2B5EF4-FFF2-40B4-BE49-F238E27FC236}">
                <a16:creationId xmlns:a16="http://schemas.microsoft.com/office/drawing/2014/main" id="{09581C5E-C643-2F4E-A51E-43203FB0F5AE}"/>
              </a:ext>
            </a:extLst>
          </p:cNvPr>
          <p:cNvSpPr txBox="1"/>
          <p:nvPr/>
        </p:nvSpPr>
        <p:spPr>
          <a:xfrm>
            <a:off x="4965841" y="6107447"/>
            <a:ext cx="1400358" cy="369332"/>
          </a:xfrm>
          <a:prstGeom prst="rect">
            <a:avLst/>
          </a:prstGeom>
          <a:noFill/>
        </p:spPr>
        <p:txBody>
          <a:bodyPr wrap="square" rtlCol="0">
            <a:spAutoFit/>
          </a:bodyPr>
          <a:lstStyle/>
          <a:p>
            <a:r>
              <a:rPr lang="en-US" b="1" dirty="0"/>
              <a:t>Criticism</a:t>
            </a:r>
          </a:p>
        </p:txBody>
      </p:sp>
      <p:sp>
        <p:nvSpPr>
          <p:cNvPr id="19" name="TextBox 18">
            <a:extLst>
              <a:ext uri="{FF2B5EF4-FFF2-40B4-BE49-F238E27FC236}">
                <a16:creationId xmlns:a16="http://schemas.microsoft.com/office/drawing/2014/main" id="{B13ACDB5-842E-4B41-BB44-9D0C2D4FCF9D}"/>
              </a:ext>
            </a:extLst>
          </p:cNvPr>
          <p:cNvSpPr txBox="1"/>
          <p:nvPr/>
        </p:nvSpPr>
        <p:spPr>
          <a:xfrm>
            <a:off x="2385533" y="6100530"/>
            <a:ext cx="1916093" cy="369332"/>
          </a:xfrm>
          <a:prstGeom prst="rect">
            <a:avLst/>
          </a:prstGeom>
          <a:noFill/>
        </p:spPr>
        <p:txBody>
          <a:bodyPr wrap="square" rtlCol="0">
            <a:spAutoFit/>
          </a:bodyPr>
          <a:lstStyle/>
          <a:p>
            <a:r>
              <a:rPr lang="en-US" b="1" dirty="0"/>
              <a:t>Defensiveness</a:t>
            </a:r>
          </a:p>
        </p:txBody>
      </p:sp>
      <p:sp>
        <p:nvSpPr>
          <p:cNvPr id="20" name="TextBox 19">
            <a:extLst>
              <a:ext uri="{FF2B5EF4-FFF2-40B4-BE49-F238E27FC236}">
                <a16:creationId xmlns:a16="http://schemas.microsoft.com/office/drawing/2014/main" id="{09D65978-9BFF-1B4F-A644-735C8770074D}"/>
              </a:ext>
            </a:extLst>
          </p:cNvPr>
          <p:cNvSpPr txBox="1"/>
          <p:nvPr/>
        </p:nvSpPr>
        <p:spPr>
          <a:xfrm>
            <a:off x="7081213" y="6131686"/>
            <a:ext cx="1436253" cy="369332"/>
          </a:xfrm>
          <a:prstGeom prst="rect">
            <a:avLst/>
          </a:prstGeom>
          <a:noFill/>
        </p:spPr>
        <p:txBody>
          <a:bodyPr wrap="square" rtlCol="0">
            <a:spAutoFit/>
          </a:bodyPr>
          <a:lstStyle/>
          <a:p>
            <a:r>
              <a:rPr lang="en-US" b="1" dirty="0"/>
              <a:t>Contempt</a:t>
            </a:r>
          </a:p>
        </p:txBody>
      </p:sp>
      <p:sp>
        <p:nvSpPr>
          <p:cNvPr id="22" name="TextBox 21">
            <a:extLst>
              <a:ext uri="{FF2B5EF4-FFF2-40B4-BE49-F238E27FC236}">
                <a16:creationId xmlns:a16="http://schemas.microsoft.com/office/drawing/2014/main" id="{F951EA96-20E3-BD46-8A4C-99745A90B8FA}"/>
              </a:ext>
            </a:extLst>
          </p:cNvPr>
          <p:cNvSpPr txBox="1"/>
          <p:nvPr/>
        </p:nvSpPr>
        <p:spPr>
          <a:xfrm>
            <a:off x="2602068" y="4188313"/>
            <a:ext cx="4988936" cy="369332"/>
          </a:xfrm>
          <a:prstGeom prst="rect">
            <a:avLst/>
          </a:prstGeom>
          <a:noFill/>
        </p:spPr>
        <p:txBody>
          <a:bodyPr wrap="square" rtlCol="0">
            <a:spAutoFit/>
          </a:bodyPr>
          <a:lstStyle/>
          <a:p>
            <a:r>
              <a:rPr lang="en-US" b="1" dirty="0"/>
              <a:t>4 Horsemen of the Apocalypse</a:t>
            </a:r>
          </a:p>
        </p:txBody>
      </p:sp>
      <p:sp>
        <p:nvSpPr>
          <p:cNvPr id="5" name="Rectangle 4">
            <a:extLst>
              <a:ext uri="{FF2B5EF4-FFF2-40B4-BE49-F238E27FC236}">
                <a16:creationId xmlns:a16="http://schemas.microsoft.com/office/drawing/2014/main" id="{C658143F-7A52-5441-82FF-C6F90198BE3D}"/>
              </a:ext>
            </a:extLst>
          </p:cNvPr>
          <p:cNvSpPr/>
          <p:nvPr/>
        </p:nvSpPr>
        <p:spPr>
          <a:xfrm>
            <a:off x="373550" y="4557645"/>
            <a:ext cx="1734650" cy="1887116"/>
          </a:xfrm>
          <a:prstGeom prst="rect">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9989C1C-3A27-5344-8B4C-4D2161844834}"/>
              </a:ext>
            </a:extLst>
          </p:cNvPr>
          <p:cNvSpPr/>
          <p:nvPr/>
        </p:nvSpPr>
        <p:spPr>
          <a:xfrm>
            <a:off x="2458550" y="4556612"/>
            <a:ext cx="1734650" cy="1887116"/>
          </a:xfrm>
          <a:prstGeom prst="rect">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370006B-9C40-6247-9BBF-AD559735D97C}"/>
              </a:ext>
            </a:extLst>
          </p:cNvPr>
          <p:cNvSpPr/>
          <p:nvPr/>
        </p:nvSpPr>
        <p:spPr>
          <a:xfrm>
            <a:off x="4732485" y="4556612"/>
            <a:ext cx="1734650" cy="1887116"/>
          </a:xfrm>
          <a:prstGeom prst="rect">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4EADA42-24B7-3547-9E8D-5EFD66B53565}"/>
              </a:ext>
            </a:extLst>
          </p:cNvPr>
          <p:cNvSpPr/>
          <p:nvPr/>
        </p:nvSpPr>
        <p:spPr>
          <a:xfrm>
            <a:off x="6891636" y="4556612"/>
            <a:ext cx="1734650" cy="1887116"/>
          </a:xfrm>
          <a:prstGeom prst="rect">
            <a:avLst/>
          </a:prstGeom>
          <a:no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185D8B6A-5D57-8A43-96AA-8DF930D72A82}"/>
              </a:ext>
            </a:extLst>
          </p:cNvPr>
          <p:cNvPicPr>
            <a:picLocks noChangeAspect="1"/>
          </p:cNvPicPr>
          <p:nvPr/>
        </p:nvPicPr>
        <p:blipFill>
          <a:blip r:embed="rId3"/>
          <a:stretch>
            <a:fillRect/>
          </a:stretch>
        </p:blipFill>
        <p:spPr>
          <a:xfrm>
            <a:off x="5030993" y="4621719"/>
            <a:ext cx="1137633" cy="1536192"/>
          </a:xfrm>
          <a:prstGeom prst="rect">
            <a:avLst/>
          </a:prstGeom>
        </p:spPr>
      </p:pic>
      <p:pic>
        <p:nvPicPr>
          <p:cNvPr id="26" name="Picture 25">
            <a:extLst>
              <a:ext uri="{FF2B5EF4-FFF2-40B4-BE49-F238E27FC236}">
                <a16:creationId xmlns:a16="http://schemas.microsoft.com/office/drawing/2014/main" id="{E7BE8F7D-A703-B24F-B2CB-8E6F2661AE2A}"/>
              </a:ext>
            </a:extLst>
          </p:cNvPr>
          <p:cNvPicPr>
            <a:picLocks noChangeAspect="1"/>
          </p:cNvPicPr>
          <p:nvPr/>
        </p:nvPicPr>
        <p:blipFill>
          <a:blip r:embed="rId4"/>
          <a:stretch>
            <a:fillRect/>
          </a:stretch>
        </p:blipFill>
        <p:spPr>
          <a:xfrm>
            <a:off x="627967" y="4621719"/>
            <a:ext cx="1194818" cy="1536192"/>
          </a:xfrm>
          <a:prstGeom prst="rect">
            <a:avLst/>
          </a:prstGeom>
        </p:spPr>
      </p:pic>
      <p:pic>
        <p:nvPicPr>
          <p:cNvPr id="27" name="Picture 26">
            <a:extLst>
              <a:ext uri="{FF2B5EF4-FFF2-40B4-BE49-F238E27FC236}">
                <a16:creationId xmlns:a16="http://schemas.microsoft.com/office/drawing/2014/main" id="{FC2B7CB7-937F-DF41-AF0F-7CC7FC91FE2B}"/>
              </a:ext>
            </a:extLst>
          </p:cNvPr>
          <p:cNvPicPr>
            <a:picLocks noChangeAspect="1"/>
          </p:cNvPicPr>
          <p:nvPr/>
        </p:nvPicPr>
        <p:blipFill>
          <a:blip r:embed="rId5"/>
          <a:stretch>
            <a:fillRect/>
          </a:stretch>
        </p:blipFill>
        <p:spPr>
          <a:xfrm>
            <a:off x="2755963" y="4625244"/>
            <a:ext cx="1137920" cy="1536192"/>
          </a:xfrm>
          <a:prstGeom prst="rect">
            <a:avLst/>
          </a:prstGeom>
        </p:spPr>
      </p:pic>
      <p:pic>
        <p:nvPicPr>
          <p:cNvPr id="28" name="Picture 27">
            <a:extLst>
              <a:ext uri="{FF2B5EF4-FFF2-40B4-BE49-F238E27FC236}">
                <a16:creationId xmlns:a16="http://schemas.microsoft.com/office/drawing/2014/main" id="{43AC2877-DDAA-714F-A1CD-E1BBFA420665}"/>
              </a:ext>
            </a:extLst>
          </p:cNvPr>
          <p:cNvPicPr>
            <a:picLocks noChangeAspect="1"/>
          </p:cNvPicPr>
          <p:nvPr/>
        </p:nvPicPr>
        <p:blipFill>
          <a:blip r:embed="rId6"/>
          <a:stretch>
            <a:fillRect/>
          </a:stretch>
        </p:blipFill>
        <p:spPr>
          <a:xfrm>
            <a:off x="7183400" y="4623425"/>
            <a:ext cx="1133856" cy="1534486"/>
          </a:xfrm>
          <a:prstGeom prst="rect">
            <a:avLst/>
          </a:prstGeom>
        </p:spPr>
      </p:pic>
    </p:spTree>
    <p:extLst>
      <p:ext uri="{BB962C8B-B14F-4D97-AF65-F5344CB8AC3E}">
        <p14:creationId xmlns:p14="http://schemas.microsoft.com/office/powerpoint/2010/main" val="271161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9" presetClass="exit" presetSubtype="0" fill="hold" grpId="1" nodeType="withEffect">
                                  <p:stCondLst>
                                    <p:cond delay="0"/>
                                  </p:stCondLst>
                                  <p:childTnLst>
                                    <p:animEffect transition="out" filter="dissolv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1" nodeType="clickEffect">
                                  <p:stCondLst>
                                    <p:cond delay="0"/>
                                  </p:stCondLst>
                                  <p:childTnLst>
                                    <p:animEffect transition="out" filter="dissolve">
                                      <p:cBhvr>
                                        <p:cTn id="53" dur="500"/>
                                        <p:tgtEl>
                                          <p:spTgt spid="21"/>
                                        </p:tgtEl>
                                      </p:cBhvr>
                                    </p:animEffect>
                                    <p:set>
                                      <p:cBhvr>
                                        <p:cTn id="54" dur="1" fill="hold">
                                          <p:stCondLst>
                                            <p:cond delay="499"/>
                                          </p:stCondLst>
                                        </p:cTn>
                                        <p:tgtEl>
                                          <p:spTgt spid="21"/>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9" presetClass="exit" presetSubtype="0" fill="hold" grpId="1" nodeType="clickEffect">
                                  <p:stCondLst>
                                    <p:cond delay="0"/>
                                  </p:stCondLst>
                                  <p:childTnLst>
                                    <p:animEffect transition="out" filter="dissolve">
                                      <p:cBhvr>
                                        <p:cTn id="60" dur="500"/>
                                        <p:tgtEl>
                                          <p:spTgt spid="23"/>
                                        </p:tgtEl>
                                      </p:cBhvr>
                                    </p:animEffect>
                                    <p:set>
                                      <p:cBhvr>
                                        <p:cTn id="61" dur="1" fill="hold">
                                          <p:stCondLst>
                                            <p:cond delay="499"/>
                                          </p:stCondLst>
                                        </p:cTn>
                                        <p:tgtEl>
                                          <p:spTgt spid="23"/>
                                        </p:tgtEl>
                                        <p:attrNameLst>
                                          <p:attrName>style.visibility</p:attrName>
                                        </p:attrNameLst>
                                      </p:cBhvr>
                                      <p:to>
                                        <p:strVal val="hidden"/>
                                      </p:to>
                                    </p:set>
                                  </p:childTnLst>
                                </p:cTn>
                              </p:par>
                              <p:par>
                                <p:cTn id="62" presetID="1"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7" grpId="0"/>
      <p:bldP spid="18" grpId="0"/>
      <p:bldP spid="19" grpId="0"/>
      <p:bldP spid="20" grpId="0"/>
      <p:bldP spid="22" grpId="0"/>
      <p:bldP spid="5" grpId="0" animBg="1"/>
      <p:bldP spid="5" grpId="1" animBg="1"/>
      <p:bldP spid="21" grpId="0" animBg="1"/>
      <p:bldP spid="21" grpId="1" animBg="1"/>
      <p:bldP spid="23" grpId="0" animBg="1"/>
      <p:bldP spid="23" grpId="1"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75" y="-388443"/>
            <a:ext cx="8839201" cy="1199766"/>
          </a:xfrm>
        </p:spPr>
        <p:txBody>
          <a:bodyPr>
            <a:normAutofit/>
          </a:bodyPr>
          <a:lstStyle/>
          <a:p>
            <a:r>
              <a:rPr lang="en-US" dirty="0"/>
              <a:t>Who Were the Married Couples?</a:t>
            </a:r>
          </a:p>
        </p:txBody>
      </p:sp>
      <p:pic>
        <p:nvPicPr>
          <p:cNvPr id="23" name="Picture 22">
            <a:extLst>
              <a:ext uri="{FF2B5EF4-FFF2-40B4-BE49-F238E27FC236}">
                <a16:creationId xmlns:a16="http://schemas.microsoft.com/office/drawing/2014/main" id="{5EB3755D-9E38-C44E-BE95-D2DE5EAF2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1093" y="2979936"/>
            <a:ext cx="2100035" cy="2583993"/>
          </a:xfrm>
          <a:prstGeom prst="rect">
            <a:avLst/>
          </a:prstGeom>
        </p:spPr>
      </p:pic>
      <p:sp>
        <p:nvSpPr>
          <p:cNvPr id="29" name="Right Arrow 28">
            <a:extLst>
              <a:ext uri="{FF2B5EF4-FFF2-40B4-BE49-F238E27FC236}">
                <a16:creationId xmlns:a16="http://schemas.microsoft.com/office/drawing/2014/main" id="{E595AB0A-F56A-A543-8926-0DCFE5654D9A}"/>
              </a:ext>
            </a:extLst>
          </p:cNvPr>
          <p:cNvSpPr/>
          <p:nvPr/>
        </p:nvSpPr>
        <p:spPr>
          <a:xfrm rot="5400000" flipV="1">
            <a:off x="2983035" y="8266826"/>
            <a:ext cx="761302" cy="817240"/>
          </a:xfrm>
          <a:prstGeom prst="rightArrow">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83883CA9-AC59-C94C-A1BC-FD7B2CFB8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8962" y="2609424"/>
            <a:ext cx="2937433" cy="2183170"/>
          </a:xfrm>
          <a:prstGeom prst="rect">
            <a:avLst/>
          </a:prstGeom>
        </p:spPr>
      </p:pic>
      <p:sp>
        <p:nvSpPr>
          <p:cNvPr id="34" name="TextBox 33">
            <a:extLst>
              <a:ext uri="{FF2B5EF4-FFF2-40B4-BE49-F238E27FC236}">
                <a16:creationId xmlns:a16="http://schemas.microsoft.com/office/drawing/2014/main" id="{9B68FBE2-484E-DF46-BAD3-30CAAAD75F81}"/>
              </a:ext>
            </a:extLst>
          </p:cNvPr>
          <p:cNvSpPr txBox="1"/>
          <p:nvPr/>
        </p:nvSpPr>
        <p:spPr>
          <a:xfrm>
            <a:off x="2538248" y="4008418"/>
            <a:ext cx="4283735" cy="369332"/>
          </a:xfrm>
          <a:prstGeom prst="rect">
            <a:avLst/>
          </a:prstGeom>
          <a:noFill/>
        </p:spPr>
        <p:txBody>
          <a:bodyPr wrap="square" rtlCol="0">
            <a:spAutoFit/>
          </a:bodyPr>
          <a:lstStyle/>
          <a:p>
            <a:r>
              <a:rPr lang="en-US" b="1" dirty="0"/>
              <a:t>Engaging in conflict conversation.</a:t>
            </a:r>
          </a:p>
        </p:txBody>
      </p:sp>
      <p:pic>
        <p:nvPicPr>
          <p:cNvPr id="4" name="Picture 3">
            <a:extLst>
              <a:ext uri="{FF2B5EF4-FFF2-40B4-BE49-F238E27FC236}">
                <a16:creationId xmlns:a16="http://schemas.microsoft.com/office/drawing/2014/main" id="{F2C47BFB-3DED-104C-8B33-25EE28D3C9C3}"/>
              </a:ext>
            </a:extLst>
          </p:cNvPr>
          <p:cNvPicPr>
            <a:picLocks noChangeAspect="1"/>
          </p:cNvPicPr>
          <p:nvPr/>
        </p:nvPicPr>
        <p:blipFill>
          <a:blip r:embed="rId5"/>
          <a:stretch>
            <a:fillRect/>
          </a:stretch>
        </p:blipFill>
        <p:spPr>
          <a:xfrm>
            <a:off x="2680560" y="1647274"/>
            <a:ext cx="3959240" cy="2223773"/>
          </a:xfrm>
          <a:prstGeom prst="rect">
            <a:avLst/>
          </a:prstGeom>
        </p:spPr>
      </p:pic>
      <p:pic>
        <p:nvPicPr>
          <p:cNvPr id="7" name="Picture 6">
            <a:extLst>
              <a:ext uri="{FF2B5EF4-FFF2-40B4-BE49-F238E27FC236}">
                <a16:creationId xmlns:a16="http://schemas.microsoft.com/office/drawing/2014/main" id="{D863DBAE-A682-C940-9BCA-C4737A6A7389}"/>
              </a:ext>
            </a:extLst>
          </p:cNvPr>
          <p:cNvPicPr>
            <a:picLocks noChangeAspect="1"/>
          </p:cNvPicPr>
          <p:nvPr/>
        </p:nvPicPr>
        <p:blipFill>
          <a:blip r:embed="rId6"/>
          <a:stretch>
            <a:fillRect/>
          </a:stretch>
        </p:blipFill>
        <p:spPr>
          <a:xfrm>
            <a:off x="1056849" y="4484451"/>
            <a:ext cx="1898217" cy="1529119"/>
          </a:xfrm>
          <a:prstGeom prst="rect">
            <a:avLst/>
          </a:prstGeom>
        </p:spPr>
      </p:pic>
      <p:pic>
        <p:nvPicPr>
          <p:cNvPr id="9" name="Picture 8">
            <a:extLst>
              <a:ext uri="{FF2B5EF4-FFF2-40B4-BE49-F238E27FC236}">
                <a16:creationId xmlns:a16="http://schemas.microsoft.com/office/drawing/2014/main" id="{9E85098B-C795-4740-B09E-C2B9652ED62F}"/>
              </a:ext>
            </a:extLst>
          </p:cNvPr>
          <p:cNvPicPr>
            <a:picLocks noChangeAspect="1"/>
          </p:cNvPicPr>
          <p:nvPr/>
        </p:nvPicPr>
        <p:blipFill>
          <a:blip r:embed="rId7"/>
          <a:stretch>
            <a:fillRect/>
          </a:stretch>
        </p:blipFill>
        <p:spPr>
          <a:xfrm>
            <a:off x="3755101" y="4527724"/>
            <a:ext cx="1592951" cy="1374839"/>
          </a:xfrm>
          <a:prstGeom prst="rect">
            <a:avLst/>
          </a:prstGeom>
        </p:spPr>
      </p:pic>
      <p:pic>
        <p:nvPicPr>
          <p:cNvPr id="11" name="Picture 10">
            <a:extLst>
              <a:ext uri="{FF2B5EF4-FFF2-40B4-BE49-F238E27FC236}">
                <a16:creationId xmlns:a16="http://schemas.microsoft.com/office/drawing/2014/main" id="{CFCA6DB9-639D-7843-9266-C9661707180D}"/>
              </a:ext>
            </a:extLst>
          </p:cNvPr>
          <p:cNvPicPr>
            <a:picLocks noChangeAspect="1"/>
          </p:cNvPicPr>
          <p:nvPr/>
        </p:nvPicPr>
        <p:blipFill>
          <a:blip r:embed="rId8"/>
          <a:stretch>
            <a:fillRect/>
          </a:stretch>
        </p:blipFill>
        <p:spPr>
          <a:xfrm>
            <a:off x="6221448" y="4664172"/>
            <a:ext cx="1909056" cy="1238391"/>
          </a:xfrm>
          <a:prstGeom prst="rect">
            <a:avLst/>
          </a:prstGeom>
        </p:spPr>
      </p:pic>
      <p:sp>
        <p:nvSpPr>
          <p:cNvPr id="17" name="TextBox 16">
            <a:extLst>
              <a:ext uri="{FF2B5EF4-FFF2-40B4-BE49-F238E27FC236}">
                <a16:creationId xmlns:a16="http://schemas.microsoft.com/office/drawing/2014/main" id="{C2BE23BB-FBEF-4D4E-9164-481AB07F1FE8}"/>
              </a:ext>
            </a:extLst>
          </p:cNvPr>
          <p:cNvSpPr txBox="1"/>
          <p:nvPr/>
        </p:nvSpPr>
        <p:spPr>
          <a:xfrm>
            <a:off x="1567043" y="6073568"/>
            <a:ext cx="1006825" cy="369332"/>
          </a:xfrm>
          <a:prstGeom prst="rect">
            <a:avLst/>
          </a:prstGeom>
          <a:noFill/>
        </p:spPr>
        <p:txBody>
          <a:bodyPr wrap="square" rtlCol="0">
            <a:spAutoFit/>
          </a:bodyPr>
          <a:lstStyle/>
          <a:p>
            <a:r>
              <a:rPr lang="en-US" b="1" dirty="0"/>
              <a:t>Money</a:t>
            </a:r>
          </a:p>
        </p:txBody>
      </p:sp>
      <p:sp>
        <p:nvSpPr>
          <p:cNvPr id="18" name="TextBox 17">
            <a:extLst>
              <a:ext uri="{FF2B5EF4-FFF2-40B4-BE49-F238E27FC236}">
                <a16:creationId xmlns:a16="http://schemas.microsoft.com/office/drawing/2014/main" id="{90641010-90E2-5E42-9A5B-48BC82B7D7D3}"/>
              </a:ext>
            </a:extLst>
          </p:cNvPr>
          <p:cNvSpPr txBox="1"/>
          <p:nvPr/>
        </p:nvSpPr>
        <p:spPr>
          <a:xfrm>
            <a:off x="3618906" y="6027498"/>
            <a:ext cx="2082549" cy="369332"/>
          </a:xfrm>
          <a:prstGeom prst="rect">
            <a:avLst/>
          </a:prstGeom>
          <a:noFill/>
        </p:spPr>
        <p:txBody>
          <a:bodyPr wrap="square" rtlCol="0">
            <a:spAutoFit/>
          </a:bodyPr>
          <a:lstStyle/>
          <a:p>
            <a:r>
              <a:rPr lang="en-US" b="1" dirty="0"/>
              <a:t>Communication</a:t>
            </a:r>
          </a:p>
        </p:txBody>
      </p:sp>
      <p:sp>
        <p:nvSpPr>
          <p:cNvPr id="19" name="TextBox 18">
            <a:extLst>
              <a:ext uri="{FF2B5EF4-FFF2-40B4-BE49-F238E27FC236}">
                <a16:creationId xmlns:a16="http://schemas.microsoft.com/office/drawing/2014/main" id="{E2528A8F-0616-8F46-AFA6-B3E4B5CFD5E6}"/>
              </a:ext>
            </a:extLst>
          </p:cNvPr>
          <p:cNvSpPr txBox="1"/>
          <p:nvPr/>
        </p:nvSpPr>
        <p:spPr>
          <a:xfrm>
            <a:off x="6966801" y="6023306"/>
            <a:ext cx="631840" cy="369332"/>
          </a:xfrm>
          <a:prstGeom prst="rect">
            <a:avLst/>
          </a:prstGeom>
          <a:noFill/>
        </p:spPr>
        <p:txBody>
          <a:bodyPr wrap="square" rtlCol="0">
            <a:spAutoFit/>
          </a:bodyPr>
          <a:lstStyle/>
          <a:p>
            <a:r>
              <a:rPr lang="en-US" b="1" dirty="0"/>
              <a:t>Sex</a:t>
            </a:r>
          </a:p>
        </p:txBody>
      </p:sp>
      <p:sp>
        <p:nvSpPr>
          <p:cNvPr id="6" name="TextBox 5">
            <a:extLst>
              <a:ext uri="{FF2B5EF4-FFF2-40B4-BE49-F238E27FC236}">
                <a16:creationId xmlns:a16="http://schemas.microsoft.com/office/drawing/2014/main" id="{1AD41871-BB97-FB47-A860-F43840EBE8B2}"/>
              </a:ext>
            </a:extLst>
          </p:cNvPr>
          <p:cNvSpPr txBox="1"/>
          <p:nvPr/>
        </p:nvSpPr>
        <p:spPr>
          <a:xfrm>
            <a:off x="2655773" y="657689"/>
            <a:ext cx="4048686" cy="338554"/>
          </a:xfrm>
          <a:prstGeom prst="rect">
            <a:avLst/>
          </a:prstGeom>
          <a:noFill/>
        </p:spPr>
        <p:txBody>
          <a:bodyPr wrap="square" rtlCol="0">
            <a:spAutoFit/>
          </a:bodyPr>
          <a:lstStyle/>
          <a:p>
            <a:r>
              <a:rPr lang="en-US" sz="1600" dirty="0"/>
              <a:t>N = 37 married couples (74 individuals)</a:t>
            </a:r>
          </a:p>
        </p:txBody>
      </p:sp>
      <p:sp>
        <p:nvSpPr>
          <p:cNvPr id="15" name="TextBox 14">
            <a:extLst>
              <a:ext uri="{FF2B5EF4-FFF2-40B4-BE49-F238E27FC236}">
                <a16:creationId xmlns:a16="http://schemas.microsoft.com/office/drawing/2014/main" id="{18875440-3E83-BD4B-B398-0A785E3E1FE7}"/>
              </a:ext>
            </a:extLst>
          </p:cNvPr>
          <p:cNvSpPr txBox="1"/>
          <p:nvPr/>
        </p:nvSpPr>
        <p:spPr>
          <a:xfrm>
            <a:off x="301752" y="1486193"/>
            <a:ext cx="1916515" cy="376474"/>
          </a:xfrm>
          <a:prstGeom prst="rect">
            <a:avLst/>
          </a:prstGeom>
          <a:noFill/>
        </p:spPr>
        <p:txBody>
          <a:bodyPr wrap="square" rtlCol="0">
            <a:spAutoFit/>
          </a:bodyPr>
          <a:lstStyle/>
          <a:p>
            <a:r>
              <a:rPr lang="en-US" b="1" dirty="0"/>
              <a:t>Age: </a:t>
            </a:r>
            <a:r>
              <a:rPr lang="en-US" dirty="0"/>
              <a:t>M= 41.98</a:t>
            </a:r>
          </a:p>
        </p:txBody>
      </p:sp>
      <p:sp>
        <p:nvSpPr>
          <p:cNvPr id="16" name="TextBox 15">
            <a:extLst>
              <a:ext uri="{FF2B5EF4-FFF2-40B4-BE49-F238E27FC236}">
                <a16:creationId xmlns:a16="http://schemas.microsoft.com/office/drawing/2014/main" id="{D20BEC33-1977-0B4C-A51D-03CB100AB918}"/>
              </a:ext>
            </a:extLst>
          </p:cNvPr>
          <p:cNvSpPr txBox="1"/>
          <p:nvPr/>
        </p:nvSpPr>
        <p:spPr>
          <a:xfrm>
            <a:off x="301751" y="1922665"/>
            <a:ext cx="2378809" cy="646331"/>
          </a:xfrm>
          <a:prstGeom prst="rect">
            <a:avLst/>
          </a:prstGeom>
          <a:noFill/>
        </p:spPr>
        <p:txBody>
          <a:bodyPr wrap="square" rtlCol="0">
            <a:spAutoFit/>
          </a:bodyPr>
          <a:lstStyle/>
          <a:p>
            <a:r>
              <a:rPr lang="en-US" b="1" dirty="0"/>
              <a:t>Income: </a:t>
            </a:r>
            <a:r>
              <a:rPr lang="en-US" dirty="0"/>
              <a:t>M = $50,001 - $75,000</a:t>
            </a:r>
          </a:p>
        </p:txBody>
      </p:sp>
    </p:spTree>
    <p:extLst>
      <p:ext uri="{BB962C8B-B14F-4D97-AF65-F5344CB8AC3E}">
        <p14:creationId xmlns:p14="http://schemas.microsoft.com/office/powerpoint/2010/main" val="241934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p:bldP spid="18" grpId="0"/>
      <p:bldP spid="19"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Measure Marital Conflict?</a:t>
            </a:r>
          </a:p>
        </p:txBody>
      </p:sp>
      <p:pic>
        <p:nvPicPr>
          <p:cNvPr id="23" name="Picture 22">
            <a:extLst>
              <a:ext uri="{FF2B5EF4-FFF2-40B4-BE49-F238E27FC236}">
                <a16:creationId xmlns:a16="http://schemas.microsoft.com/office/drawing/2014/main" id="{5EB3755D-9E38-C44E-BE95-D2DE5EAF2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3745" y="1831948"/>
            <a:ext cx="1241302" cy="1479931"/>
          </a:xfrm>
          <a:prstGeom prst="rect">
            <a:avLst/>
          </a:prstGeom>
        </p:spPr>
      </p:pic>
      <p:sp>
        <p:nvSpPr>
          <p:cNvPr id="28" name="Right Arrow 27">
            <a:extLst>
              <a:ext uri="{FF2B5EF4-FFF2-40B4-BE49-F238E27FC236}">
                <a16:creationId xmlns:a16="http://schemas.microsoft.com/office/drawing/2014/main" id="{F7CA9F17-B508-4D4B-B7FA-824FA5891E6B}"/>
              </a:ext>
            </a:extLst>
          </p:cNvPr>
          <p:cNvSpPr/>
          <p:nvPr/>
        </p:nvSpPr>
        <p:spPr>
          <a:xfrm rot="5400000" flipV="1">
            <a:off x="2983035" y="17096673"/>
            <a:ext cx="761302" cy="817240"/>
          </a:xfrm>
          <a:prstGeom prst="rightArrow">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E595AB0A-F56A-A543-8926-0DCFE5654D9A}"/>
              </a:ext>
            </a:extLst>
          </p:cNvPr>
          <p:cNvSpPr/>
          <p:nvPr/>
        </p:nvSpPr>
        <p:spPr>
          <a:xfrm rot="5400000" flipV="1">
            <a:off x="2983035" y="8266826"/>
            <a:ext cx="761302" cy="817240"/>
          </a:xfrm>
          <a:prstGeom prst="rightArrow">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B68FBE2-484E-DF46-BAD3-30CAAAD75F81}"/>
              </a:ext>
            </a:extLst>
          </p:cNvPr>
          <p:cNvSpPr txBox="1"/>
          <p:nvPr/>
        </p:nvSpPr>
        <p:spPr>
          <a:xfrm>
            <a:off x="2703919" y="3296859"/>
            <a:ext cx="4007124" cy="369332"/>
          </a:xfrm>
          <a:prstGeom prst="rect">
            <a:avLst/>
          </a:prstGeom>
          <a:noFill/>
        </p:spPr>
        <p:txBody>
          <a:bodyPr wrap="square" rtlCol="0">
            <a:spAutoFit/>
          </a:bodyPr>
          <a:lstStyle/>
          <a:p>
            <a:r>
              <a:rPr lang="en-US" b="1" dirty="0"/>
              <a:t>Recording emotional behavior.</a:t>
            </a:r>
          </a:p>
        </p:txBody>
      </p:sp>
      <p:pic>
        <p:nvPicPr>
          <p:cNvPr id="4" name="Picture 3">
            <a:extLst>
              <a:ext uri="{FF2B5EF4-FFF2-40B4-BE49-F238E27FC236}">
                <a16:creationId xmlns:a16="http://schemas.microsoft.com/office/drawing/2014/main" id="{F2C47BFB-3DED-104C-8B33-25EE28D3C9C3}"/>
              </a:ext>
            </a:extLst>
          </p:cNvPr>
          <p:cNvPicPr>
            <a:picLocks noChangeAspect="1"/>
          </p:cNvPicPr>
          <p:nvPr/>
        </p:nvPicPr>
        <p:blipFill>
          <a:blip r:embed="rId4"/>
          <a:stretch>
            <a:fillRect/>
          </a:stretch>
        </p:blipFill>
        <p:spPr>
          <a:xfrm>
            <a:off x="10175095" y="1427633"/>
            <a:ext cx="7142259" cy="4011569"/>
          </a:xfrm>
          <a:prstGeom prst="rect">
            <a:avLst/>
          </a:prstGeom>
        </p:spPr>
      </p:pic>
      <p:pic>
        <p:nvPicPr>
          <p:cNvPr id="9" name="Picture 8">
            <a:extLst>
              <a:ext uri="{FF2B5EF4-FFF2-40B4-BE49-F238E27FC236}">
                <a16:creationId xmlns:a16="http://schemas.microsoft.com/office/drawing/2014/main" id="{E2868CDA-3BB1-F947-B209-DCA829AC8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0691" y="1535141"/>
            <a:ext cx="4430314" cy="4430314"/>
          </a:xfrm>
          <a:prstGeom prst="rect">
            <a:avLst/>
          </a:prstGeom>
        </p:spPr>
      </p:pic>
      <p:pic>
        <p:nvPicPr>
          <p:cNvPr id="5" name="Picture 4">
            <a:extLst>
              <a:ext uri="{FF2B5EF4-FFF2-40B4-BE49-F238E27FC236}">
                <a16:creationId xmlns:a16="http://schemas.microsoft.com/office/drawing/2014/main" id="{C3921582-F426-E84F-A1FC-348E28CC1104}"/>
              </a:ext>
            </a:extLst>
          </p:cNvPr>
          <p:cNvPicPr>
            <a:picLocks noChangeAspect="1"/>
          </p:cNvPicPr>
          <p:nvPr/>
        </p:nvPicPr>
        <p:blipFill>
          <a:blip r:embed="rId6"/>
          <a:stretch>
            <a:fillRect/>
          </a:stretch>
        </p:blipFill>
        <p:spPr>
          <a:xfrm>
            <a:off x="5499831" y="1696137"/>
            <a:ext cx="2273482" cy="1488468"/>
          </a:xfrm>
          <a:prstGeom prst="rect">
            <a:avLst/>
          </a:prstGeom>
        </p:spPr>
      </p:pic>
      <p:sp>
        <p:nvSpPr>
          <p:cNvPr id="16" name="TextBox 15">
            <a:extLst>
              <a:ext uri="{FF2B5EF4-FFF2-40B4-BE49-F238E27FC236}">
                <a16:creationId xmlns:a16="http://schemas.microsoft.com/office/drawing/2014/main" id="{17B63306-B7BF-8541-B70F-AF070D5CCB56}"/>
              </a:ext>
            </a:extLst>
          </p:cNvPr>
          <p:cNvSpPr txBox="1"/>
          <p:nvPr/>
        </p:nvSpPr>
        <p:spPr>
          <a:xfrm>
            <a:off x="1181027" y="5616872"/>
            <a:ext cx="3126737" cy="646331"/>
          </a:xfrm>
          <a:prstGeom prst="rect">
            <a:avLst/>
          </a:prstGeom>
          <a:noFill/>
        </p:spPr>
        <p:txBody>
          <a:bodyPr wrap="square" rtlCol="0">
            <a:spAutoFit/>
          </a:bodyPr>
          <a:lstStyle/>
          <a:p>
            <a:r>
              <a:rPr lang="en-US" b="1" dirty="0"/>
              <a:t>Specific Affect Coding System (SPAFF) Manual</a:t>
            </a:r>
          </a:p>
        </p:txBody>
      </p:sp>
      <p:sp>
        <p:nvSpPr>
          <p:cNvPr id="13" name="TextBox 12">
            <a:extLst>
              <a:ext uri="{FF2B5EF4-FFF2-40B4-BE49-F238E27FC236}">
                <a16:creationId xmlns:a16="http://schemas.microsoft.com/office/drawing/2014/main" id="{E79BCEAD-6547-E54C-AA16-0CBF0344759F}"/>
              </a:ext>
            </a:extLst>
          </p:cNvPr>
          <p:cNvSpPr txBox="1"/>
          <p:nvPr/>
        </p:nvSpPr>
        <p:spPr>
          <a:xfrm>
            <a:off x="5128738" y="5697783"/>
            <a:ext cx="2543502" cy="369332"/>
          </a:xfrm>
          <a:prstGeom prst="rect">
            <a:avLst/>
          </a:prstGeom>
          <a:noFill/>
        </p:spPr>
        <p:txBody>
          <a:bodyPr wrap="square" rtlCol="0">
            <a:spAutoFit/>
          </a:bodyPr>
          <a:lstStyle/>
          <a:p>
            <a:r>
              <a:rPr lang="en-US" b="1" dirty="0"/>
              <a:t>Two trained coders</a:t>
            </a:r>
          </a:p>
        </p:txBody>
      </p:sp>
      <p:pic>
        <p:nvPicPr>
          <p:cNvPr id="6" name="Picture 5">
            <a:extLst>
              <a:ext uri="{FF2B5EF4-FFF2-40B4-BE49-F238E27FC236}">
                <a16:creationId xmlns:a16="http://schemas.microsoft.com/office/drawing/2014/main" id="{52C1553D-5CEA-1846-BB5C-F2BDCA0A5367}"/>
              </a:ext>
            </a:extLst>
          </p:cNvPr>
          <p:cNvPicPr>
            <a:picLocks noChangeAspect="1"/>
          </p:cNvPicPr>
          <p:nvPr/>
        </p:nvPicPr>
        <p:blipFill>
          <a:blip r:embed="rId7"/>
          <a:stretch>
            <a:fillRect/>
          </a:stretch>
        </p:blipFill>
        <p:spPr>
          <a:xfrm>
            <a:off x="4329374" y="1724384"/>
            <a:ext cx="473128" cy="567754"/>
          </a:xfrm>
          <a:prstGeom prst="rect">
            <a:avLst/>
          </a:prstGeom>
        </p:spPr>
      </p:pic>
      <p:sp>
        <p:nvSpPr>
          <p:cNvPr id="7" name="Right Arrow 6">
            <a:extLst>
              <a:ext uri="{FF2B5EF4-FFF2-40B4-BE49-F238E27FC236}">
                <a16:creationId xmlns:a16="http://schemas.microsoft.com/office/drawing/2014/main" id="{A9FF8623-DA3C-6642-BC87-9BCBE5F4EAF8}"/>
              </a:ext>
            </a:extLst>
          </p:cNvPr>
          <p:cNvSpPr/>
          <p:nvPr/>
        </p:nvSpPr>
        <p:spPr>
          <a:xfrm>
            <a:off x="3880594" y="2400464"/>
            <a:ext cx="1376715" cy="342900"/>
          </a:xfrm>
          <a:prstGeom prst="rightArrow">
            <a:avLst/>
          </a:prstGeom>
          <a:solidFill>
            <a:srgbClr val="6B808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8" name="Graphic 7" descr="Document">
            <a:extLst>
              <a:ext uri="{FF2B5EF4-FFF2-40B4-BE49-F238E27FC236}">
                <a16:creationId xmlns:a16="http://schemas.microsoft.com/office/drawing/2014/main" id="{156F4433-B695-9446-866D-A21B5014E5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41577" y="3973100"/>
            <a:ext cx="1724683" cy="1724683"/>
          </a:xfrm>
          <a:prstGeom prst="rect">
            <a:avLst/>
          </a:prstGeom>
        </p:spPr>
      </p:pic>
      <p:pic>
        <p:nvPicPr>
          <p:cNvPr id="10" name="Graphic 9" descr="Woman">
            <a:extLst>
              <a:ext uri="{FF2B5EF4-FFF2-40B4-BE49-F238E27FC236}">
                <a16:creationId xmlns:a16="http://schemas.microsoft.com/office/drawing/2014/main" id="{E4ED4670-B645-4D43-8F55-FEC891093DE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059050" y="4219686"/>
            <a:ext cx="1417320" cy="1417320"/>
          </a:xfrm>
          <a:prstGeom prst="rect">
            <a:avLst/>
          </a:prstGeom>
        </p:spPr>
      </p:pic>
      <p:pic>
        <p:nvPicPr>
          <p:cNvPr id="14" name="Graphic 13" descr="Woman">
            <a:extLst>
              <a:ext uri="{FF2B5EF4-FFF2-40B4-BE49-F238E27FC236}">
                <a16:creationId xmlns:a16="http://schemas.microsoft.com/office/drawing/2014/main" id="{EE580E6B-557E-A940-B4FA-9BE0F51E9DB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28738" y="4226126"/>
            <a:ext cx="1412975" cy="1412975"/>
          </a:xfrm>
          <a:prstGeom prst="rect">
            <a:avLst/>
          </a:prstGeom>
        </p:spPr>
      </p:pic>
    </p:spTree>
    <p:extLst>
      <p:ext uri="{BB962C8B-B14F-4D97-AF65-F5344CB8AC3E}">
        <p14:creationId xmlns:p14="http://schemas.microsoft.com/office/powerpoint/2010/main" val="137644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6" grpId="0"/>
      <p:bldP spid="13"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Did We Measure Marital Satisfaction?</a:t>
            </a:r>
          </a:p>
        </p:txBody>
      </p:sp>
      <p:pic>
        <p:nvPicPr>
          <p:cNvPr id="23" name="Picture 22">
            <a:extLst>
              <a:ext uri="{FF2B5EF4-FFF2-40B4-BE49-F238E27FC236}">
                <a16:creationId xmlns:a16="http://schemas.microsoft.com/office/drawing/2014/main" id="{5EB3755D-9E38-C44E-BE95-D2DE5EAF2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8709" y="1350407"/>
            <a:ext cx="3357515" cy="4131262"/>
          </a:xfrm>
          <a:prstGeom prst="rect">
            <a:avLst/>
          </a:prstGeom>
        </p:spPr>
      </p:pic>
      <p:sp>
        <p:nvSpPr>
          <p:cNvPr id="28" name="Right Arrow 27">
            <a:extLst>
              <a:ext uri="{FF2B5EF4-FFF2-40B4-BE49-F238E27FC236}">
                <a16:creationId xmlns:a16="http://schemas.microsoft.com/office/drawing/2014/main" id="{F7CA9F17-B508-4D4B-B7FA-824FA5891E6B}"/>
              </a:ext>
            </a:extLst>
          </p:cNvPr>
          <p:cNvSpPr/>
          <p:nvPr/>
        </p:nvSpPr>
        <p:spPr>
          <a:xfrm rot="5400000" flipV="1">
            <a:off x="2983035" y="17096673"/>
            <a:ext cx="761302" cy="817240"/>
          </a:xfrm>
          <a:prstGeom prst="rightArrow">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Arrow 28">
            <a:extLst>
              <a:ext uri="{FF2B5EF4-FFF2-40B4-BE49-F238E27FC236}">
                <a16:creationId xmlns:a16="http://schemas.microsoft.com/office/drawing/2014/main" id="{E595AB0A-F56A-A543-8926-0DCFE5654D9A}"/>
              </a:ext>
            </a:extLst>
          </p:cNvPr>
          <p:cNvSpPr/>
          <p:nvPr/>
        </p:nvSpPr>
        <p:spPr>
          <a:xfrm rot="5400000" flipV="1">
            <a:off x="2983035" y="8266826"/>
            <a:ext cx="761302" cy="817240"/>
          </a:xfrm>
          <a:prstGeom prst="rightArrow">
            <a:avLst/>
          </a:prstGeom>
          <a:solidFill>
            <a:srgbClr val="C050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83883CA9-AC59-C94C-A1BC-FD7B2CFB8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86272" y="1309890"/>
            <a:ext cx="4852909" cy="3606797"/>
          </a:xfrm>
          <a:prstGeom prst="rect">
            <a:avLst/>
          </a:prstGeom>
        </p:spPr>
      </p:pic>
      <p:sp>
        <p:nvSpPr>
          <p:cNvPr id="34" name="TextBox 33">
            <a:extLst>
              <a:ext uri="{FF2B5EF4-FFF2-40B4-BE49-F238E27FC236}">
                <a16:creationId xmlns:a16="http://schemas.microsoft.com/office/drawing/2014/main" id="{9B68FBE2-484E-DF46-BAD3-30CAAAD75F81}"/>
              </a:ext>
            </a:extLst>
          </p:cNvPr>
          <p:cNvSpPr txBox="1"/>
          <p:nvPr/>
        </p:nvSpPr>
        <p:spPr>
          <a:xfrm>
            <a:off x="378333" y="5594621"/>
            <a:ext cx="4675261" cy="369332"/>
          </a:xfrm>
          <a:prstGeom prst="rect">
            <a:avLst/>
          </a:prstGeom>
          <a:noFill/>
        </p:spPr>
        <p:txBody>
          <a:bodyPr wrap="square" rtlCol="0">
            <a:spAutoFit/>
          </a:bodyPr>
          <a:lstStyle/>
          <a:p>
            <a:r>
              <a:rPr lang="en-US" b="1" dirty="0"/>
              <a:t>Take the marital satisfaction survey.</a:t>
            </a:r>
          </a:p>
        </p:txBody>
      </p:sp>
      <p:pic>
        <p:nvPicPr>
          <p:cNvPr id="9" name="Picture 8">
            <a:extLst>
              <a:ext uri="{FF2B5EF4-FFF2-40B4-BE49-F238E27FC236}">
                <a16:creationId xmlns:a16="http://schemas.microsoft.com/office/drawing/2014/main" id="{E2868CDA-3BB1-F947-B209-DCA829AC87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232" y="1135528"/>
            <a:ext cx="4828425" cy="4828425"/>
          </a:xfrm>
          <a:prstGeom prst="rect">
            <a:avLst/>
          </a:prstGeom>
        </p:spPr>
      </p:pic>
      <p:sp>
        <p:nvSpPr>
          <p:cNvPr id="10" name="TextBox 9">
            <a:extLst>
              <a:ext uri="{FF2B5EF4-FFF2-40B4-BE49-F238E27FC236}">
                <a16:creationId xmlns:a16="http://schemas.microsoft.com/office/drawing/2014/main" id="{20AC4E2F-5B1B-B44B-AB64-2EDCCAD36CA1}"/>
              </a:ext>
            </a:extLst>
          </p:cNvPr>
          <p:cNvSpPr txBox="1"/>
          <p:nvPr/>
        </p:nvSpPr>
        <p:spPr>
          <a:xfrm>
            <a:off x="5086657" y="2008511"/>
            <a:ext cx="3077629" cy="369332"/>
          </a:xfrm>
          <a:prstGeom prst="rect">
            <a:avLst/>
          </a:prstGeom>
          <a:noFill/>
        </p:spPr>
        <p:txBody>
          <a:bodyPr wrap="square" rtlCol="0">
            <a:spAutoFit/>
          </a:bodyPr>
          <a:lstStyle/>
          <a:p>
            <a:r>
              <a:rPr lang="en-US" b="1" dirty="0"/>
              <a:t>Marital Adjustment Test</a:t>
            </a:r>
          </a:p>
        </p:txBody>
      </p:sp>
      <p:pic>
        <p:nvPicPr>
          <p:cNvPr id="5" name="Picture 4">
            <a:extLst>
              <a:ext uri="{FF2B5EF4-FFF2-40B4-BE49-F238E27FC236}">
                <a16:creationId xmlns:a16="http://schemas.microsoft.com/office/drawing/2014/main" id="{D4786446-25A2-384B-B253-DC9C9D5ABD37}"/>
              </a:ext>
            </a:extLst>
          </p:cNvPr>
          <p:cNvPicPr>
            <a:picLocks noChangeAspect="1"/>
          </p:cNvPicPr>
          <p:nvPr/>
        </p:nvPicPr>
        <p:blipFill>
          <a:blip r:embed="rId6"/>
          <a:stretch>
            <a:fillRect/>
          </a:stretch>
        </p:blipFill>
        <p:spPr>
          <a:xfrm>
            <a:off x="5727455" y="2777932"/>
            <a:ext cx="2184400" cy="1276212"/>
          </a:xfrm>
          <a:prstGeom prst="rect">
            <a:avLst/>
          </a:prstGeom>
        </p:spPr>
      </p:pic>
      <p:sp>
        <p:nvSpPr>
          <p:cNvPr id="6" name="TextBox 5">
            <a:extLst>
              <a:ext uri="{FF2B5EF4-FFF2-40B4-BE49-F238E27FC236}">
                <a16:creationId xmlns:a16="http://schemas.microsoft.com/office/drawing/2014/main" id="{1FD66651-D850-8D4C-8838-8CE41401C7F9}"/>
              </a:ext>
            </a:extLst>
          </p:cNvPr>
          <p:cNvSpPr txBox="1"/>
          <p:nvPr/>
        </p:nvSpPr>
        <p:spPr>
          <a:xfrm>
            <a:off x="5086657" y="4465794"/>
            <a:ext cx="3465996" cy="646331"/>
          </a:xfrm>
          <a:prstGeom prst="rect">
            <a:avLst/>
          </a:prstGeom>
          <a:noFill/>
        </p:spPr>
        <p:txBody>
          <a:bodyPr wrap="square" rtlCol="0">
            <a:spAutoFit/>
          </a:bodyPr>
          <a:lstStyle/>
          <a:p>
            <a:r>
              <a:rPr lang="en-US" dirty="0"/>
              <a:t>“How often do you confide in your mate?”</a:t>
            </a:r>
          </a:p>
        </p:txBody>
      </p:sp>
    </p:spTree>
    <p:extLst>
      <p:ext uri="{BB962C8B-B14F-4D97-AF65-F5344CB8AC3E}">
        <p14:creationId xmlns:p14="http://schemas.microsoft.com/office/powerpoint/2010/main" val="323083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0" grpId="1"/>
      <p:bldP spid="6"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17891</TotalTime>
  <Words>1730</Words>
  <Application>Microsoft Macintosh PowerPoint</Application>
  <PresentationFormat>On-screen Show (4:3)</PresentationFormat>
  <Paragraphs>207</Paragraphs>
  <Slides>17</Slides>
  <Notes>17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Georgia</vt:lpstr>
      <vt:lpstr>Wingdings</vt:lpstr>
      <vt:lpstr>Wingdings 2</vt:lpstr>
      <vt:lpstr>Civic</vt:lpstr>
      <vt:lpstr>Emotional Behavior During Conflict and Marital Satisfaction: A Laboratory-Based Study of Married Couples</vt:lpstr>
      <vt:lpstr>Conflict in Marriage</vt:lpstr>
      <vt:lpstr>What makes for a satisfied marriage?</vt:lpstr>
      <vt:lpstr>Marital Conflict</vt:lpstr>
      <vt:lpstr>Emotional Behavior</vt:lpstr>
      <vt:lpstr>The Study</vt:lpstr>
      <vt:lpstr>Who Were the Married Couples?</vt:lpstr>
      <vt:lpstr>How Did We Measure Marital Conflict?</vt:lpstr>
      <vt:lpstr>How Did We Measure Marital Satisfaction?</vt:lpstr>
      <vt:lpstr>Stonewalling and Defensiveness</vt:lpstr>
      <vt:lpstr>Criticism</vt:lpstr>
      <vt:lpstr>Criticism Negatively Predicted Marital Satisfaction</vt:lpstr>
      <vt:lpstr>Contempt</vt:lpstr>
      <vt:lpstr>Contempt Positively Predicted Marital Satisfaction</vt:lpstr>
      <vt:lpstr>Marital Conflict</vt:lpstr>
      <vt:lpstr>PowerPoint Presentation</vt:lpstr>
      <vt:lpstr>THANK YOU to…</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Association Between Cognitive Reappraisal and Anxiety: Socioeconomic Status as a Moderator</dc:title>
  <dc:creator>Katie Rim</dc:creator>
  <cp:lastModifiedBy>Microsoft Office User</cp:lastModifiedBy>
  <cp:revision>183</cp:revision>
  <dcterms:created xsi:type="dcterms:W3CDTF">2017-04-30T21:27:30Z</dcterms:created>
  <dcterms:modified xsi:type="dcterms:W3CDTF">2018-05-30T16:19:06Z</dcterms:modified>
</cp:coreProperties>
</file>