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1" r:id="rId5"/>
    <p:sldId id="260" r:id="rId6"/>
    <p:sldId id="262" r:id="rId7"/>
    <p:sldId id="263" r:id="rId8"/>
    <p:sldId id="264" r:id="rId9"/>
    <p:sldId id="265" r:id="rId10"/>
    <p:sldId id="266" r:id="rId11"/>
    <p:sldId id="268"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5897" autoAdjust="0"/>
  </p:normalViewPr>
  <p:slideViewPr>
    <p:cSldViewPr snapToGrid="0">
      <p:cViewPr varScale="1">
        <p:scale>
          <a:sx n="89" d="100"/>
          <a:sy n="89" d="100"/>
        </p:scale>
        <p:origin x="13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46E84-4F7C-4924-B008-A99756B00EC5}" type="datetimeFigureOut">
              <a:rPr lang="en-US" smtClean="0"/>
              <a:t>4/3/2019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F8C92-1421-4828-BE70-2EB0E232F18F}" type="slidenum">
              <a:rPr lang="en-US" smtClean="0"/>
              <a:t>‹#›</a:t>
            </a:fld>
            <a:endParaRPr lang="en-US"/>
          </a:p>
        </p:txBody>
      </p:sp>
    </p:spTree>
    <p:extLst>
      <p:ext uri="{BB962C8B-B14F-4D97-AF65-F5344CB8AC3E}">
        <p14:creationId xmlns:p14="http://schemas.microsoft.com/office/powerpoint/2010/main" val="734033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It is using the background from https://dribbble.com/shots/1588545--Freebie-7-Low-Poly-Backgrounds-svg-png</a:t>
            </a:r>
          </a:p>
          <a:p>
            <a:r>
              <a:rPr lang="en-US"/>
              <a:t>Template modified by fppt.com</a:t>
            </a:r>
          </a:p>
          <a:p>
            <a:endParaRPr lang="en-US"/>
          </a:p>
        </p:txBody>
      </p:sp>
      <p:sp>
        <p:nvSpPr>
          <p:cNvPr id="4" name="Slide Number Placeholder 3"/>
          <p:cNvSpPr>
            <a:spLocks noGrp="1"/>
          </p:cNvSpPr>
          <p:nvPr>
            <p:ph type="sldNum" sz="quarter" idx="10"/>
          </p:nvPr>
        </p:nvSpPr>
        <p:spPr/>
        <p:txBody>
          <a:bodyPr/>
          <a:lstStyle/>
          <a:p>
            <a:fld id="{71AF8C92-1421-4828-BE70-2EB0E232F18F}" type="slidenum">
              <a:rPr lang="en-US" smtClean="0"/>
              <a:t>1</a:t>
            </a:fld>
            <a:endParaRPr lang="en-US"/>
          </a:p>
        </p:txBody>
      </p:sp>
    </p:spTree>
    <p:extLst>
      <p:ext uri="{BB962C8B-B14F-4D97-AF65-F5344CB8AC3E}">
        <p14:creationId xmlns:p14="http://schemas.microsoft.com/office/powerpoint/2010/main" val="61777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D02DB0-C266-41A2-9DAF-7FC72BE3A9D3}"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382A0-5305-4F93-ABB8-9ECE28A1826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D02DB0-C266-41A2-9DAF-7FC72BE3A9D3}"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382A0-5305-4F93-ABB8-9ECE28A182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D02DB0-C266-41A2-9DAF-7FC72BE3A9D3}"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382A0-5305-4F93-ABB8-9ECE28A1826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D02DB0-C266-41A2-9DAF-7FC72BE3A9D3}"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382A0-5305-4F93-ABB8-9ECE28A1826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D02DB0-C266-41A2-9DAF-7FC72BE3A9D3}"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382A0-5305-4F93-ABB8-9ECE28A1826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D02DB0-C266-41A2-9DAF-7FC72BE3A9D3}"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382A0-5305-4F93-ABB8-9ECE28A1826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D02DB0-C266-41A2-9DAF-7FC72BE3A9D3}" type="datetimeFigureOut">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D382A0-5305-4F93-ABB8-9ECE28A182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D02DB0-C266-41A2-9DAF-7FC72BE3A9D3}" type="datetimeFigureOut">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D382A0-5305-4F93-ABB8-9ECE28A182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02DB0-C266-41A2-9DAF-7FC72BE3A9D3}" type="datetimeFigureOut">
              <a:rPr lang="en-US" smtClean="0"/>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D382A0-5305-4F93-ABB8-9ECE28A182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02DB0-C266-41A2-9DAF-7FC72BE3A9D3}"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382A0-5305-4F93-ABB8-9ECE28A1826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02DB0-C266-41A2-9DAF-7FC72BE3A9D3}"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382A0-5305-4F93-ABB8-9ECE28A1826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02DB0-C266-41A2-9DAF-7FC72BE3A9D3}" type="datetimeFigureOut">
              <a:rPr lang="en-US" smtClean="0"/>
              <a:t>4/3/2019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382A0-5305-4F93-ABB8-9ECE28A1826A}" type="slidenum">
              <a:rPr lang="en-US" smtClean="0"/>
              <a:t>‹#›</a:t>
            </a:fld>
            <a:endParaRPr lang="en-US"/>
          </a:p>
        </p:txBody>
      </p:sp>
    </p:spTree>
    <p:extLst>
      <p:ext uri="{BB962C8B-B14F-4D97-AF65-F5344CB8AC3E}">
        <p14:creationId xmlns:p14="http://schemas.microsoft.com/office/powerpoint/2010/main" val="1450177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2187" t="23391" r="19631"/>
          <a:stretch/>
        </p:blipFill>
        <p:spPr>
          <a:xfrm>
            <a:off x="0" y="0"/>
            <a:ext cx="9144000" cy="6857999"/>
          </a:xfrm>
          <a:prstGeom prst="rect">
            <a:avLst/>
          </a:prstGeom>
        </p:spPr>
      </p:pic>
      <p:sp>
        <p:nvSpPr>
          <p:cNvPr id="8" name="Rectangle 7"/>
          <p:cNvSpPr/>
          <p:nvPr/>
        </p:nvSpPr>
        <p:spPr>
          <a:xfrm>
            <a:off x="0" y="3611312"/>
            <a:ext cx="9144000" cy="2233535"/>
          </a:xfrm>
          <a:prstGeom prst="rect">
            <a:avLst/>
          </a:prstGeom>
          <a:solidFill>
            <a:schemeClr val="bg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016" y="4110392"/>
            <a:ext cx="8188542" cy="995535"/>
          </a:xfrm>
        </p:spPr>
        <p:txBody>
          <a:bodyPr vert="horz" lIns="68580" tIns="34290" rIns="68580" bIns="34290" rtlCol="0" anchor="b">
            <a:normAutofit fontScale="90000"/>
          </a:bodyPr>
          <a:lstStyle/>
          <a:p>
            <a:pPr algn="ctr"/>
            <a:r>
              <a:rPr lang="en-US" sz="4500" dirty="0" smtClean="0"/>
              <a:t>Agency, Access, and Action: The Enduring Legacy of Thomas L. Hodgkin</a:t>
            </a:r>
            <a:endParaRPr lang="en-US" sz="4500" dirty="0"/>
          </a:p>
        </p:txBody>
      </p:sp>
    </p:spTree>
    <p:extLst>
      <p:ext uri="{BB962C8B-B14F-4D97-AF65-F5344CB8AC3E}">
        <p14:creationId xmlns:p14="http://schemas.microsoft.com/office/powerpoint/2010/main" val="1787478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Nkrumah/Hodgkin Pan-Africanism</a:t>
            </a:r>
            <a:endParaRPr lang="en-US" sz="40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smtClean="0"/>
              <a:t>“</a:t>
            </a:r>
            <a:r>
              <a:rPr lang="en-US" sz="2000" b="1" dirty="0" smtClean="0"/>
              <a:t>I have taken note </a:t>
            </a:r>
            <a:r>
              <a:rPr lang="en-US" sz="2000" dirty="0" smtClean="0"/>
              <a:t>of the point you have raised in your letter regarding , in part, the establishment of the Institute of African studies which, as you know, is regarded as the one of the most important developments which the Universities of Ghana should undertake. Without it, they will not have </a:t>
            </a:r>
            <a:r>
              <a:rPr lang="en-US" sz="2000" b="1" dirty="0" smtClean="0"/>
              <a:t>the personality which Africa-based universities must have </a:t>
            </a:r>
            <a:r>
              <a:rPr lang="en-US" sz="2000" dirty="0" smtClean="0"/>
              <a:t>if they are to make any contribution at all to human knowledge and experience.” </a:t>
            </a:r>
            <a:r>
              <a:rPr lang="en-US" sz="2000" dirty="0" smtClean="0"/>
              <a:t>(</a:t>
            </a:r>
            <a:r>
              <a:rPr lang="en-US" sz="2000" dirty="0" err="1" smtClean="0"/>
              <a:t>Wolfers</a:t>
            </a:r>
            <a:r>
              <a:rPr lang="en-US" sz="2000" dirty="0" smtClean="0"/>
              <a:t>)</a:t>
            </a:r>
            <a:endParaRPr lang="en-US" sz="2000" dirty="0" smtClean="0"/>
          </a:p>
          <a:p>
            <a:pPr marL="0" indent="0">
              <a:buNone/>
            </a:pPr>
            <a:r>
              <a:rPr lang="en-US" sz="2000" dirty="0" smtClean="0"/>
              <a:t>Feb. 24, 1961</a:t>
            </a:r>
          </a:p>
          <a:p>
            <a:pPr marL="0" indent="0">
              <a:buNone/>
            </a:pPr>
            <a:r>
              <a:rPr lang="en-US" sz="2000" dirty="0" smtClean="0"/>
              <a:t>[I]” did </a:t>
            </a:r>
            <a:r>
              <a:rPr lang="en-US" sz="2000" dirty="0"/>
              <a:t>not see in the synopsis </a:t>
            </a:r>
            <a:r>
              <a:rPr lang="en-US" sz="2000" dirty="0" smtClean="0"/>
              <a:t>[proposed textbook] any </a:t>
            </a:r>
            <a:r>
              <a:rPr lang="en-US" sz="2000" dirty="0"/>
              <a:t>reference to the </a:t>
            </a:r>
            <a:r>
              <a:rPr lang="en-US" sz="2000" b="1" dirty="0"/>
              <a:t>African Abroad </a:t>
            </a:r>
            <a:r>
              <a:rPr lang="en-US" sz="2000" dirty="0"/>
              <a:t>and to the connections and relations of Africans with the </a:t>
            </a:r>
            <a:r>
              <a:rPr lang="en-US" sz="2000" b="1" dirty="0"/>
              <a:t>peoples of African descent in the Americas, the Caribbean and other parts of the </a:t>
            </a:r>
            <a:r>
              <a:rPr lang="en-US" sz="2000" b="1" dirty="0" smtClean="0"/>
              <a:t>world</a:t>
            </a:r>
            <a:r>
              <a:rPr lang="en-US" sz="2000" dirty="0" smtClean="0"/>
              <a:t>.” </a:t>
            </a:r>
            <a:r>
              <a:rPr lang="en-US" sz="2000" dirty="0" smtClean="0"/>
              <a:t>(Allman)</a:t>
            </a:r>
            <a:endParaRPr lang="en-US" sz="2000" dirty="0" smtClean="0"/>
          </a:p>
          <a:p>
            <a:pPr marL="0" indent="0">
              <a:buNone/>
            </a:pPr>
            <a:r>
              <a:rPr lang="en-US" sz="2000" dirty="0" smtClean="0"/>
              <a:t>Feb. 27, 1961</a:t>
            </a:r>
          </a:p>
          <a:p>
            <a:pPr marL="0" indent="0">
              <a:buNone/>
            </a:pPr>
            <a:r>
              <a:rPr lang="en-US" sz="2000" dirty="0" smtClean="0"/>
              <a:t>TLH response: </a:t>
            </a:r>
            <a:r>
              <a:rPr lang="en-US" sz="2000" dirty="0" smtClean="0"/>
              <a:t>The textbook will</a:t>
            </a:r>
            <a:r>
              <a:rPr lang="en-US" sz="2000" dirty="0" smtClean="0"/>
              <a:t> </a:t>
            </a:r>
            <a:r>
              <a:rPr lang="en-US" sz="2000" dirty="0" smtClean="0"/>
              <a:t>cover “the </a:t>
            </a:r>
            <a:r>
              <a:rPr lang="en-US" sz="2000" dirty="0"/>
              <a:t>activities and contributions of peoples of African descent in the Americas, the Caribbean, and other parts of the world”. </a:t>
            </a:r>
            <a:r>
              <a:rPr lang="en-US" sz="2000" dirty="0" smtClean="0"/>
              <a:t>[I]“had </a:t>
            </a:r>
            <a:r>
              <a:rPr lang="en-US" sz="2000" dirty="0"/>
              <a:t>the opportunity to discuss further with </a:t>
            </a:r>
            <a:r>
              <a:rPr lang="en-US" sz="2000" b="1" dirty="0"/>
              <a:t>Dr. Eric Williams </a:t>
            </a:r>
            <a:r>
              <a:rPr lang="en-US" sz="2000" dirty="0"/>
              <a:t>during his visit to the Institute.” </a:t>
            </a:r>
            <a:r>
              <a:rPr lang="en-US" sz="2000" dirty="0" smtClean="0"/>
              <a:t>(Allman)</a:t>
            </a:r>
            <a:endParaRPr lang="en-US" sz="2000" dirty="0"/>
          </a:p>
        </p:txBody>
      </p:sp>
    </p:spTree>
    <p:extLst>
      <p:ext uri="{BB962C8B-B14F-4D97-AF65-F5344CB8AC3E}">
        <p14:creationId xmlns:p14="http://schemas.microsoft.com/office/powerpoint/2010/main" val="161045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Allman: </a:t>
            </a:r>
            <a:r>
              <a:rPr lang="en-US" sz="3600" dirty="0" smtClean="0"/>
              <a:t>Ruptures</a:t>
            </a:r>
            <a:r>
              <a:rPr lang="en-US" sz="3600" dirty="0" smtClean="0"/>
              <a:t> </a:t>
            </a:r>
            <a:r>
              <a:rPr lang="en-US" sz="3600" dirty="0" smtClean="0"/>
              <a:t>&amp; Continuities</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Contesting: “How</a:t>
            </a:r>
            <a:r>
              <a:rPr lang="en-US" dirty="0"/>
              <a:t>, where, why, and by whom knowledge about Africa was </a:t>
            </a:r>
            <a:r>
              <a:rPr lang="en-US" dirty="0" smtClean="0"/>
              <a:t>produced?”  </a:t>
            </a:r>
            <a:endParaRPr lang="en-US" dirty="0"/>
          </a:p>
          <a:p>
            <a:pPr marL="0" indent="0">
              <a:buNone/>
            </a:pPr>
            <a:r>
              <a:rPr lang="en-US" dirty="0" smtClean="0"/>
              <a:t>The [</a:t>
            </a:r>
            <a:r>
              <a:rPr lang="en-US" dirty="0" smtClean="0"/>
              <a:t>Nkrumah-Hodgkin-</a:t>
            </a:r>
            <a:r>
              <a:rPr lang="en-US" dirty="0" err="1" smtClean="0"/>
              <a:t>Nketia</a:t>
            </a:r>
            <a:r>
              <a:rPr lang="en-US" dirty="0" smtClean="0"/>
              <a:t>-Davidson] </a:t>
            </a:r>
            <a:r>
              <a:rPr lang="en-US" dirty="0" smtClean="0"/>
              <a:t>moment </a:t>
            </a:r>
            <a:r>
              <a:rPr lang="en-US" dirty="0"/>
              <a:t>was re-enacted in the 1968-1969 ASA </a:t>
            </a:r>
            <a:r>
              <a:rPr lang="en-US" dirty="0" smtClean="0"/>
              <a:t>rupture. A demand ‘that </a:t>
            </a:r>
            <a:r>
              <a:rPr lang="en-US" dirty="0"/>
              <a:t>the study of African life be undertaken from a Pan-African perspective</a:t>
            </a:r>
            <a:r>
              <a:rPr lang="en-US" dirty="0" smtClean="0"/>
              <a:t>.”</a:t>
            </a:r>
            <a:endParaRPr lang="en-US" dirty="0"/>
          </a:p>
          <a:p>
            <a:pPr marL="0" indent="0">
              <a:buNone/>
            </a:pPr>
            <a:r>
              <a:rPr lang="en-US" dirty="0" smtClean="0"/>
              <a:t>Still (2013) </a:t>
            </a:r>
            <a:r>
              <a:rPr lang="en-US" i="1" dirty="0" smtClean="0"/>
              <a:t>“the </a:t>
            </a:r>
            <a:r>
              <a:rPr lang="en-US" i="1" dirty="0"/>
              <a:t>balance of power remained and has remained remarkably </a:t>
            </a:r>
            <a:r>
              <a:rPr lang="en-US" i="1" dirty="0" smtClean="0"/>
              <a:t>constant…there </a:t>
            </a:r>
            <a:r>
              <a:rPr lang="en-US" dirty="0"/>
              <a:t>was </a:t>
            </a:r>
            <a:r>
              <a:rPr lang="en-US" b="1" dirty="0"/>
              <a:t>a moment</a:t>
            </a:r>
            <a:r>
              <a:rPr lang="en-US" dirty="0"/>
              <a:t>, less than fifty years ago, when </a:t>
            </a:r>
            <a:r>
              <a:rPr lang="en-US" b="1" dirty="0"/>
              <a:t>African Studies seemed poised to escape </a:t>
            </a:r>
            <a:r>
              <a:rPr lang="en-US" b="1" dirty="0" smtClean="0"/>
              <a:t>[its] </a:t>
            </a:r>
            <a:r>
              <a:rPr lang="en-US" b="1" dirty="0"/>
              <a:t>neocolonial </a:t>
            </a:r>
            <a:r>
              <a:rPr lang="en-US" b="1" dirty="0" smtClean="0"/>
              <a:t>fate”.</a:t>
            </a:r>
            <a:endParaRPr lang="en-US" b="1" dirty="0"/>
          </a:p>
          <a:p>
            <a:pPr marL="0" indent="0">
              <a:buNone/>
            </a:pPr>
            <a:endParaRPr lang="en-US" dirty="0"/>
          </a:p>
        </p:txBody>
      </p:sp>
    </p:spTree>
    <p:extLst>
      <p:ext uri="{BB962C8B-B14F-4D97-AF65-F5344CB8AC3E}">
        <p14:creationId xmlns:p14="http://schemas.microsoft.com/office/powerpoint/2010/main" val="230505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Hodgkin’s </a:t>
            </a:r>
            <a:r>
              <a:rPr lang="en-US" sz="3600" dirty="0"/>
              <a:t>E</a:t>
            </a:r>
            <a:r>
              <a:rPr lang="en-US" sz="3600" dirty="0" smtClean="0"/>
              <a:t>nduring Legacy</a:t>
            </a:r>
            <a:endParaRPr lang="en-US" sz="3600" dirty="0"/>
          </a:p>
        </p:txBody>
      </p:sp>
      <p:sp>
        <p:nvSpPr>
          <p:cNvPr id="3" name="Content Placeholder 2"/>
          <p:cNvSpPr>
            <a:spLocks noGrp="1"/>
          </p:cNvSpPr>
          <p:nvPr>
            <p:ph idx="1"/>
          </p:nvPr>
        </p:nvSpPr>
        <p:spPr>
          <a:xfrm>
            <a:off x="628650" y="1825625"/>
            <a:ext cx="8515350" cy="4971990"/>
          </a:xfrm>
        </p:spPr>
        <p:txBody>
          <a:bodyPr>
            <a:normAutofit fontScale="92500" lnSpcReduction="10000"/>
          </a:bodyPr>
          <a:lstStyle/>
          <a:p>
            <a:pPr marL="0" indent="0">
              <a:buNone/>
            </a:pPr>
            <a:r>
              <a:rPr lang="en-US" dirty="0" smtClean="0"/>
              <a:t>Immersive Learning/Archival Conservation</a:t>
            </a:r>
          </a:p>
          <a:p>
            <a:pPr marL="0" indent="0">
              <a:buNone/>
            </a:pPr>
            <a:r>
              <a:rPr lang="en-US" dirty="0" smtClean="0"/>
              <a:t>Freedom Work/Engaged Scholarship</a:t>
            </a:r>
          </a:p>
          <a:p>
            <a:pPr marL="0" indent="0">
              <a:buNone/>
            </a:pPr>
            <a:r>
              <a:rPr lang="en-US" dirty="0" smtClean="0"/>
              <a:t>Access to Knowledge/Knowledge-Production</a:t>
            </a:r>
          </a:p>
          <a:p>
            <a:pPr marL="0" indent="0">
              <a:buNone/>
            </a:pPr>
            <a:r>
              <a:rPr lang="en-US" dirty="0" smtClean="0"/>
              <a:t>Trans-racialism/</a:t>
            </a:r>
            <a:r>
              <a:rPr lang="en-US" dirty="0" err="1" smtClean="0"/>
              <a:t>Fanonist</a:t>
            </a:r>
            <a:endParaRPr lang="en-US" dirty="0" smtClean="0"/>
          </a:p>
          <a:p>
            <a:pPr marL="0" indent="0">
              <a:buNone/>
            </a:pPr>
            <a:r>
              <a:rPr lang="en-US" dirty="0" smtClean="0"/>
              <a:t>Embedded </a:t>
            </a:r>
            <a:r>
              <a:rPr lang="en-US" dirty="0"/>
              <a:t>Knowledge/Cultural </a:t>
            </a:r>
            <a:r>
              <a:rPr lang="en-US" dirty="0" smtClean="0"/>
              <a:t>Repertoires</a:t>
            </a:r>
          </a:p>
          <a:p>
            <a:pPr marL="0" indent="0">
              <a:buNone/>
            </a:pPr>
            <a:r>
              <a:rPr lang="en-US" dirty="0" smtClean="0"/>
              <a:t>All-Africa </a:t>
            </a:r>
            <a:r>
              <a:rPr lang="en-US" dirty="0"/>
              <a:t>Vision - Islamic World/Diaspora</a:t>
            </a:r>
          </a:p>
          <a:p>
            <a:pPr marL="0" indent="0">
              <a:buNone/>
            </a:pPr>
            <a:r>
              <a:rPr lang="en-US" dirty="0" smtClean="0"/>
              <a:t>Replication of Power and Privilege/Imperial Mindset</a:t>
            </a:r>
          </a:p>
          <a:p>
            <a:pPr marL="0" indent="0">
              <a:buNone/>
            </a:pPr>
            <a:r>
              <a:rPr lang="en-US" dirty="0" smtClean="0"/>
              <a:t>Hodgkin Legacies: R.W. Johnson, G. Williams, J. </a:t>
            </a:r>
            <a:r>
              <a:rPr lang="en-US" dirty="0" err="1" smtClean="0"/>
              <a:t>Spiegler</a:t>
            </a:r>
            <a:r>
              <a:rPr lang="en-US" dirty="0" smtClean="0"/>
              <a:t>,</a:t>
            </a:r>
          </a:p>
          <a:p>
            <a:pPr marL="0" indent="0">
              <a:buNone/>
            </a:pPr>
            <a:r>
              <a:rPr lang="en-US" dirty="0" smtClean="0"/>
              <a:t>C. Stewart, S. Cross, L. </a:t>
            </a:r>
            <a:r>
              <a:rPr lang="en-US" dirty="0" err="1" smtClean="0"/>
              <a:t>Denzer</a:t>
            </a:r>
            <a:r>
              <a:rPr lang="en-US" dirty="0" smtClean="0"/>
              <a:t>, et. al.</a:t>
            </a:r>
          </a:p>
          <a:p>
            <a:pPr marL="0" indent="0">
              <a:buNone/>
            </a:pPr>
            <a:r>
              <a:rPr lang="en-US" b="1" dirty="0" smtClean="0"/>
              <a:t>Collaborative </a:t>
            </a:r>
            <a:r>
              <a:rPr lang="en-US" b="1" dirty="0" smtClean="0"/>
              <a:t>Learning Initiative on Governance and Development (CLI)</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5683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Encountering Hodgkin</a:t>
            </a:r>
            <a:endParaRPr lang="en-US" sz="3200" dirty="0"/>
          </a:p>
        </p:txBody>
      </p:sp>
      <p:sp>
        <p:nvSpPr>
          <p:cNvPr id="3" name="Content Placeholder 2"/>
          <p:cNvSpPr>
            <a:spLocks noGrp="1"/>
          </p:cNvSpPr>
          <p:nvPr>
            <p:ph idx="1"/>
          </p:nvPr>
        </p:nvSpPr>
        <p:spPr>
          <a:xfrm>
            <a:off x="637276" y="1868756"/>
            <a:ext cx="8334196" cy="4989243"/>
          </a:xfrm>
        </p:spPr>
        <p:txBody>
          <a:bodyPr/>
          <a:lstStyle/>
          <a:p>
            <a:pPr marL="0" indent="0">
              <a:buNone/>
            </a:pPr>
            <a:r>
              <a:rPr lang="en-US" dirty="0" smtClean="0"/>
              <a:t>Oxford </a:t>
            </a:r>
            <a:r>
              <a:rPr lang="en-US" dirty="0" smtClean="0"/>
              <a:t>University, </a:t>
            </a:r>
            <a:r>
              <a:rPr lang="en-US" dirty="0" smtClean="0"/>
              <a:t>1966</a:t>
            </a:r>
            <a:endParaRPr lang="en-US" dirty="0" smtClean="0"/>
          </a:p>
          <a:p>
            <a:pPr marL="0" indent="0">
              <a:buNone/>
            </a:pPr>
            <a:r>
              <a:rPr lang="en-US" dirty="0" smtClean="0"/>
              <a:t>Mississippi Freedom Democratic Party, </a:t>
            </a:r>
            <a:r>
              <a:rPr lang="en-US" dirty="0" smtClean="0"/>
              <a:t>1965/1967</a:t>
            </a:r>
            <a:endParaRPr lang="en-US" dirty="0"/>
          </a:p>
          <a:p>
            <a:pPr marL="0" indent="0">
              <a:buNone/>
            </a:pPr>
            <a:r>
              <a:rPr lang="en-US" dirty="0" smtClean="0"/>
              <a:t>London &amp; Oxford </a:t>
            </a:r>
            <a:r>
              <a:rPr lang="en-US" dirty="0" smtClean="0"/>
              <a:t>1967-1968</a:t>
            </a:r>
          </a:p>
          <a:p>
            <a:pPr marL="0" indent="0">
              <a:buNone/>
            </a:pPr>
            <a:r>
              <a:rPr lang="en-US" dirty="0" smtClean="0"/>
              <a:t>Jennifer Chung, Stanley Shepherd, David </a:t>
            </a:r>
            <a:r>
              <a:rPr lang="en-US" dirty="0" err="1" smtClean="0"/>
              <a:t>Goldey</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628650" y="4106173"/>
            <a:ext cx="3097036" cy="275182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626" y="4106173"/>
            <a:ext cx="2311880" cy="2715934"/>
          </a:xfrm>
          <a:prstGeom prst="rect">
            <a:avLst/>
          </a:prstGeom>
        </p:spPr>
      </p:pic>
    </p:spTree>
    <p:extLst>
      <p:ext uri="{BB962C8B-B14F-4D97-AF65-F5344CB8AC3E}">
        <p14:creationId xmlns:p14="http://schemas.microsoft.com/office/powerpoint/2010/main" val="1397268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Political Struggles in Colonial and Post-colonial Africa</a:t>
            </a:r>
            <a:endParaRPr lang="en-US" sz="2800" dirty="0"/>
          </a:p>
        </p:txBody>
      </p:sp>
      <p:sp>
        <p:nvSpPr>
          <p:cNvPr id="3" name="Content Placeholder 2"/>
          <p:cNvSpPr>
            <a:spLocks noGrp="1"/>
          </p:cNvSpPr>
          <p:nvPr>
            <p:ph idx="1"/>
          </p:nvPr>
        </p:nvSpPr>
        <p:spPr>
          <a:xfrm>
            <a:off x="923025" y="1777042"/>
            <a:ext cx="7730347" cy="4808449"/>
          </a:xfrm>
        </p:spPr>
        <p:txBody>
          <a:bodyPr>
            <a:normAutofit/>
          </a:bodyPr>
          <a:lstStyle/>
          <a:p>
            <a:pPr marL="0" indent="0">
              <a:buNone/>
            </a:pPr>
            <a:r>
              <a:rPr lang="en-US" sz="2400" dirty="0" smtClean="0"/>
              <a:t>T. Hodgkin, </a:t>
            </a:r>
            <a:r>
              <a:rPr lang="en-US" sz="2400" i="1" dirty="0" smtClean="0"/>
              <a:t>Nationalism in Colonial Africa </a:t>
            </a:r>
            <a:r>
              <a:rPr lang="en-US" sz="2400" dirty="0" smtClean="0"/>
              <a:t>(1956), </a:t>
            </a:r>
            <a:r>
              <a:rPr lang="en-US" sz="2400" i="1" dirty="0" smtClean="0"/>
              <a:t>Nigerian Perspectives </a:t>
            </a:r>
            <a:r>
              <a:rPr lang="en-US" sz="2400" dirty="0" smtClean="0"/>
              <a:t>(1960), </a:t>
            </a:r>
            <a:r>
              <a:rPr lang="en-US" sz="2400" i="1" dirty="0" smtClean="0"/>
              <a:t>African Political Parties </a:t>
            </a:r>
            <a:r>
              <a:rPr lang="en-US" sz="2400" dirty="0" smtClean="0"/>
              <a:t>(1961)</a:t>
            </a:r>
            <a:endParaRPr lang="en-US" sz="2400" dirty="0"/>
          </a:p>
          <a:p>
            <a:pPr marL="0" indent="0">
              <a:buNone/>
            </a:pPr>
            <a:r>
              <a:rPr lang="en-US" sz="2400" dirty="0" smtClean="0"/>
              <a:t>R. Joseph, “Ruben Um </a:t>
            </a:r>
            <a:r>
              <a:rPr lang="en-US" sz="2400" dirty="0" err="1" smtClean="0"/>
              <a:t>Nyob</a:t>
            </a:r>
            <a:r>
              <a:rPr lang="lt-LT" sz="2400" dirty="0"/>
              <a:t>é</a:t>
            </a:r>
            <a:r>
              <a:rPr lang="en-US" sz="2400" dirty="0" smtClean="0"/>
              <a:t> and the ‘</a:t>
            </a:r>
            <a:r>
              <a:rPr lang="en-US" sz="2400" dirty="0" err="1" smtClean="0"/>
              <a:t>Kamerun</a:t>
            </a:r>
            <a:r>
              <a:rPr lang="en-US" sz="2400" dirty="0" smtClean="0"/>
              <a:t>’ Rebellion” (1974); “National Politics in Postwar Cameroun: The Difficult Birth of the UPC” (1975); </a:t>
            </a:r>
            <a:r>
              <a:rPr lang="en-US" sz="2400" i="1" dirty="0" smtClean="0"/>
              <a:t>Radical Nationalism in Cameroun: Social Origins of the UPC Rebellion </a:t>
            </a:r>
            <a:r>
              <a:rPr lang="en-US" sz="2400" dirty="0" smtClean="0"/>
              <a:t>(1977)</a:t>
            </a:r>
          </a:p>
          <a:p>
            <a:pPr marL="0" indent="0">
              <a:buNone/>
            </a:pPr>
            <a:endParaRPr lang="en-US" sz="2400" dirty="0"/>
          </a:p>
          <a:p>
            <a:pPr marL="0" indent="0">
              <a:buNone/>
            </a:pPr>
            <a:endParaRPr lang="en-US" sz="2400" dirty="0"/>
          </a:p>
        </p:txBody>
      </p:sp>
      <p:pic>
        <p:nvPicPr>
          <p:cNvPr id="4" name="Picture 3"/>
          <p:cNvPicPr>
            <a:picLocks noChangeAspect="1"/>
          </p:cNvPicPr>
          <p:nvPr/>
        </p:nvPicPr>
        <p:blipFill>
          <a:blip r:embed="rId2"/>
          <a:stretch>
            <a:fillRect/>
          </a:stretch>
        </p:blipFill>
        <p:spPr>
          <a:xfrm>
            <a:off x="1291065" y="4074624"/>
            <a:ext cx="3145809" cy="1926503"/>
          </a:xfrm>
          <a:prstGeom prst="rect">
            <a:avLst/>
          </a:prstGeom>
        </p:spPr>
      </p:pic>
      <p:pic>
        <p:nvPicPr>
          <p:cNvPr id="5" name="Picture 4"/>
          <p:cNvPicPr>
            <a:picLocks noChangeAspect="1"/>
          </p:cNvPicPr>
          <p:nvPr/>
        </p:nvPicPr>
        <p:blipFill>
          <a:blip r:embed="rId3"/>
          <a:stretch>
            <a:fillRect/>
          </a:stretch>
        </p:blipFill>
        <p:spPr>
          <a:xfrm>
            <a:off x="4550276" y="4184314"/>
            <a:ext cx="1737122" cy="1865538"/>
          </a:xfrm>
          <a:prstGeom prst="rect">
            <a:avLst/>
          </a:prstGeom>
        </p:spPr>
      </p:pic>
      <p:pic>
        <p:nvPicPr>
          <p:cNvPr id="6" name="Picture 5"/>
          <p:cNvPicPr>
            <a:picLocks noChangeAspect="1"/>
          </p:cNvPicPr>
          <p:nvPr/>
        </p:nvPicPr>
        <p:blipFill>
          <a:blip r:embed="rId4"/>
          <a:stretch>
            <a:fillRect/>
          </a:stretch>
        </p:blipFill>
        <p:spPr>
          <a:xfrm>
            <a:off x="6400800" y="4187363"/>
            <a:ext cx="1466177" cy="1859441"/>
          </a:xfrm>
          <a:prstGeom prst="rect">
            <a:avLst/>
          </a:prstGeom>
        </p:spPr>
      </p:pic>
    </p:spTree>
    <p:extLst>
      <p:ext uri="{BB962C8B-B14F-4D97-AF65-F5344CB8AC3E}">
        <p14:creationId xmlns:p14="http://schemas.microsoft.com/office/powerpoint/2010/main" val="234862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Joseph Family at Crab Mill, </a:t>
            </a:r>
            <a:r>
              <a:rPr lang="en-US" sz="3600" dirty="0" err="1" smtClean="0"/>
              <a:t>Ilmington</a:t>
            </a: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0093" y="1825625"/>
            <a:ext cx="5243814" cy="4351338"/>
          </a:xfrm>
        </p:spPr>
      </p:pic>
    </p:spTree>
    <p:extLst>
      <p:ext uri="{BB962C8B-B14F-4D97-AF65-F5344CB8AC3E}">
        <p14:creationId xmlns:p14="http://schemas.microsoft.com/office/powerpoint/2010/main" val="249027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Jean Allman, “African Studies and the Unfinished Business of 1968”</a:t>
            </a:r>
            <a:endParaRPr lang="en-US" sz="2800" dirty="0"/>
          </a:p>
        </p:txBody>
      </p:sp>
      <p:sp>
        <p:nvSpPr>
          <p:cNvPr id="3" name="Content Placeholder 2"/>
          <p:cNvSpPr>
            <a:spLocks noGrp="1"/>
          </p:cNvSpPr>
          <p:nvPr>
            <p:ph idx="1"/>
          </p:nvPr>
        </p:nvSpPr>
        <p:spPr>
          <a:xfrm>
            <a:off x="628650" y="1825624"/>
            <a:ext cx="8101282" cy="4618307"/>
          </a:xfrm>
        </p:spPr>
        <p:txBody>
          <a:bodyPr>
            <a:normAutofit/>
          </a:bodyPr>
          <a:lstStyle/>
          <a:p>
            <a:pPr marL="0" indent="0">
              <a:buNone/>
            </a:pPr>
            <a:r>
              <a:rPr lang="en-US" sz="2000" dirty="0" smtClean="0"/>
              <a:t>M. Herskovits</a:t>
            </a:r>
            <a:r>
              <a:rPr lang="en-US" sz="2000" dirty="0"/>
              <a:t>, </a:t>
            </a:r>
            <a:r>
              <a:rPr lang="en-US" sz="2000" dirty="0" smtClean="0"/>
              <a:t>P. </a:t>
            </a:r>
            <a:r>
              <a:rPr lang="en-US" sz="2000" dirty="0"/>
              <a:t>Curtin, and other white American “gatekeepers” in African Studies insisted on “scientific objectivity and neutrality” and contested the “racial production of knowledge”. They did not seek to transcend </a:t>
            </a:r>
            <a:r>
              <a:rPr lang="en-US" sz="2000" b="1" dirty="0"/>
              <a:t>imperial interests. </a:t>
            </a:r>
            <a:endParaRPr lang="en-US" sz="2000" b="1" dirty="0" smtClean="0"/>
          </a:p>
          <a:p>
            <a:pPr marL="0" indent="0">
              <a:buNone/>
            </a:pPr>
            <a:r>
              <a:rPr lang="en-US" sz="2000" b="1" dirty="0" smtClean="0"/>
              <a:t>“</a:t>
            </a:r>
            <a:r>
              <a:rPr lang="en-US" sz="2000" b="1" dirty="0"/>
              <a:t>White power and privilege” were “hard-wired” into the structure of African Studies </a:t>
            </a:r>
            <a:r>
              <a:rPr lang="en-US" sz="2000" b="1" dirty="0" smtClean="0"/>
              <a:t>and </a:t>
            </a:r>
            <a:r>
              <a:rPr lang="en-US" sz="2000" b="1" dirty="0"/>
              <a:t>in the African Studies Association, which ensured its replication through the careers and research that were fostered and those blocked or marginalized. </a:t>
            </a:r>
          </a:p>
          <a:p>
            <a:pPr marL="0" indent="0">
              <a:buNone/>
            </a:pPr>
            <a:r>
              <a:rPr lang="en-US" sz="2000" dirty="0"/>
              <a:t>The rupture </a:t>
            </a:r>
            <a:r>
              <a:rPr lang="en-US" sz="2000" dirty="0" smtClean="0"/>
              <a:t>between </a:t>
            </a:r>
            <a:r>
              <a:rPr lang="en-US" sz="2000" dirty="0"/>
              <a:t>the </a:t>
            </a:r>
            <a:r>
              <a:rPr lang="en-US" sz="2000" dirty="0" smtClean="0"/>
              <a:t>White </a:t>
            </a:r>
            <a:r>
              <a:rPr lang="en-US" sz="2000" dirty="0"/>
              <a:t>power-brokers and gate-keepers </a:t>
            </a:r>
            <a:r>
              <a:rPr lang="en-US" sz="2000" dirty="0" smtClean="0"/>
              <a:t>and Black scholars and their allies centered </a:t>
            </a:r>
            <a:r>
              <a:rPr lang="en-US" sz="2000" dirty="0"/>
              <a:t>on issues of </a:t>
            </a:r>
            <a:r>
              <a:rPr lang="en-US" sz="2000" b="1" dirty="0"/>
              <a:t>racial </a:t>
            </a:r>
            <a:r>
              <a:rPr lang="en-US" sz="2000" b="1" dirty="0" smtClean="0"/>
              <a:t>dominance</a:t>
            </a:r>
            <a:r>
              <a:rPr lang="en-US" sz="2000" dirty="0" smtClean="0"/>
              <a:t>. “African Studies” reflected that </a:t>
            </a:r>
            <a:r>
              <a:rPr lang="en-US" sz="2000" dirty="0"/>
              <a:t>dominance rather than countering and challenging it. Their </a:t>
            </a:r>
            <a:r>
              <a:rPr lang="en-US" sz="2000" dirty="0" smtClean="0"/>
              <a:t>critics were </a:t>
            </a:r>
            <a:r>
              <a:rPr lang="en-US" sz="2000" dirty="0"/>
              <a:t>chastised </a:t>
            </a:r>
            <a:r>
              <a:rPr lang="en-US" sz="2000" dirty="0" smtClean="0"/>
              <a:t>for </a:t>
            </a:r>
            <a:r>
              <a:rPr lang="en-US" sz="2000" dirty="0"/>
              <a:t>“Black Racism” and wanting to “racialize” and “ghettoize” the study of Africa</a:t>
            </a:r>
            <a:r>
              <a:rPr lang="en-US" sz="2000" dirty="0" smtClean="0"/>
              <a:t>.</a:t>
            </a:r>
          </a:p>
          <a:p>
            <a:pPr marL="0" indent="0">
              <a:buNone/>
            </a:pPr>
            <a:r>
              <a:rPr lang="en-US" sz="2000" b="1" dirty="0" smtClean="0"/>
              <a:t>Allman: “Do the numbers”; NU professors and administrators (B. </a:t>
            </a:r>
            <a:r>
              <a:rPr lang="en-US" sz="2000" b="1" dirty="0" err="1" smtClean="0"/>
              <a:t>Diagne</a:t>
            </a:r>
            <a:r>
              <a:rPr lang="en-US" sz="2000" b="1" dirty="0" smtClean="0"/>
              <a:t>, R. Ware, S. Umar/ N. Dike, T. Gunn. C. </a:t>
            </a:r>
            <a:r>
              <a:rPr lang="en-US" sz="2000" b="1" dirty="0" err="1" smtClean="0"/>
              <a:t>Badiane</a:t>
            </a:r>
            <a:r>
              <a:rPr lang="en-US" sz="2000" b="1" dirty="0" smtClean="0"/>
              <a:t>)</a:t>
            </a:r>
          </a:p>
          <a:p>
            <a:pPr marL="0" indent="0">
              <a:buNone/>
            </a:pPr>
            <a:endParaRPr lang="en-US" sz="1800" dirty="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27818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Hodgkin and the Counter-Narrative in African Studies</a:t>
            </a:r>
            <a:endParaRPr lang="en-US" sz="2800" dirty="0"/>
          </a:p>
        </p:txBody>
      </p:sp>
      <p:sp>
        <p:nvSpPr>
          <p:cNvPr id="3" name="Content Placeholder 2"/>
          <p:cNvSpPr>
            <a:spLocks noGrp="1"/>
          </p:cNvSpPr>
          <p:nvPr>
            <p:ph idx="1"/>
          </p:nvPr>
        </p:nvSpPr>
        <p:spPr/>
        <p:txBody>
          <a:bodyPr>
            <a:normAutofit lnSpcReduction="10000"/>
          </a:bodyPr>
          <a:lstStyle/>
          <a:p>
            <a:r>
              <a:rPr lang="en-US" sz="2000" dirty="0" smtClean="0"/>
              <a:t>anti-colonial</a:t>
            </a:r>
            <a:r>
              <a:rPr lang="en-US" sz="2000" dirty="0"/>
              <a:t>, anti-imperial, and </a:t>
            </a:r>
            <a:r>
              <a:rPr lang="en-US" sz="2000" dirty="0" smtClean="0"/>
              <a:t>internationalist (</a:t>
            </a:r>
            <a:r>
              <a:rPr lang="en-US" sz="2000" i="1" dirty="0" smtClean="0"/>
              <a:t>tier-</a:t>
            </a:r>
            <a:r>
              <a:rPr lang="en-US" sz="2000" i="1" dirty="0" err="1" smtClean="0"/>
              <a:t>mondiste</a:t>
            </a:r>
            <a:r>
              <a:rPr lang="en-US" sz="2000" dirty="0" smtClean="0"/>
              <a:t>)</a:t>
            </a:r>
          </a:p>
          <a:p>
            <a:r>
              <a:rPr lang="en-US" sz="2000" dirty="0"/>
              <a:t>“</a:t>
            </a:r>
            <a:r>
              <a:rPr lang="en-US" sz="2000" dirty="0" err="1"/>
              <a:t>chacun</a:t>
            </a:r>
            <a:r>
              <a:rPr lang="en-US" sz="2000" dirty="0"/>
              <a:t> à son grand-</a:t>
            </a:r>
            <a:r>
              <a:rPr lang="en-US" sz="2000" dirty="0" err="1"/>
              <a:t>père</a:t>
            </a:r>
            <a:r>
              <a:rPr lang="en-US" sz="2000" dirty="0"/>
              <a:t>”. </a:t>
            </a:r>
            <a:r>
              <a:rPr lang="en-US" sz="2000" dirty="0" smtClean="0"/>
              <a:t>(Hugh Trevor Roper) </a:t>
            </a:r>
            <a:r>
              <a:rPr lang="en-US" sz="2000" dirty="0"/>
              <a:t>F</a:t>
            </a:r>
            <a:r>
              <a:rPr lang="en-US" sz="2000" dirty="0" smtClean="0"/>
              <a:t>orebears were </a:t>
            </a:r>
            <a:r>
              <a:rPr lang="en-US" sz="2000" dirty="0"/>
              <a:t>Quakers and Abolitionists. While his work was academically </a:t>
            </a:r>
            <a:r>
              <a:rPr lang="en-US" sz="2000" dirty="0" smtClean="0"/>
              <a:t>grounded</a:t>
            </a:r>
            <a:r>
              <a:rPr lang="en-US" sz="2000" dirty="0"/>
              <a:t>, it was </a:t>
            </a:r>
            <a:r>
              <a:rPr lang="en-US" sz="2000" dirty="0" smtClean="0"/>
              <a:t>driven </a:t>
            </a:r>
            <a:r>
              <a:rPr lang="en-US" sz="2000" dirty="0"/>
              <a:t>by a commitment to </a:t>
            </a:r>
            <a:r>
              <a:rPr lang="en-US" sz="2000" b="1" dirty="0"/>
              <a:t>hasten the end of colonial rule and E</a:t>
            </a:r>
            <a:r>
              <a:rPr lang="en-US" sz="2000" b="1" dirty="0" smtClean="0"/>
              <a:t>uropean hegemony</a:t>
            </a:r>
          </a:p>
          <a:p>
            <a:r>
              <a:rPr lang="en-US" sz="2000" dirty="0" smtClean="0"/>
              <a:t>the </a:t>
            </a:r>
            <a:r>
              <a:rPr lang="en-US" sz="2000" b="1" dirty="0" smtClean="0"/>
              <a:t>Palestine Mandate experience, 1934-36</a:t>
            </a:r>
          </a:p>
          <a:p>
            <a:r>
              <a:rPr lang="en-US" sz="2000" dirty="0" smtClean="0"/>
              <a:t>Extra-Mural and Adult Education experiences, England and West Africa (latter from February 1947)</a:t>
            </a:r>
          </a:p>
          <a:p>
            <a:r>
              <a:rPr lang="en-US" sz="2000" dirty="0" smtClean="0"/>
              <a:t> </a:t>
            </a:r>
            <a:r>
              <a:rPr lang="en-US" sz="2000" b="1" dirty="0" smtClean="0"/>
              <a:t>Immersive</a:t>
            </a:r>
            <a:r>
              <a:rPr lang="en-US" sz="2000" dirty="0"/>
              <a:t> </a:t>
            </a:r>
            <a:r>
              <a:rPr lang="en-US" sz="2000" b="1" dirty="0" smtClean="0"/>
              <a:t>Learning</a:t>
            </a:r>
            <a:r>
              <a:rPr lang="en-US" sz="2000" dirty="0" smtClean="0"/>
              <a:t>:</a:t>
            </a:r>
            <a:r>
              <a:rPr lang="en-US" sz="2000" dirty="0" smtClean="0"/>
              <a:t> </a:t>
            </a:r>
            <a:r>
              <a:rPr lang="en-US" sz="2000" i="1" dirty="0" smtClean="0"/>
              <a:t>par </a:t>
            </a:r>
            <a:r>
              <a:rPr lang="en-US" sz="2000" i="1" dirty="0" smtClean="0"/>
              <a:t>le bas: </a:t>
            </a:r>
            <a:r>
              <a:rPr lang="en-US" sz="2000" dirty="0" smtClean="0"/>
              <a:t>lorries, camels, horses, trains, buses, ‘bush taxies’, 1947-1956. Populist – </a:t>
            </a:r>
            <a:r>
              <a:rPr lang="en-US" sz="2000" dirty="0" err="1" smtClean="0"/>
              <a:t>Levellers</a:t>
            </a:r>
            <a:r>
              <a:rPr lang="en-US" sz="2000" dirty="0" smtClean="0"/>
              <a:t> (radical </a:t>
            </a:r>
            <a:r>
              <a:rPr lang="en-US" sz="2000" dirty="0" smtClean="0"/>
              <a:t>political thinkers and activists; </a:t>
            </a:r>
            <a:r>
              <a:rPr lang="en-US" sz="2000" dirty="0" smtClean="0"/>
              <a:t>radical tradition in Islam)</a:t>
            </a:r>
          </a:p>
          <a:p>
            <a:r>
              <a:rPr lang="en-US" sz="2000" b="1" dirty="0" smtClean="0"/>
              <a:t>Immersive Learning: </a:t>
            </a:r>
            <a:r>
              <a:rPr lang="en-US" sz="2000" dirty="0" smtClean="0"/>
              <a:t>directly from emergent African leaders</a:t>
            </a:r>
          </a:p>
          <a:p>
            <a:r>
              <a:rPr lang="en-US" sz="2000" dirty="0" smtClean="0"/>
              <a:t>Critic</a:t>
            </a:r>
            <a:r>
              <a:rPr lang="en-US" sz="2000" b="1" dirty="0" smtClean="0"/>
              <a:t>: </a:t>
            </a:r>
            <a:r>
              <a:rPr lang="en-US" sz="2000" b="1" dirty="0"/>
              <a:t>imperial mindset </a:t>
            </a:r>
            <a:r>
              <a:rPr lang="en-US" sz="2000" dirty="0" smtClean="0"/>
              <a:t>in academia; bonds </a:t>
            </a:r>
            <a:r>
              <a:rPr lang="en-US" sz="2000" dirty="0"/>
              <a:t>between academic researchers and </a:t>
            </a:r>
            <a:r>
              <a:rPr lang="en-US" sz="2000" dirty="0" smtClean="0"/>
              <a:t>Western </a:t>
            </a:r>
            <a:r>
              <a:rPr lang="en-US" sz="2000" dirty="0"/>
              <a:t>intelligence </a:t>
            </a:r>
            <a:r>
              <a:rPr lang="en-US" sz="2000" dirty="0" smtClean="0"/>
              <a:t>communities</a:t>
            </a:r>
          </a:p>
          <a:p>
            <a:endParaRPr lang="en-US" sz="2000" dirty="0"/>
          </a:p>
        </p:txBody>
      </p:sp>
    </p:spTree>
    <p:extLst>
      <p:ext uri="{BB962C8B-B14F-4D97-AF65-F5344CB8AC3E}">
        <p14:creationId xmlns:p14="http://schemas.microsoft.com/office/powerpoint/2010/main" val="336180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Allman, 2013: Hodgkin and the </a:t>
            </a:r>
            <a:r>
              <a:rPr lang="en-US" sz="2800" dirty="0" err="1" smtClean="0"/>
              <a:t>Nkrumahist</a:t>
            </a:r>
            <a:r>
              <a:rPr lang="en-US" sz="2800" dirty="0" smtClean="0"/>
              <a:t> Moment in Knowledge-Production</a:t>
            </a:r>
            <a:endParaRPr lang="en-US" sz="2800" dirty="0"/>
          </a:p>
        </p:txBody>
      </p:sp>
      <p:sp>
        <p:nvSpPr>
          <p:cNvPr id="3" name="Content Placeholder 2"/>
          <p:cNvSpPr>
            <a:spLocks noGrp="1"/>
          </p:cNvSpPr>
          <p:nvPr>
            <p:ph idx="1"/>
          </p:nvPr>
        </p:nvSpPr>
        <p:spPr/>
        <p:txBody>
          <a:bodyPr>
            <a:normAutofit lnSpcReduction="10000"/>
          </a:bodyPr>
          <a:lstStyle/>
          <a:p>
            <a:pPr marL="0" indent="0">
              <a:buNone/>
            </a:pPr>
            <a:r>
              <a:rPr lang="en-US" sz="2400" dirty="0"/>
              <a:t>T</a:t>
            </a:r>
            <a:r>
              <a:rPr lang="en-US" sz="2400" dirty="0" smtClean="0"/>
              <a:t>hwarted encounter, NK’s arrest January 1951</a:t>
            </a:r>
          </a:p>
          <a:p>
            <a:pPr marL="0" indent="0">
              <a:buNone/>
            </a:pPr>
            <a:r>
              <a:rPr lang="en-US" sz="2400" dirty="0" smtClean="0"/>
              <a:t>Nkrumah – Hodgkin friendship and alliance, 1952 – 1966</a:t>
            </a:r>
          </a:p>
          <a:p>
            <a:pPr marL="0" indent="0">
              <a:buNone/>
            </a:pPr>
            <a:r>
              <a:rPr lang="en-US" sz="2400" dirty="0" smtClean="0"/>
              <a:t>(also </a:t>
            </a:r>
            <a:r>
              <a:rPr lang="en-US" sz="2400" dirty="0" err="1" smtClean="0"/>
              <a:t>Busia</a:t>
            </a:r>
            <a:r>
              <a:rPr lang="en-US" sz="2400" dirty="0" smtClean="0"/>
              <a:t>, </a:t>
            </a:r>
            <a:r>
              <a:rPr lang="en-US" sz="2400" dirty="0" err="1" smtClean="0"/>
              <a:t>Danquah</a:t>
            </a:r>
            <a:r>
              <a:rPr lang="en-US" sz="2400" dirty="0" smtClean="0"/>
              <a:t>, </a:t>
            </a:r>
            <a:r>
              <a:rPr lang="en-US" sz="2400" dirty="0" err="1" smtClean="0"/>
              <a:t>Boahen</a:t>
            </a:r>
            <a:r>
              <a:rPr lang="en-US" sz="2400" dirty="0" smtClean="0"/>
              <a:t>, Du Bois, et al.)</a:t>
            </a:r>
          </a:p>
          <a:p>
            <a:pPr marL="0" indent="0">
              <a:buNone/>
            </a:pPr>
            <a:r>
              <a:rPr lang="en-US" sz="2400" dirty="0" smtClean="0"/>
              <a:t>Commission on University Education, Ghana, 1960-61</a:t>
            </a:r>
          </a:p>
          <a:p>
            <a:pPr marL="0" indent="0">
              <a:buNone/>
            </a:pPr>
            <a:r>
              <a:rPr lang="en-US" sz="2400" dirty="0" smtClean="0"/>
              <a:t>First Director, Institute of African Studies, </a:t>
            </a:r>
            <a:r>
              <a:rPr lang="en-US" sz="2400" dirty="0" err="1" smtClean="0"/>
              <a:t>Legon</a:t>
            </a:r>
            <a:r>
              <a:rPr lang="en-US" sz="2400" dirty="0"/>
              <a:t>, </a:t>
            </a:r>
            <a:r>
              <a:rPr lang="en-US" sz="2400" dirty="0" smtClean="0"/>
              <a:t>1962-64</a:t>
            </a:r>
          </a:p>
          <a:p>
            <a:pPr marL="0" indent="0">
              <a:buNone/>
            </a:pPr>
            <a:r>
              <a:rPr lang="en-US" sz="2400" dirty="0" smtClean="0"/>
              <a:t>Allman: Nkrumah </a:t>
            </a:r>
            <a:r>
              <a:rPr lang="en-US" sz="2400" dirty="0"/>
              <a:t>called for </a:t>
            </a:r>
            <a:r>
              <a:rPr lang="en-US" sz="2400" dirty="0" smtClean="0"/>
              <a:t>African-centered </a:t>
            </a:r>
            <a:r>
              <a:rPr lang="en-US" sz="2400" dirty="0"/>
              <a:t>teaching and research that enjoyed </a:t>
            </a:r>
            <a:r>
              <a:rPr lang="en-US" sz="2400" b="1" dirty="0"/>
              <a:t>“entire freedom from the propositions and presuppositions of the colonial epoch</a:t>
            </a:r>
            <a:r>
              <a:rPr lang="en-US" sz="2400" dirty="0"/>
              <a:t>, and from the distortions of those … who continue to make European studies of Africa the bases of this new assessment</a:t>
            </a:r>
            <a:r>
              <a:rPr lang="en-US" sz="2400" dirty="0" smtClean="0"/>
              <a:t>.</a:t>
            </a:r>
          </a:p>
          <a:p>
            <a:pPr marL="0" indent="0">
              <a:buNone/>
            </a:pPr>
            <a:r>
              <a:rPr lang="en-US" sz="2400" dirty="0" smtClean="0"/>
              <a:t>RJ: J. Rawlings, 1994</a:t>
            </a:r>
            <a:endParaRPr lang="en-US" sz="2400" dirty="0"/>
          </a:p>
          <a:p>
            <a:pPr marL="0" indent="0">
              <a:buNone/>
            </a:pPr>
            <a:endParaRPr lang="en-US" sz="2400" dirty="0" smtClean="0"/>
          </a:p>
          <a:p>
            <a:pPr marL="0" indent="0">
              <a:buNone/>
            </a:pPr>
            <a:endParaRPr lang="en-US" dirty="0"/>
          </a:p>
        </p:txBody>
      </p:sp>
    </p:spTree>
    <p:extLst>
      <p:ext uri="{BB962C8B-B14F-4D97-AF65-F5344CB8AC3E}">
        <p14:creationId xmlns:p14="http://schemas.microsoft.com/office/powerpoint/2010/main" val="400227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01" y="0"/>
            <a:ext cx="7886700" cy="1325563"/>
          </a:xfrm>
        </p:spPr>
        <p:txBody>
          <a:bodyPr>
            <a:normAutofit/>
          </a:bodyPr>
          <a:lstStyle/>
          <a:p>
            <a:r>
              <a:rPr lang="en-US" sz="3200" dirty="0" smtClean="0"/>
              <a:t>Hodgkin, </a:t>
            </a:r>
            <a:r>
              <a:rPr lang="en-US" sz="3200" dirty="0" err="1" smtClean="0"/>
              <a:t>Nketia</a:t>
            </a:r>
            <a:r>
              <a:rPr lang="en-US" sz="3200" dirty="0" smtClean="0"/>
              <a:t>, and the </a:t>
            </a:r>
            <a:r>
              <a:rPr lang="en-US" sz="3200" dirty="0" err="1" smtClean="0"/>
              <a:t>Nkrumahist</a:t>
            </a:r>
            <a:r>
              <a:rPr lang="en-US" sz="3200" dirty="0" smtClean="0"/>
              <a:t> Moment</a:t>
            </a:r>
            <a:endParaRPr lang="en-US" sz="3200" dirty="0"/>
          </a:p>
        </p:txBody>
      </p:sp>
      <p:sp>
        <p:nvSpPr>
          <p:cNvPr id="3" name="Content Placeholder 2"/>
          <p:cNvSpPr>
            <a:spLocks noGrp="1"/>
          </p:cNvSpPr>
          <p:nvPr>
            <p:ph idx="1"/>
          </p:nvPr>
        </p:nvSpPr>
        <p:spPr>
          <a:xfrm>
            <a:off x="568265" y="1615030"/>
            <a:ext cx="8015018" cy="5001429"/>
          </a:xfrm>
        </p:spPr>
        <p:txBody>
          <a:bodyPr>
            <a:normAutofit/>
          </a:bodyPr>
          <a:lstStyle/>
          <a:p>
            <a:pPr marL="0" indent="0">
              <a:buNone/>
            </a:pPr>
            <a:r>
              <a:rPr lang="en-US" sz="2000" dirty="0" smtClean="0"/>
              <a:t>Allman: Two very </a:t>
            </a:r>
            <a:r>
              <a:rPr lang="en-US" sz="2000" dirty="0"/>
              <a:t>different </a:t>
            </a:r>
            <a:r>
              <a:rPr lang="en-US" sz="2000" b="1" dirty="0" smtClean="0"/>
              <a:t>conceptions </a:t>
            </a:r>
            <a:r>
              <a:rPr lang="en-US" sz="2000" b="1" dirty="0"/>
              <a:t>of knowledge production </a:t>
            </a:r>
            <a:r>
              <a:rPr lang="en-US" sz="2000" dirty="0"/>
              <a:t>about </a:t>
            </a:r>
            <a:r>
              <a:rPr lang="en-US" sz="2000" dirty="0" smtClean="0"/>
              <a:t>Africa. The </a:t>
            </a:r>
            <a:r>
              <a:rPr lang="en-US" sz="2000" dirty="0"/>
              <a:t>first was the product of a colonial system of higher education, </a:t>
            </a:r>
            <a:r>
              <a:rPr lang="en-US" sz="2000" b="1" dirty="0"/>
              <a:t>tightly bound to </a:t>
            </a:r>
            <a:r>
              <a:rPr lang="en-US" sz="2000" b="1" dirty="0" smtClean="0"/>
              <a:t>disciplines</a:t>
            </a:r>
            <a:r>
              <a:rPr lang="en-US" sz="2000" dirty="0" smtClean="0"/>
              <a:t>… </a:t>
            </a:r>
            <a:r>
              <a:rPr lang="en-US" sz="2000" dirty="0"/>
              <a:t>In the second, “African Studies” was the site from which knowledge production in and about postcolonial Africa might be </a:t>
            </a:r>
            <a:r>
              <a:rPr lang="en-US" sz="2000" b="1" dirty="0"/>
              <a:t>completely rethought— across disciplinary lines—from research and teaching, to textbooks, teacher-training, and publications</a:t>
            </a:r>
            <a:r>
              <a:rPr lang="en-US" sz="2000" dirty="0" smtClean="0"/>
              <a:t>.</a:t>
            </a:r>
          </a:p>
          <a:p>
            <a:pPr marL="0" indent="0">
              <a:buNone/>
            </a:pPr>
            <a:r>
              <a:rPr lang="en-US" sz="2000" dirty="0" smtClean="0"/>
              <a:t>RJ: </a:t>
            </a:r>
            <a:r>
              <a:rPr lang="en-US" sz="2000" dirty="0" smtClean="0"/>
              <a:t>Unconventional/ Blending/ </a:t>
            </a:r>
            <a:r>
              <a:rPr lang="en-US" sz="2000" dirty="0" smtClean="0"/>
              <a:t>Amalgam (Tyshawn </a:t>
            </a:r>
            <a:r>
              <a:rPr lang="en-US" sz="2000" dirty="0" err="1" smtClean="0"/>
              <a:t>Sorey</a:t>
            </a:r>
            <a:r>
              <a:rPr lang="en-US" sz="2000" dirty="0" smtClean="0"/>
              <a:t>) (Nigeria)</a:t>
            </a:r>
            <a:endParaRPr lang="en-US" sz="2000" dirty="0" smtClean="0"/>
          </a:p>
          <a:p>
            <a:pPr marL="0" indent="0">
              <a:buNone/>
            </a:pPr>
            <a:r>
              <a:rPr lang="en-US" sz="2000" dirty="0"/>
              <a:t>	 </a:t>
            </a:r>
            <a:r>
              <a:rPr lang="en-US" sz="2000" dirty="0" smtClean="0"/>
              <a:t>       Prof. J.H. </a:t>
            </a:r>
            <a:r>
              <a:rPr lang="en-US" sz="2000" dirty="0" err="1" smtClean="0"/>
              <a:t>Kwabena</a:t>
            </a:r>
            <a:r>
              <a:rPr lang="en-US" sz="2000" dirty="0" smtClean="0"/>
              <a:t> </a:t>
            </a:r>
            <a:r>
              <a:rPr lang="en-US" sz="2000" dirty="0" err="1" smtClean="0"/>
              <a:t>Nketia</a:t>
            </a:r>
            <a:r>
              <a:rPr lang="en-US" sz="2000" dirty="0" smtClean="0"/>
              <a:t>, 1921-2019</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p:txBody>
      </p:sp>
      <p:pic>
        <p:nvPicPr>
          <p:cNvPr id="4" name="Picture 3"/>
          <p:cNvPicPr>
            <a:picLocks noChangeAspect="1"/>
          </p:cNvPicPr>
          <p:nvPr/>
        </p:nvPicPr>
        <p:blipFill>
          <a:blip r:embed="rId2"/>
          <a:stretch>
            <a:fillRect/>
          </a:stretch>
        </p:blipFill>
        <p:spPr>
          <a:xfrm>
            <a:off x="2346961" y="4411208"/>
            <a:ext cx="3466667" cy="2314286"/>
          </a:xfrm>
          <a:prstGeom prst="rect">
            <a:avLst/>
          </a:prstGeom>
        </p:spPr>
      </p:pic>
    </p:spTree>
    <p:extLst>
      <p:ext uri="{BB962C8B-B14F-4D97-AF65-F5344CB8AC3E}">
        <p14:creationId xmlns:p14="http://schemas.microsoft.com/office/powerpoint/2010/main" val="251548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Agency, Access, Action: Allman on Hodgkin</a:t>
            </a:r>
            <a:endParaRPr lang="en-US" sz="28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a:t>In Hodgkin’s </a:t>
            </a:r>
            <a:r>
              <a:rPr lang="en-US" sz="2000" dirty="0" smtClean="0"/>
              <a:t>view (</a:t>
            </a:r>
            <a:r>
              <a:rPr lang="en-US" sz="2000" u="sng" dirty="0" smtClean="0"/>
              <a:t>Ghanaian Times</a:t>
            </a:r>
            <a:r>
              <a:rPr lang="en-US" sz="2000" dirty="0" smtClean="0"/>
              <a:t>, Nov. 1964), </a:t>
            </a:r>
            <a:r>
              <a:rPr lang="en-US" sz="2000" dirty="0"/>
              <a:t>it was the job of African Studies, not only to expose racist colonial </a:t>
            </a:r>
            <a:r>
              <a:rPr lang="en-US" sz="2000" dirty="0" smtClean="0"/>
              <a:t>myths </a:t>
            </a:r>
            <a:r>
              <a:rPr lang="en-US" sz="2000" dirty="0"/>
              <a:t>but to </a:t>
            </a:r>
            <a:r>
              <a:rPr lang="en-US" sz="2000" b="1" dirty="0"/>
              <a:t>“build up systematically as comprehensive body of source material as possible” </a:t>
            </a:r>
            <a:r>
              <a:rPr lang="en-US" sz="2000" dirty="0"/>
              <a:t>to disprove those myths and then to undertake the </a:t>
            </a:r>
            <a:r>
              <a:rPr lang="en-US" sz="2000" b="1" dirty="0"/>
              <a:t>“process of reinterpretation of the evidence—and the making available of the results of this interpretation</a:t>
            </a:r>
            <a:r>
              <a:rPr lang="en-US" sz="2000" dirty="0"/>
              <a:t>, not only through articles and books, but </a:t>
            </a:r>
            <a:r>
              <a:rPr lang="en-US" sz="2000" b="1" dirty="0"/>
              <a:t>through all the various channels through which knowledge can be diffused</a:t>
            </a:r>
            <a:r>
              <a:rPr lang="en-US" sz="2000" dirty="0"/>
              <a:t>— conferences, lectures, boycotts and the like…it is essential to develop within Africa </a:t>
            </a:r>
            <a:r>
              <a:rPr lang="en-US" sz="2000" dirty="0" err="1"/>
              <a:t>Centres</a:t>
            </a:r>
            <a:r>
              <a:rPr lang="en-US" sz="2000" dirty="0"/>
              <a:t> of African Studies that are </a:t>
            </a:r>
            <a:r>
              <a:rPr lang="en-US" sz="2000" b="1" dirty="0"/>
              <a:t>liberated (as far as is humanly possible) from conventional Western presuppositions. </a:t>
            </a:r>
            <a:endParaRPr lang="en-US" sz="2000" b="1" dirty="0" smtClean="0"/>
          </a:p>
          <a:p>
            <a:pPr marL="0" indent="0">
              <a:buNone/>
            </a:pPr>
            <a:r>
              <a:rPr lang="en-US" sz="2000" dirty="0" smtClean="0"/>
              <a:t>Allman: “a </a:t>
            </a:r>
            <a:r>
              <a:rPr lang="en-US" sz="2000" dirty="0"/>
              <a:t>moment bursting with possibilities, in which engaged and rigorous debate, Africa-centered and Africa-based, was the prerequisite, </a:t>
            </a:r>
            <a:r>
              <a:rPr lang="en-US" sz="2000" b="1" dirty="0"/>
              <a:t>no epistemic paradigm was hegemonic</a:t>
            </a:r>
            <a:r>
              <a:rPr lang="en-US" sz="2000" dirty="0"/>
              <a:t>, and African Studies was envisioned as the site for </a:t>
            </a:r>
            <a:r>
              <a:rPr lang="en-US" sz="2000" b="1" dirty="0"/>
              <a:t>a full re-imagining of higher education in an African postcolonial </a:t>
            </a:r>
            <a:r>
              <a:rPr lang="en-US" sz="2000" b="1" dirty="0" smtClean="0"/>
              <a:t>world.</a:t>
            </a:r>
            <a:r>
              <a:rPr lang="en-US" sz="2000" dirty="0" smtClean="0"/>
              <a:t>” </a:t>
            </a:r>
            <a:endParaRPr lang="en-US" sz="2000" dirty="0" smtClean="0"/>
          </a:p>
          <a:p>
            <a:pPr marL="0" indent="0">
              <a:buNone/>
            </a:pPr>
            <a:r>
              <a:rPr lang="en-US" sz="2000" dirty="0" smtClean="0"/>
              <a:t>Ruptures, ASA 1968-69</a:t>
            </a:r>
            <a:endParaRPr lang="en-US" sz="2000" dirty="0" smtClean="0"/>
          </a:p>
          <a:p>
            <a:pPr marL="0" indent="0">
              <a:buNone/>
            </a:pPr>
            <a:r>
              <a:rPr lang="en-US" sz="2000" dirty="0" smtClean="0"/>
              <a:t>RJ: </a:t>
            </a:r>
            <a:r>
              <a:rPr lang="en-US" sz="2000" dirty="0" smtClean="0"/>
              <a:t>transformative</a:t>
            </a:r>
            <a:r>
              <a:rPr lang="en-US" sz="2000" dirty="0" smtClean="0"/>
              <a:t> </a:t>
            </a:r>
            <a:r>
              <a:rPr lang="en-US" sz="2000" dirty="0" smtClean="0"/>
              <a:t>pedagogy</a:t>
            </a:r>
          </a:p>
          <a:p>
            <a:pPr marL="0" indent="0">
              <a:buNone/>
            </a:pPr>
            <a:endParaRPr lang="en-US" sz="2000" dirty="0"/>
          </a:p>
          <a:p>
            <a:pPr marL="0" indent="0">
              <a:buNone/>
            </a:pPr>
            <a:endParaRPr lang="en-US" sz="2000" dirty="0"/>
          </a:p>
        </p:txBody>
      </p:sp>
      <p:sp>
        <p:nvSpPr>
          <p:cNvPr id="4" name="Rectangle 3"/>
          <p:cNvSpPr/>
          <p:nvPr/>
        </p:nvSpPr>
        <p:spPr>
          <a:xfrm>
            <a:off x="2286000" y="2828836"/>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4734350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2036</TotalTime>
  <Words>1226</Words>
  <Application>Microsoft Office PowerPoint</Application>
  <PresentationFormat>On-screen Show (4:3)</PresentationFormat>
  <Paragraphs>73</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Agency, Access, and Action: The Enduring Legacy of Thomas L. Hodgkin</vt:lpstr>
      <vt:lpstr>Encountering Hodgkin</vt:lpstr>
      <vt:lpstr>Political Struggles in Colonial and Post-colonial Africa</vt:lpstr>
      <vt:lpstr>Joseph Family at Crab Mill, Ilmington</vt:lpstr>
      <vt:lpstr>Jean Allman, “African Studies and the Unfinished Business of 1968”</vt:lpstr>
      <vt:lpstr>Hodgkin and the Counter-Narrative in African Studies</vt:lpstr>
      <vt:lpstr>Allman, 2013: Hodgkin and the Nkrumahist Moment in Knowledge-Production</vt:lpstr>
      <vt:lpstr>Hodgkin, Nketia, and the Nkrumahist Moment</vt:lpstr>
      <vt:lpstr>Agency, Access, Action: Allman on Hodgkin</vt:lpstr>
      <vt:lpstr>Nkrumah/Hodgkin Pan-Africanism</vt:lpstr>
      <vt:lpstr>Allman: Ruptures &amp; Continuities</vt:lpstr>
      <vt:lpstr>Hodgkin’s Enduring Legacy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Presentation Title</dc:title>
  <dc:creator>SlideModel</dc:creator>
  <cp:lastModifiedBy>Richard A Joseph</cp:lastModifiedBy>
  <cp:revision>63</cp:revision>
  <dcterms:created xsi:type="dcterms:W3CDTF">2017-05-04T18:34:42Z</dcterms:created>
  <dcterms:modified xsi:type="dcterms:W3CDTF">2019-04-03T23:15:01Z</dcterms:modified>
</cp:coreProperties>
</file>