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hAjwjgTiU7P82idyg6/t7O5OkH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D5D7043-4F3E-452C-ADA9-49D95D7E2027}">
  <a:tblStyle styleId="{6D5D7043-4F3E-452C-ADA9-49D95D7E202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07F71FCC-4E49-49EC-99B9-323AC174A8A2}" styleName="Table_1">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EF4E7"/>
          </a:solidFill>
        </a:fill>
      </a:tcStyle>
    </a:wholeTbl>
    <a:band1H>
      <a:tcTxStyle/>
      <a:tcStyle>
        <a:fill>
          <a:solidFill>
            <a:srgbClr val="DBE9CB"/>
          </a:solidFill>
        </a:fill>
      </a:tcStyle>
    </a:band1H>
    <a:band2H>
      <a:tcTxStyle/>
    </a:band2H>
    <a:band1V>
      <a:tcTxStyle/>
      <a:tcStyle>
        <a:fill>
          <a:solidFill>
            <a:srgbClr val="DBE9CB"/>
          </a:solidFill>
        </a:fill>
      </a:tcStyle>
    </a:band1V>
    <a:band2V>
      <a:tcTxStyle/>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2"/>
          <p:cNvGrpSpPr/>
          <p:nvPr/>
        </p:nvGrpSpPr>
        <p:grpSpPr>
          <a:xfrm>
            <a:off x="0" y="-8467"/>
            <a:ext cx="12192000" cy="6866467"/>
            <a:chOff x="0" y="-8467"/>
            <a:chExt cx="12192000" cy="6866467"/>
          </a:xfrm>
        </p:grpSpPr>
        <p:cxnSp>
          <p:nvCxnSpPr>
            <p:cNvPr id="24" name="Google Shape;24;p1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1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1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1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3"/>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3"/>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4"/>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4"/>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BFE471"/>
                </a:solidFill>
                <a:latin typeface="Arial"/>
                <a:ea typeface="Arial"/>
                <a:cs typeface="Arial"/>
                <a:sym typeface="Arial"/>
              </a:rPr>
              <a:t>“</a:t>
            </a:r>
            <a:endParaRPr/>
          </a:p>
        </p:txBody>
      </p:sp>
      <p:sp>
        <p:nvSpPr>
          <p:cNvPr id="104" name="Google Shape;104;p2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5"/>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5"/>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26"/>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6"/>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26"/>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26"/>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BFE471"/>
                </a:solidFill>
                <a:latin typeface="Arial"/>
                <a:ea typeface="Arial"/>
                <a:cs typeface="Arial"/>
                <a:sym typeface="Arial"/>
              </a:rPr>
              <a:t>“</a:t>
            </a:r>
            <a:endParaRPr/>
          </a:p>
        </p:txBody>
      </p:sp>
      <p:sp>
        <p:nvSpPr>
          <p:cNvPr id="119" name="Google Shape;119;p26"/>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27"/>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2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8"/>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9"/>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9"/>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6" name="Shape 156"/>
        <p:cNvGrpSpPr/>
        <p:nvPr/>
      </p:nvGrpSpPr>
      <p:grpSpPr>
        <a:xfrm>
          <a:off x="0" y="0"/>
          <a:ext cx="0" cy="0"/>
          <a:chOff x="0" y="0"/>
          <a:chExt cx="0" cy="0"/>
        </a:xfrm>
      </p:grpSpPr>
      <p:sp>
        <p:nvSpPr>
          <p:cNvPr id="157" name="Google Shape;157;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1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59" name="Google Shape;159;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16"/>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1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17"/>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8"/>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8"/>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8"/>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1"/>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1"/>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2"/>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2"/>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2"/>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1"/>
          <p:cNvGrpSpPr/>
          <p:nvPr/>
        </p:nvGrpSpPr>
        <p:grpSpPr>
          <a:xfrm>
            <a:off x="0" y="-8467"/>
            <a:ext cx="12192000" cy="6866467"/>
            <a:chOff x="0" y="-8467"/>
            <a:chExt cx="12192000" cy="6866467"/>
          </a:xfrm>
        </p:grpSpPr>
        <p:cxnSp>
          <p:nvCxnSpPr>
            <p:cNvPr id="7" name="Google Shape;7;p11"/>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1"/>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1"/>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9" name="Shape 139"/>
        <p:cNvGrpSpPr/>
        <p:nvPr/>
      </p:nvGrpSpPr>
      <p:grpSpPr>
        <a:xfrm>
          <a:off x="0" y="0"/>
          <a:ext cx="0" cy="0"/>
          <a:chOff x="0" y="0"/>
          <a:chExt cx="0" cy="0"/>
        </a:xfrm>
      </p:grpSpPr>
      <p:grpSp>
        <p:nvGrpSpPr>
          <p:cNvPr id="140" name="Google Shape;140;p14"/>
          <p:cNvGrpSpPr/>
          <p:nvPr/>
        </p:nvGrpSpPr>
        <p:grpSpPr>
          <a:xfrm>
            <a:off x="0" y="-8467"/>
            <a:ext cx="12192000" cy="6866467"/>
            <a:chOff x="0" y="-8467"/>
            <a:chExt cx="12192000" cy="6866467"/>
          </a:xfrm>
        </p:grpSpPr>
        <p:cxnSp>
          <p:nvCxnSpPr>
            <p:cNvPr id="141" name="Google Shape;141;p14"/>
            <p:cNvCxnSpPr/>
            <p:nvPr/>
          </p:nvCxnSpPr>
          <p:spPr>
            <a:xfrm>
              <a:off x="9371012" y="0"/>
              <a:ext cx="1219200" cy="6858000"/>
            </a:xfrm>
            <a:prstGeom prst="straightConnector1">
              <a:avLst/>
            </a:prstGeom>
            <a:noFill/>
            <a:ln cap="flat" cmpd="sng" w="9525">
              <a:solidFill>
                <a:schemeClr val="dk1"/>
              </a:solidFill>
              <a:prstDash val="solid"/>
              <a:round/>
              <a:headEnd len="sm" w="sm" type="none"/>
              <a:tailEnd len="sm" w="sm" type="none"/>
            </a:ln>
          </p:spPr>
        </p:cxnSp>
        <p:cxnSp>
          <p:nvCxnSpPr>
            <p:cNvPr id="142" name="Google Shape;142;p14"/>
            <p:cNvCxnSpPr/>
            <p:nvPr/>
          </p:nvCxnSpPr>
          <p:spPr>
            <a:xfrm flipH="1">
              <a:off x="7425267" y="3681413"/>
              <a:ext cx="4763558" cy="3176587"/>
            </a:xfrm>
            <a:prstGeom prst="straightConnector1">
              <a:avLst/>
            </a:prstGeom>
            <a:noFill/>
            <a:ln cap="flat" cmpd="sng" w="9525">
              <a:solidFill>
                <a:schemeClr val="dk1"/>
              </a:solidFill>
              <a:prstDash val="solid"/>
              <a:round/>
              <a:headEnd len="sm" w="sm" type="none"/>
              <a:tailEnd len="sm" w="sm" type="none"/>
            </a:ln>
          </p:spPr>
        </p:cxnSp>
        <p:sp>
          <p:nvSpPr>
            <p:cNvPr id="143" name="Google Shape;143;p1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4" name="Google Shape;144;p1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45" name="Google Shape;145;p1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47" name="Google Shape;147;p1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8" name="Google Shape;148;p1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49" name="Google Shape;149;p1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4"/>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1" name="Google Shape;151;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52" name="Google Shape;152;p1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FEFEFE"/>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FEFEFE"/>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FEFEFE"/>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9pPr>
          </a:lstStyle>
          <a:p/>
        </p:txBody>
      </p:sp>
      <p:sp>
        <p:nvSpPr>
          <p:cNvPr id="153" name="Google Shape;153;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154" name="Google Shape;154;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155" name="Google Shape;155;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1" Type="http://schemas.openxmlformats.org/officeDocument/2006/relationships/hyperlink" Target="https://data.ny.gov/Energy-Environment/Large-scale-Renewable-Projects-Reported-by-NYSERDA/dprp-55ye" TargetMode="External"/><Relationship Id="rId10" Type="http://schemas.openxmlformats.org/officeDocument/2006/relationships/hyperlink" Target="https://www.nyiso.com/documents/20142/2223020/2020-Power-Trends-Report.pdf/dd91ce25-11fe-a14f-52c8-f1a9bd9085c2" TargetMode="External"/><Relationship Id="rId13" Type="http://schemas.openxmlformats.org/officeDocument/2006/relationships/hyperlink" Target="https://www.nytimes.com/2020/05/13/climate/coronavirus-coal-electricity-renewables.html" TargetMode="External"/><Relationship Id="rId12" Type="http://schemas.openxmlformats.org/officeDocument/2006/relationships/hyperlink" Target="https://www.nyserda.ny.gov/All-Programs/Programs/Clean-Energy-Standard/Renewable-Generators-and-Developers/RES-Tier-One-Eligibility/Solicitations-for-Long-term-Contracts"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latimes.com/world-nation/story/2019-07-20/new-york-climate-plan" TargetMode="External"/><Relationship Id="rId4" Type="http://schemas.openxmlformats.org/officeDocument/2006/relationships/hyperlink" Target="https://www.nytimes.com/2020/03/20/nyregion/coal-energy-ny.html" TargetMode="External"/><Relationship Id="rId9" Type="http://schemas.openxmlformats.org/officeDocument/2006/relationships/hyperlink" Target="https://www.nysenate.gov/legislation/bills/2019/s6599" TargetMode="External"/><Relationship Id="rId15" Type="http://schemas.openxmlformats.org/officeDocument/2006/relationships/hyperlink" Target="https://www.nytimes.com/interactive/2017/02/10/nyregion/how-new-york-city-gets-its-electricity-power-grid.html?mtrref=www.google.com&amp;assetType=REGIWALL" TargetMode="External"/><Relationship Id="rId14" Type="http://schemas.openxmlformats.org/officeDocument/2006/relationships/hyperlink" Target="https://www.nytimes.com/2020/06/30/business/renewable-energy.html?referringSource=articleShare" TargetMode="External"/><Relationship Id="rId17" Type="http://schemas.openxmlformats.org/officeDocument/2006/relationships/hyperlink" Target="https://www.world-nuclear.org/reactor/default.aspx/INDIAN%20POINT-3" TargetMode="External"/><Relationship Id="rId16" Type="http://schemas.openxmlformats.org/officeDocument/2006/relationships/hyperlink" Target="https://chpexpress.com/project-overview/" TargetMode="External"/><Relationship Id="rId5" Type="http://schemas.openxmlformats.org/officeDocument/2006/relationships/hyperlink" Target="https://www.eia.gov/outlooks/aeo/" TargetMode="External"/><Relationship Id="rId6" Type="http://schemas.openxmlformats.org/officeDocument/2006/relationships/hyperlink" Target="https://www.eia.gov/state/data.php?sid=NY" TargetMode="External"/><Relationship Id="rId7" Type="http://schemas.openxmlformats.org/officeDocument/2006/relationships/hyperlink" Target="https://brattlefiles.blob.core.windows.net/files/19540_impacts_and_implications_of_covid-19_for_the_energy_industry_june_assessment_brattle.pdf" TargetMode="External"/><Relationship Id="rId8" Type="http://schemas.openxmlformats.org/officeDocument/2006/relationships/hyperlink" Target="https://www.nrdc.org/experts/kit-kennedy/new-york-begins-move-beyond-indian-poi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5" name="Shape 165"/>
        <p:cNvGrpSpPr/>
        <p:nvPr/>
      </p:nvGrpSpPr>
      <p:grpSpPr>
        <a:xfrm>
          <a:off x="0" y="0"/>
          <a:ext cx="0" cy="0"/>
          <a:chOff x="0" y="0"/>
          <a:chExt cx="0" cy="0"/>
        </a:xfrm>
      </p:grpSpPr>
      <p:sp>
        <p:nvSpPr>
          <p:cNvPr id="166" name="Google Shape;166;p1"/>
          <p:cNvSpPr txBox="1"/>
          <p:nvPr>
            <p:ph type="ctrTitle"/>
          </p:nvPr>
        </p:nvSpPr>
        <p:spPr>
          <a:xfrm>
            <a:off x="4389777" y="791954"/>
            <a:ext cx="5777238" cy="324913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3800"/>
              <a:buFont typeface="Trebuchet MS"/>
              <a:buNone/>
            </a:pPr>
            <a:r>
              <a:rPr lang="en-US" sz="3800"/>
              <a:t>Assessment of New York’s Clean Energy Targets: </a:t>
            </a:r>
            <a:br>
              <a:rPr lang="en-US" sz="3800"/>
            </a:br>
            <a:r>
              <a:rPr lang="en-US" sz="3800"/>
              <a:t>Exploring the Viability of the CLCPA </a:t>
            </a:r>
            <a:endParaRPr/>
          </a:p>
        </p:txBody>
      </p:sp>
      <p:sp>
        <p:nvSpPr>
          <p:cNvPr id="167" name="Google Shape;167;p1"/>
          <p:cNvSpPr txBox="1"/>
          <p:nvPr>
            <p:ph idx="1" type="subTitle"/>
          </p:nvPr>
        </p:nvSpPr>
        <p:spPr>
          <a:xfrm>
            <a:off x="5010689" y="4807812"/>
            <a:ext cx="4299666" cy="87104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lang="en-US"/>
              <a:t>James Arcieri</a:t>
            </a:r>
            <a:endParaRPr/>
          </a:p>
          <a:p>
            <a:pPr indent="0" lvl="0" marL="0" rtl="0" algn="l">
              <a:spcBef>
                <a:spcPts val="1000"/>
              </a:spcBef>
              <a:spcAft>
                <a:spcPts val="0"/>
              </a:spcAft>
              <a:buSzPts val="1440"/>
              <a:buNone/>
            </a:pPr>
            <a:r>
              <a:rPr lang="en-US"/>
              <a:t>Faculty Sponsor Dr. Yip-Wah Chung</a:t>
            </a:r>
            <a:endParaRPr/>
          </a:p>
        </p:txBody>
      </p:sp>
      <p:sp>
        <p:nvSpPr>
          <p:cNvPr id="168" name="Google Shape;168;p1"/>
          <p:cNvSpPr/>
          <p:nvPr/>
        </p:nvSpPr>
        <p:spPr>
          <a:xfrm rot="10800000">
            <a:off x="3174" y="1270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Target" id="169" name="Google Shape;169;p1"/>
          <p:cNvPicPr preferRelativeResize="0"/>
          <p:nvPr/>
        </p:nvPicPr>
        <p:blipFill rotWithShape="1">
          <a:blip r:embed="rId3">
            <a:alphaModFix/>
          </a:blip>
          <a:srcRect b="0" l="0" r="0" t="0"/>
          <a:stretch/>
        </p:blipFill>
        <p:spPr>
          <a:xfrm>
            <a:off x="624085" y="1546154"/>
            <a:ext cx="3765692" cy="37656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1" name="Shape 271"/>
        <p:cNvGrpSpPr/>
        <p:nvPr/>
      </p:nvGrpSpPr>
      <p:grpSpPr>
        <a:xfrm>
          <a:off x="0" y="0"/>
          <a:ext cx="0" cy="0"/>
          <a:chOff x="0" y="0"/>
          <a:chExt cx="0" cy="0"/>
        </a:xfrm>
      </p:grpSpPr>
      <p:sp>
        <p:nvSpPr>
          <p:cNvPr id="272" name="Google Shape;272;p1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73" name="Google Shape;273;p10"/>
          <p:cNvSpPr txBox="1"/>
          <p:nvPr>
            <p:ph type="title"/>
          </p:nvPr>
        </p:nvSpPr>
        <p:spPr>
          <a:xfrm>
            <a:off x="1274508" y="29497"/>
            <a:ext cx="8596668" cy="167967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Sources</a:t>
            </a:r>
            <a:endParaRPr/>
          </a:p>
        </p:txBody>
      </p:sp>
      <p:sp>
        <p:nvSpPr>
          <p:cNvPr id="274" name="Google Shape;274;p10"/>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0"/>
          <p:cNvSpPr txBox="1"/>
          <p:nvPr>
            <p:ph idx="1" type="body"/>
          </p:nvPr>
        </p:nvSpPr>
        <p:spPr>
          <a:xfrm>
            <a:off x="657000" y="826730"/>
            <a:ext cx="11415252" cy="5663380"/>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90000"/>
              </a:lnSpc>
              <a:spcBef>
                <a:spcPts val="0"/>
              </a:spcBef>
              <a:spcAft>
                <a:spcPts val="0"/>
              </a:spcAft>
              <a:buSzPct val="80000"/>
              <a:buChar char="►"/>
            </a:pPr>
            <a:r>
              <a:rPr lang="en-US" sz="1200"/>
              <a:t>Associated Press.  “New York climate plan sets 30-year goal for 100% renewable energy.”  </a:t>
            </a:r>
            <a:r>
              <a:rPr i="1" lang="en-US" sz="1200"/>
              <a:t>Los Angeles Times</a:t>
            </a:r>
            <a:r>
              <a:rPr lang="en-US" sz="1200"/>
              <a:t>, July 20, 2019. </a:t>
            </a:r>
            <a:r>
              <a:rPr lang="en-US" sz="1200" u="sng">
                <a:solidFill>
                  <a:schemeClr val="hlink"/>
                </a:solidFill>
                <a:hlinkClick r:id="rId3"/>
              </a:rPr>
              <a:t>https://www.latimes.com/world-nation/story/2019-07-20/new-york-climate-plan</a:t>
            </a:r>
            <a:r>
              <a:rPr lang="en-US" sz="1200"/>
              <a:t>.</a:t>
            </a:r>
            <a:endParaRPr/>
          </a:p>
          <a:p>
            <a:pPr indent="-342900" lvl="0" marL="342900" rtl="0" algn="l">
              <a:lnSpc>
                <a:spcPct val="90000"/>
              </a:lnSpc>
              <a:spcBef>
                <a:spcPts val="1000"/>
              </a:spcBef>
              <a:spcAft>
                <a:spcPts val="0"/>
              </a:spcAft>
              <a:buSzPct val="80000"/>
              <a:buChar char="►"/>
            </a:pPr>
            <a:r>
              <a:rPr lang="en-US" sz="1200"/>
              <a:t>Barnard, Anne.  “New York’s Last Coal-Fired Power Plant Is Closing.”  </a:t>
            </a:r>
            <a:r>
              <a:rPr i="1" lang="en-US" sz="1200"/>
              <a:t>New York Times</a:t>
            </a:r>
            <a:r>
              <a:rPr lang="en-US" sz="1200"/>
              <a:t>, March 20, 2020. </a:t>
            </a:r>
            <a:r>
              <a:rPr lang="en-US" sz="1200" u="sng">
                <a:solidFill>
                  <a:schemeClr val="hlink"/>
                </a:solidFill>
                <a:hlinkClick r:id="rId4"/>
              </a:rPr>
              <a:t>https://www.nytimes.com/2020/03/20/nyregion/coal-energy-ny.html</a:t>
            </a:r>
            <a:r>
              <a:rPr lang="en-US" sz="1200"/>
              <a:t>.</a:t>
            </a:r>
            <a:endParaRPr/>
          </a:p>
          <a:p>
            <a:pPr indent="-342900" lvl="0" marL="342900" rtl="0" algn="l">
              <a:lnSpc>
                <a:spcPct val="90000"/>
              </a:lnSpc>
              <a:spcBef>
                <a:spcPts val="1000"/>
              </a:spcBef>
              <a:spcAft>
                <a:spcPts val="0"/>
              </a:spcAft>
              <a:buSzPct val="80000"/>
              <a:buChar char="►"/>
            </a:pPr>
            <a:r>
              <a:rPr lang="en-US" sz="1200"/>
              <a:t>Energy Information Administration (EIA).  ”Annual Energy Outlook 2020: Electricity</a:t>
            </a:r>
            <a:r>
              <a:rPr i="1" lang="en-US" sz="1200"/>
              <a:t>.”</a:t>
            </a:r>
            <a:r>
              <a:rPr lang="en-US" sz="1200"/>
              <a:t> PowerPoint slides, January 29, 2020. </a:t>
            </a:r>
            <a:r>
              <a:rPr lang="en-US" sz="1200" u="sng">
                <a:solidFill>
                  <a:schemeClr val="hlink"/>
                </a:solidFill>
                <a:hlinkClick r:id="rId5"/>
              </a:rPr>
              <a:t>https://www.eia.gov/outlooks/aeo/</a:t>
            </a:r>
            <a:r>
              <a:rPr lang="en-US" sz="1200"/>
              <a:t>.</a:t>
            </a:r>
            <a:endParaRPr/>
          </a:p>
          <a:p>
            <a:pPr indent="-342900" lvl="0" marL="342900" rtl="0" algn="l">
              <a:lnSpc>
                <a:spcPct val="90000"/>
              </a:lnSpc>
              <a:spcBef>
                <a:spcPts val="1000"/>
              </a:spcBef>
              <a:spcAft>
                <a:spcPts val="0"/>
              </a:spcAft>
              <a:buSzPct val="80000"/>
              <a:buChar char="►"/>
            </a:pPr>
            <a:r>
              <a:rPr lang="en-US" sz="1200"/>
              <a:t>Energy Information Administration (EIA).  “New York Profile Data.”  Accessed March 15, 2020. </a:t>
            </a:r>
            <a:r>
              <a:rPr lang="en-US" sz="1200" u="sng">
                <a:solidFill>
                  <a:schemeClr val="hlink"/>
                </a:solidFill>
                <a:hlinkClick r:id="rId6"/>
              </a:rPr>
              <a:t>https://www.eia.gov/state/data.php?sid=NY</a:t>
            </a:r>
            <a:r>
              <a:rPr lang="en-US" sz="1200"/>
              <a:t>.</a:t>
            </a:r>
            <a:endParaRPr/>
          </a:p>
          <a:p>
            <a:pPr indent="-342900" lvl="0" marL="342900" rtl="0" algn="l">
              <a:lnSpc>
                <a:spcPct val="90000"/>
              </a:lnSpc>
              <a:spcBef>
                <a:spcPts val="1000"/>
              </a:spcBef>
              <a:spcAft>
                <a:spcPts val="0"/>
              </a:spcAft>
              <a:buSzPct val="80000"/>
              <a:buChar char="►"/>
            </a:pPr>
            <a:r>
              <a:rPr lang="en-US" sz="1200"/>
              <a:t>Graves, Frank, Tess Counts, Josh Figueroa, Robert Mudge, Lily Mwalenga, and Shivangi Pant.  “Impact and Implication of COVID-19 for the Energy Industry.”  The Brattle Group, July 9, 2020. </a:t>
            </a:r>
            <a:r>
              <a:rPr lang="en-US" sz="1200" u="sng">
                <a:solidFill>
                  <a:schemeClr val="hlink"/>
                </a:solidFill>
                <a:hlinkClick r:id="rId7"/>
              </a:rPr>
              <a:t>https://brattlefiles.blob.core.windows.net/files/19540_impacts_and_implications_of_covid-19_for_the_energy_industry_june_assessment_brattle.pdf</a:t>
            </a:r>
            <a:r>
              <a:rPr lang="en-US" sz="1200"/>
              <a:t>.</a:t>
            </a:r>
            <a:endParaRPr/>
          </a:p>
          <a:p>
            <a:pPr indent="-342900" lvl="0" marL="342900" rtl="0" algn="l">
              <a:lnSpc>
                <a:spcPct val="90000"/>
              </a:lnSpc>
              <a:spcBef>
                <a:spcPts val="1000"/>
              </a:spcBef>
              <a:spcAft>
                <a:spcPts val="0"/>
              </a:spcAft>
              <a:buSzPct val="80000"/>
              <a:buChar char="►"/>
            </a:pPr>
            <a:r>
              <a:rPr lang="en-US" sz="1200"/>
              <a:t>Kennedy, Kit.  “New York Begins to Move Beyond Indian Point.”  Natural Resources Defense Council, April 27, 2020. </a:t>
            </a:r>
            <a:r>
              <a:rPr lang="en-US" sz="1200" u="sng">
                <a:solidFill>
                  <a:schemeClr val="hlink"/>
                </a:solidFill>
                <a:hlinkClick r:id="rId8"/>
              </a:rPr>
              <a:t>https://www.nrdc.org/experts/kit-kennedy/new-york-begins-move-beyond-indian-point</a:t>
            </a:r>
            <a:r>
              <a:rPr lang="en-US" sz="1200"/>
              <a:t>.</a:t>
            </a:r>
            <a:endParaRPr/>
          </a:p>
          <a:p>
            <a:pPr indent="-342900" lvl="0" marL="342900" rtl="0" algn="l">
              <a:lnSpc>
                <a:spcPct val="90000"/>
              </a:lnSpc>
              <a:spcBef>
                <a:spcPts val="1000"/>
              </a:spcBef>
              <a:spcAft>
                <a:spcPts val="0"/>
              </a:spcAft>
              <a:buSzPct val="80000"/>
              <a:buChar char="►"/>
            </a:pPr>
            <a:r>
              <a:rPr lang="en-US" sz="1200"/>
              <a:t>New York State Senate.  “Senate Bill S6599.”  Accessed March 15, 2020.  </a:t>
            </a:r>
            <a:r>
              <a:rPr lang="en-US" sz="1200" u="sng">
                <a:solidFill>
                  <a:schemeClr val="hlink"/>
                </a:solidFill>
                <a:hlinkClick r:id="rId9"/>
              </a:rPr>
              <a:t>https://www.nysenate.gov/legislation/bills/2019/s6599</a:t>
            </a:r>
            <a:r>
              <a:rPr lang="en-US" sz="1200"/>
              <a:t>.</a:t>
            </a:r>
            <a:endParaRPr/>
          </a:p>
          <a:p>
            <a:pPr indent="-342900" lvl="0" marL="342900" rtl="0" algn="l">
              <a:lnSpc>
                <a:spcPct val="90000"/>
              </a:lnSpc>
              <a:spcBef>
                <a:spcPts val="1000"/>
              </a:spcBef>
              <a:spcAft>
                <a:spcPts val="0"/>
              </a:spcAft>
              <a:buSzPct val="80000"/>
              <a:buChar char="►"/>
            </a:pPr>
            <a:r>
              <a:rPr lang="en-US" sz="1200"/>
              <a:t>NYISO.  “The Vision for a Greener Grid: Power Trends 2020.”  Accessed July 25, 2020. </a:t>
            </a:r>
            <a:r>
              <a:rPr lang="en-US" sz="1200" u="sng">
                <a:solidFill>
                  <a:schemeClr val="hlink"/>
                </a:solidFill>
                <a:hlinkClick r:id="rId10"/>
              </a:rPr>
              <a:t>https://www.nyiso.com/documents/20142/2223020/2020-Power-Trends-Report.pdf/dd91ce25-11fe-a14f-52c8-f1a9bd9085c2</a:t>
            </a:r>
            <a:r>
              <a:rPr lang="en-US" sz="1200"/>
              <a:t>.</a:t>
            </a:r>
            <a:endParaRPr/>
          </a:p>
          <a:p>
            <a:pPr indent="-342900" lvl="0" marL="342900" rtl="0" algn="l">
              <a:lnSpc>
                <a:spcPct val="90000"/>
              </a:lnSpc>
              <a:spcBef>
                <a:spcPts val="1000"/>
              </a:spcBef>
              <a:spcAft>
                <a:spcPts val="0"/>
              </a:spcAft>
              <a:buSzPct val="80000"/>
              <a:buChar char="►"/>
            </a:pPr>
            <a:r>
              <a:rPr lang="en-US" sz="1200"/>
              <a:t>NYSERDA.  “Large-scale Renewable Projects Reported by NYSERDA: Beginning 2004.”  Accessed August 27, 2020. </a:t>
            </a:r>
            <a:r>
              <a:rPr lang="en-US" sz="1200" u="sng">
                <a:solidFill>
                  <a:schemeClr val="hlink"/>
                </a:solidFill>
                <a:hlinkClick r:id="rId11"/>
              </a:rPr>
              <a:t>https://data.ny.gov/Energy-Environment/Large-scale-Renewable-Projects-Reported-by-NYSERDA/dprp-55ye</a:t>
            </a:r>
            <a:r>
              <a:rPr lang="en-US" sz="1200"/>
              <a:t>.</a:t>
            </a:r>
            <a:endParaRPr/>
          </a:p>
          <a:p>
            <a:pPr indent="-342900" lvl="0" marL="342900" rtl="0" algn="l">
              <a:spcBef>
                <a:spcPts val="1000"/>
              </a:spcBef>
              <a:spcAft>
                <a:spcPts val="0"/>
              </a:spcAft>
              <a:buSzPct val="80000"/>
              <a:buChar char="►"/>
            </a:pPr>
            <a:r>
              <a:rPr lang="en-US" sz="1200"/>
              <a:t>NYSERDA.  “New York State Clean Energy Standard: Results of Renewable Energy Standard, Offshore Wind Standard, and Renewable Portfolio Standard Solicitations for Long-Term Contracts through December 31, 2019.”  Final Report, March 2020.  </a:t>
            </a:r>
            <a:endParaRPr/>
          </a:p>
          <a:p>
            <a:pPr indent="-342900" lvl="0" marL="342900" rtl="0" algn="l">
              <a:lnSpc>
                <a:spcPct val="90000"/>
              </a:lnSpc>
              <a:spcBef>
                <a:spcPts val="1000"/>
              </a:spcBef>
              <a:spcAft>
                <a:spcPts val="0"/>
              </a:spcAft>
              <a:buSzPct val="80000"/>
              <a:buChar char="►"/>
            </a:pPr>
            <a:r>
              <a:rPr lang="en-US" sz="1200"/>
              <a:t>NYSERDA.  “Solicitations for Large-Scale Renewables.”  Accessed July 25, 2020. </a:t>
            </a:r>
            <a:r>
              <a:rPr lang="en-US" sz="1200" u="sng">
                <a:solidFill>
                  <a:schemeClr val="hlink"/>
                </a:solidFill>
                <a:hlinkClick r:id="rId12"/>
              </a:rPr>
              <a:t>https://www.nyserda.ny.gov/All-Programs/Programs/Clean-Energy-Standard/Renewable-Generators-and-Developers/RES-Tier-One-Eligibility/Solicitations-for-Long-term-Contracts</a:t>
            </a:r>
            <a:r>
              <a:rPr lang="en-US" sz="1200"/>
              <a:t>.</a:t>
            </a:r>
            <a:endParaRPr/>
          </a:p>
          <a:p>
            <a:pPr indent="-342900" lvl="0" marL="342900" rtl="0" algn="l">
              <a:lnSpc>
                <a:spcPct val="90000"/>
              </a:lnSpc>
              <a:spcBef>
                <a:spcPts val="1000"/>
              </a:spcBef>
              <a:spcAft>
                <a:spcPts val="0"/>
              </a:spcAft>
              <a:buSzPct val="80000"/>
              <a:buChar char="►"/>
            </a:pPr>
            <a:r>
              <a:rPr lang="en-US" sz="1200"/>
              <a:t>Plumer, Brad.  “In a First, Renewable Energy Is Poised to Eclipse Coal in U.S.”  </a:t>
            </a:r>
            <a:r>
              <a:rPr i="1" lang="en-US" sz="1200"/>
              <a:t>New York Times</a:t>
            </a:r>
            <a:r>
              <a:rPr lang="en-US" sz="1200"/>
              <a:t>, May 13, 2020. </a:t>
            </a:r>
            <a:r>
              <a:rPr lang="en-US" sz="1200" u="sng">
                <a:solidFill>
                  <a:schemeClr val="hlink"/>
                </a:solidFill>
                <a:hlinkClick r:id="rId13"/>
              </a:rPr>
              <a:t>https://www.nytimes.com/2020/05/13/climate/coronavirus-coal-electricity-renewables.html</a:t>
            </a:r>
            <a:r>
              <a:rPr lang="en-US" sz="1200"/>
              <a:t>.</a:t>
            </a:r>
            <a:endParaRPr/>
          </a:p>
          <a:p>
            <a:pPr indent="-342900" lvl="0" marL="342900" rtl="0" algn="l">
              <a:lnSpc>
                <a:spcPct val="90000"/>
              </a:lnSpc>
              <a:spcBef>
                <a:spcPts val="1000"/>
              </a:spcBef>
              <a:spcAft>
                <a:spcPts val="0"/>
              </a:spcAft>
              <a:buSzPct val="80000"/>
              <a:buChar char="►"/>
            </a:pPr>
            <a:r>
              <a:rPr lang="en-US" sz="1200"/>
              <a:t>Reed, Stanley.  With Much of the World’s Economy Slowed Down, Green Energy Powers On.”  </a:t>
            </a:r>
            <a:r>
              <a:rPr i="1" lang="en-US" sz="1200"/>
              <a:t>New York Times</a:t>
            </a:r>
            <a:r>
              <a:rPr lang="en-US" sz="1200"/>
              <a:t>, June 30, 2020. </a:t>
            </a:r>
            <a:r>
              <a:rPr lang="en-US" sz="1200" u="sng">
                <a:solidFill>
                  <a:schemeClr val="hlink"/>
                </a:solidFill>
                <a:hlinkClick r:id="rId14"/>
              </a:rPr>
              <a:t>https://www.nytimes.com/2020/06/30/business/renewable-energy.html?referringSource=articleShare</a:t>
            </a:r>
            <a:r>
              <a:rPr lang="en-US" sz="1200"/>
              <a:t>.</a:t>
            </a:r>
            <a:endParaRPr/>
          </a:p>
          <a:p>
            <a:pPr indent="-342900" lvl="0" marL="342900" rtl="0" algn="l">
              <a:lnSpc>
                <a:spcPct val="90000"/>
              </a:lnSpc>
              <a:spcBef>
                <a:spcPts val="1000"/>
              </a:spcBef>
              <a:spcAft>
                <a:spcPts val="0"/>
              </a:spcAft>
              <a:buSzPct val="80000"/>
              <a:buChar char="►"/>
            </a:pPr>
            <a:r>
              <a:rPr lang="en-US" sz="1200"/>
              <a:t>Rueb, Emily S.  “How New York City Gets Its Electricity.”  </a:t>
            </a:r>
            <a:r>
              <a:rPr i="1" lang="en-US" sz="1200"/>
              <a:t>New York Times</a:t>
            </a:r>
            <a:r>
              <a:rPr lang="en-US" sz="1200"/>
              <a:t>, February 10, 2017. </a:t>
            </a:r>
            <a:r>
              <a:rPr lang="en-US" sz="1200" u="sng">
                <a:solidFill>
                  <a:schemeClr val="hlink"/>
                </a:solidFill>
                <a:hlinkClick r:id="rId15"/>
              </a:rPr>
              <a:t>https://www.nytimes.com/interactive/2017/02/10/nyregion/how-new-york-city-gets-its-electricity-power-grid.html?mtrref=www.google.com&amp;assetType=REGIWALL</a:t>
            </a:r>
            <a:r>
              <a:rPr lang="en-US" sz="1200"/>
              <a:t>.</a:t>
            </a:r>
            <a:endParaRPr/>
          </a:p>
          <a:p>
            <a:pPr indent="-342900" lvl="0" marL="342900" rtl="0" algn="l">
              <a:lnSpc>
                <a:spcPct val="90000"/>
              </a:lnSpc>
              <a:spcBef>
                <a:spcPts val="1000"/>
              </a:spcBef>
              <a:spcAft>
                <a:spcPts val="0"/>
              </a:spcAft>
              <a:buSzPct val="80000"/>
              <a:buChar char="►"/>
            </a:pPr>
            <a:r>
              <a:rPr lang="en-US" sz="1200"/>
              <a:t>Transmission Developers Inc.  “Project Overview.”  Accessed July 25, 2020. </a:t>
            </a:r>
            <a:r>
              <a:rPr lang="en-US" sz="1200" u="sng">
                <a:solidFill>
                  <a:schemeClr val="hlink"/>
                </a:solidFill>
                <a:hlinkClick r:id="rId16"/>
              </a:rPr>
              <a:t>https://chpexpress.com/project-overview/</a:t>
            </a:r>
            <a:r>
              <a:rPr lang="en-US" sz="1200"/>
              <a:t>.</a:t>
            </a:r>
            <a:endParaRPr/>
          </a:p>
          <a:p>
            <a:pPr indent="-342900" lvl="0" marL="342900" rtl="0" algn="l">
              <a:lnSpc>
                <a:spcPct val="90000"/>
              </a:lnSpc>
              <a:spcBef>
                <a:spcPts val="1000"/>
              </a:spcBef>
              <a:spcAft>
                <a:spcPts val="0"/>
              </a:spcAft>
              <a:buSzPct val="80000"/>
              <a:buChar char="►"/>
            </a:pPr>
            <a:r>
              <a:rPr lang="en-US" sz="1200"/>
              <a:t>World Nuclear Association.  “Indian Point 3, United States of America.”  Accessed July 25, 2020. </a:t>
            </a:r>
            <a:r>
              <a:rPr lang="en-US" sz="1200" u="sng">
                <a:solidFill>
                  <a:schemeClr val="hlink"/>
                </a:solidFill>
                <a:hlinkClick r:id="rId17"/>
              </a:rPr>
              <a:t>https://www.world-nuclear.org/reactor/default.aspx/INDIAN%20POINT-3</a:t>
            </a:r>
            <a:r>
              <a:rPr lang="en-US" sz="1200"/>
              <a:t>.</a:t>
            </a:r>
            <a:endParaRPr/>
          </a:p>
          <a:p>
            <a:pPr indent="-286512" lvl="0" marL="342900" rtl="0" algn="l">
              <a:lnSpc>
                <a:spcPct val="90000"/>
              </a:lnSpc>
              <a:spcBef>
                <a:spcPts val="1000"/>
              </a:spcBef>
              <a:spcAft>
                <a:spcPts val="0"/>
              </a:spcAft>
              <a:buSzPct val="80000"/>
              <a:buNone/>
            </a:pPr>
            <a:r>
              <a:t/>
            </a:r>
            <a:endParaRPr sz="1200"/>
          </a:p>
          <a:p>
            <a:pPr indent="-286512" lvl="0" marL="342900" rtl="0" algn="l">
              <a:lnSpc>
                <a:spcPct val="90000"/>
              </a:lnSpc>
              <a:spcBef>
                <a:spcPts val="1000"/>
              </a:spcBef>
              <a:spcAft>
                <a:spcPts val="0"/>
              </a:spcAft>
              <a:buSzPct val="80000"/>
              <a:buNone/>
            </a:pPr>
            <a:r>
              <a:t/>
            </a:r>
            <a:endParaRPr sz="1200"/>
          </a:p>
          <a:p>
            <a:pPr indent="-286512" lvl="0" marL="342900" rtl="0" algn="l">
              <a:lnSpc>
                <a:spcPct val="90000"/>
              </a:lnSpc>
              <a:spcBef>
                <a:spcPts val="1000"/>
              </a:spcBef>
              <a:spcAft>
                <a:spcPts val="0"/>
              </a:spcAft>
              <a:buSzPct val="80000"/>
              <a:buNone/>
            </a:pPr>
            <a:r>
              <a:t/>
            </a:r>
            <a:endParaRPr sz="1200"/>
          </a:p>
          <a:p>
            <a:pPr indent="-310032" lvl="0" marL="342900" rtl="0" algn="l">
              <a:lnSpc>
                <a:spcPct val="90000"/>
              </a:lnSpc>
              <a:spcBef>
                <a:spcPts val="1000"/>
              </a:spcBef>
              <a:spcAft>
                <a:spcPts val="0"/>
              </a:spcAft>
              <a:buSzPct val="80000"/>
              <a:buNone/>
            </a:pPr>
            <a:r>
              <a:t/>
            </a:r>
            <a:endParaRPr sz="700"/>
          </a:p>
        </p:txBody>
      </p:sp>
      <p:sp>
        <p:nvSpPr>
          <p:cNvPr id="276" name="Google Shape;276;p10"/>
          <p:cNvSpPr/>
          <p:nvPr/>
        </p:nvSpPr>
        <p:spPr>
          <a:xfrm flipH="1">
            <a:off x="11743267"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3" name="Shape 173"/>
        <p:cNvGrpSpPr/>
        <p:nvPr/>
      </p:nvGrpSpPr>
      <p:grpSpPr>
        <a:xfrm>
          <a:off x="0" y="0"/>
          <a:ext cx="0" cy="0"/>
          <a:chOff x="0" y="0"/>
          <a:chExt cx="0" cy="0"/>
        </a:xfrm>
      </p:grpSpPr>
      <p:sp>
        <p:nvSpPr>
          <p:cNvPr id="174" name="Google Shape;174;p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75" name="Google Shape;175;p2"/>
          <p:cNvSpPr txBox="1"/>
          <p:nvPr>
            <p:ph type="title"/>
          </p:nvPr>
        </p:nvSpPr>
        <p:spPr>
          <a:xfrm>
            <a:off x="1043950" y="1179151"/>
            <a:ext cx="3300646" cy="4463889"/>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Introduction</a:t>
            </a:r>
            <a:endParaRPr/>
          </a:p>
        </p:txBody>
      </p:sp>
      <p:sp>
        <p:nvSpPr>
          <p:cNvPr id="176" name="Google Shape;176;p2"/>
          <p:cNvSpPr/>
          <p:nvPr/>
        </p:nvSpPr>
        <p:spPr>
          <a:xfrm>
            <a:off x="0" y="4013200"/>
            <a:ext cx="448733" cy="2844800"/>
          </a:xfrm>
          <a:prstGeom prst="triangle">
            <a:avLst>
              <a:gd fmla="val 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77" name="Google Shape;177;p2"/>
          <p:cNvCxnSpPr/>
          <p:nvPr/>
        </p:nvCxnSpPr>
        <p:spPr>
          <a:xfrm>
            <a:off x="4656670" y="1442595"/>
            <a:ext cx="0" cy="3937000"/>
          </a:xfrm>
          <a:prstGeom prst="straightConnector1">
            <a:avLst/>
          </a:prstGeom>
          <a:noFill/>
          <a:ln cap="rnd" cmpd="sng" w="12700">
            <a:solidFill>
              <a:schemeClr val="accent1"/>
            </a:solidFill>
            <a:prstDash val="solid"/>
            <a:round/>
            <a:headEnd len="sm" w="sm" type="none"/>
            <a:tailEnd len="sm" w="sm" type="none"/>
          </a:ln>
        </p:spPr>
      </p:cxnSp>
      <p:sp>
        <p:nvSpPr>
          <p:cNvPr id="178" name="Google Shape;178;p2"/>
          <p:cNvSpPr txBox="1"/>
          <p:nvPr>
            <p:ph idx="1" type="body"/>
          </p:nvPr>
        </p:nvSpPr>
        <p:spPr>
          <a:xfrm>
            <a:off x="4978918" y="1337745"/>
            <a:ext cx="6341100" cy="4603800"/>
          </a:xfrm>
          <a:prstGeom prst="rect">
            <a:avLst/>
          </a:prstGeom>
          <a:noFill/>
          <a:ln>
            <a:noFill/>
          </a:ln>
        </p:spPr>
        <p:txBody>
          <a:bodyPr anchorCtr="0" anchor="ctr" bIns="45700" lIns="91425" spcFirstLastPara="1" rIns="91425" wrap="square" tIns="45700">
            <a:normAutofit fontScale="77500" lnSpcReduction="20000"/>
          </a:bodyPr>
          <a:lstStyle/>
          <a:p>
            <a:pPr indent="-364648" lvl="0" marL="342900" rtl="0" algn="l">
              <a:lnSpc>
                <a:spcPct val="91339"/>
              </a:lnSpc>
              <a:spcBef>
                <a:spcPts val="0"/>
              </a:spcBef>
              <a:spcAft>
                <a:spcPts val="0"/>
              </a:spcAft>
              <a:buSzPct val="100000"/>
              <a:buChar char="►"/>
            </a:pPr>
            <a:r>
              <a:rPr lang="en-US" sz="2300">
                <a:solidFill>
                  <a:srgbClr val="404040"/>
                </a:solidFill>
              </a:rPr>
              <a:t>Renewable energy is expanding rapidly across the United States, but not as quickly as it needs to develop in order to keep global warming to 2 degrees Celsius.</a:t>
            </a:r>
            <a:endParaRPr sz="2300">
              <a:solidFill>
                <a:srgbClr val="404040"/>
              </a:solidFill>
            </a:endParaRPr>
          </a:p>
          <a:p>
            <a:pPr indent="0" lvl="0" marL="342900" rtl="0" algn="l">
              <a:lnSpc>
                <a:spcPct val="91339"/>
              </a:lnSpc>
              <a:spcBef>
                <a:spcPts val="0"/>
              </a:spcBef>
              <a:spcAft>
                <a:spcPts val="0"/>
              </a:spcAft>
              <a:buNone/>
            </a:pPr>
            <a:r>
              <a:t/>
            </a:r>
            <a:endParaRPr sz="1800">
              <a:solidFill>
                <a:srgbClr val="404040"/>
              </a:solidFill>
            </a:endParaRPr>
          </a:p>
          <a:p>
            <a:pPr indent="-350633" lvl="0" marL="342900" rtl="0" algn="l">
              <a:lnSpc>
                <a:spcPct val="88808"/>
              </a:lnSpc>
              <a:spcBef>
                <a:spcPts val="586"/>
              </a:spcBef>
              <a:spcAft>
                <a:spcPts val="0"/>
              </a:spcAft>
              <a:buSzPct val="100000"/>
              <a:buChar char="►"/>
            </a:pPr>
            <a:r>
              <a:rPr lang="en-US" sz="2015">
                <a:solidFill>
                  <a:srgbClr val="404040"/>
                </a:solidFill>
              </a:rPr>
              <a:t>Signed by Gov. Andrew Cuomo on July 18, 2019,  New York’s Climate Leadership and Community  Protection Act (CLCPA) works to streamline the state’s transition to clean energy and increase beneficial electrification  while simultaneously tackling climate injustice and vulnerability.</a:t>
            </a:r>
            <a:endParaRPr sz="2015">
              <a:solidFill>
                <a:srgbClr val="404040"/>
              </a:solidFill>
            </a:endParaRPr>
          </a:p>
          <a:p>
            <a:pPr indent="0" lvl="0" marL="342900" rtl="0" algn="l">
              <a:lnSpc>
                <a:spcPct val="90000"/>
              </a:lnSpc>
              <a:spcBef>
                <a:spcPts val="1000"/>
              </a:spcBef>
              <a:spcAft>
                <a:spcPts val="0"/>
              </a:spcAft>
              <a:buNone/>
            </a:pPr>
            <a:r>
              <a:t/>
            </a:r>
            <a:endParaRPr/>
          </a:p>
          <a:p>
            <a:pPr indent="-339695" lvl="0" marL="342900" rtl="0" algn="l">
              <a:lnSpc>
                <a:spcPct val="90000"/>
              </a:lnSpc>
              <a:spcBef>
                <a:spcPts val="1000"/>
              </a:spcBef>
              <a:spcAft>
                <a:spcPts val="0"/>
              </a:spcAft>
              <a:buSzPct val="83278"/>
              <a:buChar char="►"/>
            </a:pPr>
            <a:r>
              <a:rPr lang="en-US" sz="2152"/>
              <a:t>The main goal of the bill is to reduce New York’s greenhouse gas emissions from all anthropogenic sources by 100% (or at least more than 85%) compared to 1990 levels by 2050</a:t>
            </a:r>
            <a:endParaRPr sz="2152"/>
          </a:p>
          <a:p>
            <a:pPr indent="-279601" lvl="1" marL="742950" rtl="0" algn="l">
              <a:lnSpc>
                <a:spcPct val="90000"/>
              </a:lnSpc>
              <a:spcBef>
                <a:spcPts val="1000"/>
              </a:spcBef>
              <a:spcAft>
                <a:spcPts val="0"/>
              </a:spcAft>
              <a:buSzPct val="82671"/>
              <a:buChar char="►"/>
            </a:pPr>
            <a:r>
              <a:rPr lang="en-US" sz="1846"/>
              <a:t>This is in line with the United States Global Change Research Program (USGCRP) and the Intergovernmental Panel on Climate Change (IPCC) projections of what is necessary to avoid the more severe impacts of climate change. </a:t>
            </a:r>
            <a:endParaRPr sz="1846"/>
          </a:p>
          <a:p>
            <a:pPr indent="-364648" lvl="0" marL="342900" rtl="0" algn="l">
              <a:lnSpc>
                <a:spcPct val="90000"/>
              </a:lnSpc>
              <a:spcBef>
                <a:spcPts val="1000"/>
              </a:spcBef>
              <a:spcAft>
                <a:spcPts val="0"/>
              </a:spcAft>
              <a:buSzPct val="100000"/>
              <a:buChar char="►"/>
            </a:pPr>
            <a:r>
              <a:rPr lang="en-US" sz="2300"/>
              <a:t>To meet that goal, New York plans to reduce 100% of the electricity sector’s greenhouse gas emissions by 2040  </a:t>
            </a:r>
            <a:endParaRPr sz="2300"/>
          </a:p>
          <a:p>
            <a:pPr indent="-204469" lvl="1" marL="742950" rtl="0" algn="l">
              <a:lnSpc>
                <a:spcPct val="90000"/>
              </a:lnSpc>
              <a:spcBef>
                <a:spcPts val="1000"/>
              </a:spcBef>
              <a:spcAft>
                <a:spcPts val="0"/>
              </a:spcAft>
              <a:buSzPct val="80000"/>
              <a:buNone/>
            </a:pPr>
            <a:r>
              <a:t/>
            </a:r>
            <a:endParaRPr/>
          </a:p>
        </p:txBody>
      </p:sp>
      <p:sp>
        <p:nvSpPr>
          <p:cNvPr id="179" name="Google Shape;179;p2"/>
          <p:cNvSpPr/>
          <p:nvPr/>
        </p:nvSpPr>
        <p:spPr>
          <a:xfrm flipH="1" rot="10800000">
            <a:off x="11364139" y="0"/>
            <a:ext cx="842596" cy="4616289"/>
          </a:xfrm>
          <a:prstGeom prst="triangle">
            <a:avLst>
              <a:gd fmla="val 100000" name="adj"/>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Objectives</a:t>
            </a:r>
            <a:endParaRPr/>
          </a:p>
        </p:txBody>
      </p:sp>
      <p:sp>
        <p:nvSpPr>
          <p:cNvPr id="185" name="Google Shape;185;p3"/>
          <p:cNvSpPr txBox="1"/>
          <p:nvPr>
            <p:ph idx="1" type="body"/>
          </p:nvPr>
        </p:nvSpPr>
        <p:spPr>
          <a:xfrm>
            <a:off x="677334" y="1268361"/>
            <a:ext cx="8982860" cy="5161936"/>
          </a:xfrm>
          <a:prstGeom prst="rect">
            <a:avLst/>
          </a:prstGeom>
          <a:noFill/>
          <a:ln>
            <a:noFill/>
          </a:ln>
        </p:spPr>
        <p:txBody>
          <a:bodyPr anchorCtr="0" anchor="t" bIns="45700" lIns="91425" spcFirstLastPara="1" rIns="91425" wrap="square" tIns="45700">
            <a:normAutofit fontScale="92500" lnSpcReduction="20000"/>
          </a:bodyPr>
          <a:lstStyle/>
          <a:p>
            <a:pPr indent="-336042" lvl="0" marL="342900" rtl="0" algn="l">
              <a:spcBef>
                <a:spcPts val="0"/>
              </a:spcBef>
              <a:spcAft>
                <a:spcPts val="0"/>
              </a:spcAft>
              <a:buSzPct val="79999"/>
              <a:buChar char="►"/>
            </a:pPr>
            <a:r>
              <a:rPr lang="en-US"/>
              <a:t>To conduct an in-depth study on the viability of the CLCPA that focuses on the multi-faceted burden the legislation places on the New York power grid. I was  especially motivated to research this topic because I was unable to find any  trustworthy scientific sources that had already analyzed this aspect of the bill. </a:t>
            </a:r>
            <a:endParaRPr/>
          </a:p>
          <a:p>
            <a:pPr indent="-336042" lvl="0" marL="342900" rtl="0" algn="l">
              <a:spcBef>
                <a:spcPts val="1000"/>
              </a:spcBef>
              <a:spcAft>
                <a:spcPts val="0"/>
              </a:spcAft>
              <a:buSzPct val="79999"/>
              <a:buChar char="►"/>
            </a:pPr>
            <a:r>
              <a:rPr lang="en-US"/>
              <a:t>The main priority of my research was to predict whether New York would or could  meet its five grid-related targets. I initially hypothesized that none of them were feasible.</a:t>
            </a:r>
            <a:endParaRPr/>
          </a:p>
          <a:p>
            <a:pPr indent="-251459" lvl="0" marL="342900" rtl="0" algn="l">
              <a:spcBef>
                <a:spcPts val="1000"/>
              </a:spcBef>
              <a:spcAft>
                <a:spcPts val="0"/>
              </a:spcAft>
              <a:buSzPct val="79999"/>
              <a:buNone/>
            </a:pPr>
            <a:r>
              <a:t/>
            </a:r>
            <a:endParaRPr/>
          </a:p>
          <a:p>
            <a:pPr indent="-251459" lvl="0" marL="342900" rtl="0" algn="l">
              <a:spcBef>
                <a:spcPts val="1000"/>
              </a:spcBef>
              <a:spcAft>
                <a:spcPts val="0"/>
              </a:spcAft>
              <a:buSzPct val="79999"/>
              <a:buNone/>
            </a:pPr>
            <a:r>
              <a:t/>
            </a:r>
            <a:endParaRPr/>
          </a:p>
          <a:p>
            <a:pPr indent="-251459" lvl="0" marL="342900" rtl="0" algn="l">
              <a:spcBef>
                <a:spcPts val="1000"/>
              </a:spcBef>
              <a:spcAft>
                <a:spcPts val="0"/>
              </a:spcAft>
              <a:buSzPct val="79999"/>
              <a:buNone/>
            </a:pPr>
            <a:r>
              <a:t/>
            </a:r>
            <a:endParaRPr/>
          </a:p>
          <a:p>
            <a:pPr indent="0" lvl="0" marL="0" rtl="0" algn="l">
              <a:spcBef>
                <a:spcPts val="1000"/>
              </a:spcBef>
              <a:spcAft>
                <a:spcPts val="0"/>
              </a:spcAft>
              <a:buSzPct val="79999"/>
              <a:buNone/>
            </a:pPr>
            <a:r>
              <a:t/>
            </a:r>
            <a:endParaRPr/>
          </a:p>
          <a:p>
            <a:pPr indent="-251459" lvl="0" marL="342900" rtl="0" algn="l">
              <a:spcBef>
                <a:spcPts val="1000"/>
              </a:spcBef>
              <a:spcAft>
                <a:spcPts val="0"/>
              </a:spcAft>
              <a:buSzPct val="79999"/>
              <a:buNone/>
            </a:pPr>
            <a:r>
              <a:t/>
            </a:r>
            <a:endParaRPr/>
          </a:p>
          <a:p>
            <a:pPr indent="0" lvl="0" marL="342900" rtl="0" algn="l">
              <a:spcBef>
                <a:spcPts val="1000"/>
              </a:spcBef>
              <a:spcAft>
                <a:spcPts val="0"/>
              </a:spcAft>
              <a:buNone/>
            </a:pPr>
            <a:r>
              <a:t/>
            </a:r>
            <a:endParaRPr/>
          </a:p>
          <a:p>
            <a:pPr indent="0" lvl="0" marL="342900" rtl="0" algn="l">
              <a:spcBef>
                <a:spcPts val="1000"/>
              </a:spcBef>
              <a:spcAft>
                <a:spcPts val="0"/>
              </a:spcAft>
              <a:buNone/>
            </a:pPr>
            <a:r>
              <a:t/>
            </a:r>
            <a:endParaRPr/>
          </a:p>
          <a:p>
            <a:pPr indent="-336042" lvl="0" marL="342900" rtl="0" algn="l">
              <a:spcBef>
                <a:spcPts val="1000"/>
              </a:spcBef>
              <a:spcAft>
                <a:spcPts val="0"/>
              </a:spcAft>
              <a:buSzPct val="79999"/>
              <a:buChar char="►"/>
            </a:pPr>
            <a:r>
              <a:rPr lang="en-US"/>
              <a:t>Although I submitted my initial proposal before COVID-19 became widespread in the United States, I began my research well into the pandemic. As a result, the project also considers how the virus might affect New York’s transition to clean energy.  </a:t>
            </a:r>
            <a:endParaRPr/>
          </a:p>
          <a:p>
            <a:pPr indent="-251459" lvl="0" marL="342900" rtl="0" algn="l">
              <a:spcBef>
                <a:spcPts val="1000"/>
              </a:spcBef>
              <a:spcAft>
                <a:spcPts val="0"/>
              </a:spcAft>
              <a:buSzPct val="79999"/>
              <a:buNone/>
            </a:pPr>
            <a:r>
              <a:t/>
            </a:r>
            <a:endParaRPr/>
          </a:p>
          <a:p>
            <a:pPr indent="-251459" lvl="0" marL="342900" rtl="0" algn="l">
              <a:spcBef>
                <a:spcPts val="1000"/>
              </a:spcBef>
              <a:spcAft>
                <a:spcPts val="0"/>
              </a:spcAft>
              <a:buSzPct val="79999"/>
              <a:buNone/>
            </a:pPr>
            <a:r>
              <a:t/>
            </a:r>
            <a:endParaRPr/>
          </a:p>
        </p:txBody>
      </p:sp>
      <p:grpSp>
        <p:nvGrpSpPr>
          <p:cNvPr id="186" name="Google Shape;186;p3"/>
          <p:cNvGrpSpPr/>
          <p:nvPr/>
        </p:nvGrpSpPr>
        <p:grpSpPr>
          <a:xfrm>
            <a:off x="2221443" y="2852112"/>
            <a:ext cx="5390355" cy="1994433"/>
            <a:chOff x="0" y="20988"/>
            <a:chExt cx="5390355" cy="1994433"/>
          </a:xfrm>
        </p:grpSpPr>
        <p:sp>
          <p:nvSpPr>
            <p:cNvPr id="187" name="Google Shape;187;p3"/>
            <p:cNvSpPr/>
            <p:nvPr/>
          </p:nvSpPr>
          <p:spPr>
            <a:xfrm>
              <a:off x="0" y="20988"/>
              <a:ext cx="1192116" cy="953693"/>
            </a:xfrm>
            <a:prstGeom prst="rect">
              <a:avLst/>
            </a:prstGeom>
            <a:solidFill>
              <a:srgbClr val="90C223"/>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
            <p:cNvSpPr txBox="1"/>
            <p:nvPr/>
          </p:nvSpPr>
          <p:spPr>
            <a:xfrm>
              <a:off x="0" y="20988"/>
              <a:ext cx="1192116" cy="953693"/>
            </a:xfrm>
            <a:prstGeom prst="rect">
              <a:avLst/>
            </a:prstGeom>
            <a:noFill/>
            <a:ln>
              <a:noFill/>
            </a:ln>
          </p:spPr>
          <p:txBody>
            <a:bodyPr anchorCtr="0" anchor="ctr" bIns="49525" lIns="49525" spcFirstLastPara="1" rIns="49525" wrap="square" tIns="49525">
              <a:noAutofit/>
            </a:bodyPr>
            <a:lstStyle/>
            <a:p>
              <a:pPr indent="0" lvl="0" marL="0" marR="0" rtl="0" algn="ctr">
                <a:lnSpc>
                  <a:spcPct val="90000"/>
                </a:lnSpc>
                <a:spcBef>
                  <a:spcPts val="0"/>
                </a:spcBef>
                <a:spcAft>
                  <a:spcPts val="0"/>
                </a:spcAft>
                <a:buClr>
                  <a:schemeClr val="lt1"/>
                </a:buClr>
                <a:buSzPts val="1300"/>
                <a:buFont typeface="Trebuchet MS"/>
                <a:buNone/>
              </a:pPr>
              <a:r>
                <a:rPr b="0" i="0" lang="en-US" sz="1300" u="none" cap="none" strike="noStrike">
                  <a:solidFill>
                    <a:schemeClr val="lt1"/>
                  </a:solidFill>
                  <a:latin typeface="Trebuchet MS"/>
                  <a:ea typeface="Trebuchet MS"/>
                  <a:cs typeface="Trebuchet MS"/>
                  <a:sym typeface="Trebuchet MS"/>
                </a:rPr>
                <a:t>3000 MW of solar capacity by 2023</a:t>
              </a:r>
              <a:endParaRPr/>
            </a:p>
          </p:txBody>
        </p:sp>
        <p:sp>
          <p:nvSpPr>
            <p:cNvPr id="189" name="Google Shape;189;p3"/>
            <p:cNvSpPr/>
            <p:nvPr/>
          </p:nvSpPr>
          <p:spPr>
            <a:xfrm>
              <a:off x="1420394" y="29573"/>
              <a:ext cx="1192116" cy="953693"/>
            </a:xfrm>
            <a:prstGeom prst="rect">
              <a:avLst/>
            </a:prstGeom>
            <a:solidFill>
              <a:srgbClr val="90C223"/>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3"/>
            <p:cNvSpPr txBox="1"/>
            <p:nvPr/>
          </p:nvSpPr>
          <p:spPr>
            <a:xfrm>
              <a:off x="1420394" y="29573"/>
              <a:ext cx="1192200" cy="953700"/>
            </a:xfrm>
            <a:prstGeom prst="rect">
              <a:avLst/>
            </a:prstGeom>
            <a:noFill/>
            <a:ln>
              <a:noFill/>
            </a:ln>
          </p:spPr>
          <p:txBody>
            <a:bodyPr anchorCtr="0" anchor="ctr" bIns="49525" lIns="49525" spcFirstLastPara="1" rIns="49525" wrap="square" tIns="49525">
              <a:noAutofit/>
            </a:bodyPr>
            <a:lstStyle/>
            <a:p>
              <a:pPr indent="0" lvl="0" marL="0" marR="0" rtl="0" algn="ctr">
                <a:lnSpc>
                  <a:spcPct val="90000"/>
                </a:lnSpc>
                <a:spcBef>
                  <a:spcPts val="0"/>
                </a:spcBef>
                <a:spcAft>
                  <a:spcPts val="0"/>
                </a:spcAft>
                <a:buClr>
                  <a:schemeClr val="lt1"/>
                </a:buClr>
                <a:buSzPts val="1300"/>
                <a:buFont typeface="Trebuchet MS"/>
                <a:buNone/>
              </a:pPr>
              <a:r>
                <a:rPr b="0" i="0" lang="en-US" sz="1300" u="none" cap="none" strike="noStrike">
                  <a:solidFill>
                    <a:schemeClr val="lt1"/>
                  </a:solidFill>
                  <a:latin typeface="Trebuchet MS"/>
                  <a:ea typeface="Trebuchet MS"/>
                  <a:cs typeface="Trebuchet MS"/>
                  <a:sym typeface="Trebuchet MS"/>
                </a:rPr>
                <a:t>6000 MW of solar capacity by 2025</a:t>
              </a:r>
              <a:endParaRPr/>
            </a:p>
          </p:txBody>
        </p:sp>
        <p:sp>
          <p:nvSpPr>
            <p:cNvPr id="191" name="Google Shape;191;p3"/>
            <p:cNvSpPr/>
            <p:nvPr/>
          </p:nvSpPr>
          <p:spPr>
            <a:xfrm>
              <a:off x="2818379" y="26132"/>
              <a:ext cx="1192116" cy="953693"/>
            </a:xfrm>
            <a:prstGeom prst="rect">
              <a:avLst/>
            </a:prstGeom>
            <a:solidFill>
              <a:srgbClr val="90C223"/>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
            <p:cNvSpPr txBox="1"/>
            <p:nvPr/>
          </p:nvSpPr>
          <p:spPr>
            <a:xfrm>
              <a:off x="2818379" y="26132"/>
              <a:ext cx="1192116" cy="953693"/>
            </a:xfrm>
            <a:prstGeom prst="rect">
              <a:avLst/>
            </a:prstGeom>
            <a:noFill/>
            <a:ln>
              <a:noFill/>
            </a:ln>
          </p:spPr>
          <p:txBody>
            <a:bodyPr anchorCtr="0" anchor="ctr" bIns="49525" lIns="49525" spcFirstLastPara="1" rIns="49525" wrap="square" tIns="49525">
              <a:noAutofit/>
            </a:bodyPr>
            <a:lstStyle/>
            <a:p>
              <a:pPr indent="0" lvl="0" marL="0" marR="0" rtl="0" algn="ctr">
                <a:lnSpc>
                  <a:spcPct val="90000"/>
                </a:lnSpc>
                <a:spcBef>
                  <a:spcPts val="0"/>
                </a:spcBef>
                <a:spcAft>
                  <a:spcPts val="0"/>
                </a:spcAft>
                <a:buClr>
                  <a:schemeClr val="lt1"/>
                </a:buClr>
                <a:buSzPts val="1300"/>
                <a:buFont typeface="Trebuchet MS"/>
                <a:buNone/>
              </a:pPr>
              <a:r>
                <a:rPr b="0" i="0" lang="en-US" sz="1300" u="none" cap="none" strike="noStrike">
                  <a:solidFill>
                    <a:schemeClr val="lt1"/>
                  </a:solidFill>
                  <a:latin typeface="Trebuchet MS"/>
                  <a:ea typeface="Trebuchet MS"/>
                  <a:cs typeface="Trebuchet MS"/>
                  <a:sym typeface="Trebuchet MS"/>
                </a:rPr>
                <a:t>70% of electric generation from renewables by 2030</a:t>
              </a:r>
              <a:endParaRPr/>
            </a:p>
          </p:txBody>
        </p:sp>
        <p:sp>
          <p:nvSpPr>
            <p:cNvPr id="193" name="Google Shape;193;p3"/>
            <p:cNvSpPr/>
            <p:nvPr/>
          </p:nvSpPr>
          <p:spPr>
            <a:xfrm>
              <a:off x="4197376" y="30413"/>
              <a:ext cx="1192979" cy="952035"/>
            </a:xfrm>
            <a:prstGeom prst="rect">
              <a:avLst/>
            </a:prstGeom>
            <a:solidFill>
              <a:srgbClr val="90C223"/>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3"/>
            <p:cNvSpPr txBox="1"/>
            <p:nvPr/>
          </p:nvSpPr>
          <p:spPr>
            <a:xfrm>
              <a:off x="4197376" y="30413"/>
              <a:ext cx="1192979" cy="952035"/>
            </a:xfrm>
            <a:prstGeom prst="rect">
              <a:avLst/>
            </a:prstGeom>
            <a:noFill/>
            <a:ln>
              <a:noFill/>
            </a:ln>
          </p:spPr>
          <p:txBody>
            <a:bodyPr anchorCtr="0" anchor="ctr" bIns="49525" lIns="49525" spcFirstLastPara="1" rIns="49525" wrap="square" tIns="49525">
              <a:noAutofit/>
            </a:bodyPr>
            <a:lstStyle/>
            <a:p>
              <a:pPr indent="0" lvl="0" marL="0" marR="0" rtl="0" algn="ctr">
                <a:lnSpc>
                  <a:spcPct val="90000"/>
                </a:lnSpc>
                <a:spcBef>
                  <a:spcPts val="0"/>
                </a:spcBef>
                <a:spcAft>
                  <a:spcPts val="0"/>
                </a:spcAft>
                <a:buClr>
                  <a:schemeClr val="lt1"/>
                </a:buClr>
                <a:buSzPts val="1300"/>
                <a:buFont typeface="Trebuchet MS"/>
                <a:buNone/>
              </a:pPr>
              <a:r>
                <a:rPr b="0" i="0" lang="en-US" sz="1300" u="none" cap="none" strike="noStrike">
                  <a:solidFill>
                    <a:schemeClr val="lt1"/>
                  </a:solidFill>
                  <a:latin typeface="Trebuchet MS"/>
                  <a:ea typeface="Trebuchet MS"/>
                  <a:cs typeface="Trebuchet MS"/>
                  <a:sym typeface="Trebuchet MS"/>
                </a:rPr>
                <a:t>9000 MW of offshore wind capacity by 2035</a:t>
              </a:r>
              <a:endParaRPr/>
            </a:p>
          </p:txBody>
        </p:sp>
        <p:sp>
          <p:nvSpPr>
            <p:cNvPr id="195" name="Google Shape;195;p3"/>
            <p:cNvSpPr/>
            <p:nvPr/>
          </p:nvSpPr>
          <p:spPr>
            <a:xfrm>
              <a:off x="1835249" y="1001987"/>
              <a:ext cx="1918096" cy="1013434"/>
            </a:xfrm>
            <a:prstGeom prst="rect">
              <a:avLst/>
            </a:prstGeom>
            <a:solidFill>
              <a:srgbClr val="90C223"/>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3"/>
            <p:cNvSpPr txBox="1"/>
            <p:nvPr/>
          </p:nvSpPr>
          <p:spPr>
            <a:xfrm>
              <a:off x="1835249" y="1001987"/>
              <a:ext cx="1918096" cy="1013434"/>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lt1"/>
                </a:buClr>
                <a:buSzPts val="1600"/>
                <a:buFont typeface="Trebuchet MS"/>
                <a:buNone/>
              </a:pPr>
              <a:r>
                <a:rPr b="0" i="0" lang="en-US" sz="1600" u="none" cap="none" strike="noStrike">
                  <a:solidFill>
                    <a:schemeClr val="lt1"/>
                  </a:solidFill>
                  <a:latin typeface="Trebuchet MS"/>
                  <a:ea typeface="Trebuchet MS"/>
                  <a:cs typeface="Trebuchet MS"/>
                  <a:sym typeface="Trebuchet MS"/>
                </a:rPr>
                <a:t>Statewide zero-emission electricity production by 2040</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00" name="Shape 200"/>
        <p:cNvGrpSpPr/>
        <p:nvPr/>
      </p:nvGrpSpPr>
      <p:grpSpPr>
        <a:xfrm>
          <a:off x="0" y="0"/>
          <a:ext cx="0" cy="0"/>
          <a:chOff x="0" y="0"/>
          <a:chExt cx="0" cy="0"/>
        </a:xfrm>
      </p:grpSpPr>
      <p:sp>
        <p:nvSpPr>
          <p:cNvPr id="201" name="Google Shape;201;p4"/>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grpSp>
        <p:nvGrpSpPr>
          <p:cNvPr id="202" name="Google Shape;202;p4"/>
          <p:cNvGrpSpPr/>
          <p:nvPr/>
        </p:nvGrpSpPr>
        <p:grpSpPr>
          <a:xfrm>
            <a:off x="0" y="-8467"/>
            <a:ext cx="12192000" cy="6866467"/>
            <a:chOff x="0" y="-8467"/>
            <a:chExt cx="12192000" cy="6866467"/>
          </a:xfrm>
        </p:grpSpPr>
        <p:cxnSp>
          <p:nvCxnSpPr>
            <p:cNvPr id="203" name="Google Shape;203;p4"/>
            <p:cNvCxnSpPr/>
            <p:nvPr/>
          </p:nvCxnSpPr>
          <p:spPr>
            <a:xfrm>
              <a:off x="9371012" y="0"/>
              <a:ext cx="1219200" cy="6858000"/>
            </a:xfrm>
            <a:prstGeom prst="straightConnector1">
              <a:avLst/>
            </a:prstGeom>
            <a:noFill/>
            <a:ln cap="flat" cmpd="sng" w="9525">
              <a:solidFill>
                <a:srgbClr val="FFFFFF"/>
              </a:solidFill>
              <a:prstDash val="solid"/>
              <a:round/>
              <a:headEnd len="sm" w="sm" type="none"/>
              <a:tailEnd len="sm" w="sm" type="none"/>
            </a:ln>
          </p:spPr>
        </p:cxnSp>
        <p:cxnSp>
          <p:nvCxnSpPr>
            <p:cNvPr id="204" name="Google Shape;204;p4"/>
            <p:cNvCxnSpPr/>
            <p:nvPr/>
          </p:nvCxnSpPr>
          <p:spPr>
            <a:xfrm flipH="1">
              <a:off x="7425267" y="3681413"/>
              <a:ext cx="4763558" cy="3176587"/>
            </a:xfrm>
            <a:prstGeom prst="straightConnector1">
              <a:avLst/>
            </a:prstGeom>
            <a:noFill/>
            <a:ln cap="flat" cmpd="sng" w="9525">
              <a:solidFill>
                <a:srgbClr val="FFFFFF"/>
              </a:solidFill>
              <a:prstDash val="solid"/>
              <a:round/>
              <a:headEnd len="sm" w="sm" type="none"/>
              <a:tailEnd len="sm" w="sm" type="none"/>
            </a:ln>
          </p:spPr>
        </p:cxnSp>
        <p:sp>
          <p:nvSpPr>
            <p:cNvPr id="205" name="Google Shape;205;p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06" name="Google Shape;206;p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07" name="Google Shape;207;p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209" name="Google Shape;209;p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210" name="Google Shape;210;p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211" name="Google Shape;211;p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4"/>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3" name="Google Shape;213;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Methods &amp; Data Collection</a:t>
            </a:r>
            <a:endParaRPr/>
          </a:p>
        </p:txBody>
      </p:sp>
      <p:sp>
        <p:nvSpPr>
          <p:cNvPr id="214" name="Google Shape;214;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90000"/>
              </a:lnSpc>
              <a:spcBef>
                <a:spcPts val="0"/>
              </a:spcBef>
              <a:spcAft>
                <a:spcPts val="0"/>
              </a:spcAft>
              <a:buSzPts val="1200"/>
              <a:buChar char="►"/>
            </a:pPr>
            <a:r>
              <a:rPr lang="en-US" sz="1500"/>
              <a:t>The majority of the data used in this project comes from the U.S. Energy Information  Administration, the New York Independent System Operator (NYISO), and the New York State Energy Research and Development Authority (NYSERDA) websites as well as from studies and reports published by these three organizations. Other sources include a Brattle Group study, renewable developer websites and </a:t>
            </a:r>
            <a:r>
              <a:rPr i="1" lang="en-US" sz="1500"/>
              <a:t>The New York Times</a:t>
            </a:r>
            <a:r>
              <a:rPr lang="en-US" sz="1500"/>
              <a:t>. </a:t>
            </a:r>
            <a:endParaRPr/>
          </a:p>
          <a:p>
            <a:pPr indent="-342900" lvl="0" marL="342900" rtl="0" algn="l">
              <a:lnSpc>
                <a:spcPct val="90000"/>
              </a:lnSpc>
              <a:spcBef>
                <a:spcPts val="1000"/>
              </a:spcBef>
              <a:spcAft>
                <a:spcPts val="0"/>
              </a:spcAft>
              <a:buSzPts val="1200"/>
              <a:buChar char="►"/>
            </a:pPr>
            <a:r>
              <a:rPr lang="en-US" sz="1500"/>
              <a:t>Capacity and generation projections were made based on historical growth rates, planned  future solicitation (assuming a typical 90% solicitation fulfillment rate) and average capacity  factors. </a:t>
            </a:r>
            <a:endParaRPr/>
          </a:p>
          <a:p>
            <a:pPr indent="-342900" lvl="0" marL="342900" rtl="0" algn="l">
              <a:lnSpc>
                <a:spcPct val="90000"/>
              </a:lnSpc>
              <a:spcBef>
                <a:spcPts val="1000"/>
              </a:spcBef>
              <a:spcAft>
                <a:spcPts val="0"/>
              </a:spcAft>
              <a:buSzPts val="1200"/>
              <a:buChar char="►"/>
            </a:pPr>
            <a:r>
              <a:rPr lang="en-US" sz="1500"/>
              <a:t>The projections account for notable plants under development, plants under construction  and plants scheduled to be decommissioned. </a:t>
            </a:r>
            <a:endParaRPr/>
          </a:p>
          <a:p>
            <a:pPr indent="-285750" lvl="1" marL="742950" rtl="0" algn="l">
              <a:lnSpc>
                <a:spcPct val="90000"/>
              </a:lnSpc>
              <a:spcBef>
                <a:spcPts val="1000"/>
              </a:spcBef>
              <a:spcAft>
                <a:spcPts val="0"/>
              </a:spcAft>
              <a:buSzPts val="1200"/>
              <a:buChar char="►"/>
            </a:pPr>
            <a:r>
              <a:rPr lang="en-US" sz="1500"/>
              <a:t>In my projections, I included the controversial Champlain Hudson Power Express  hydropower import transmission line, assuming it will be fully approved. </a:t>
            </a:r>
            <a:endParaRPr/>
          </a:p>
          <a:p>
            <a:pPr indent="-342900" lvl="0" marL="342900" rtl="0" algn="l">
              <a:lnSpc>
                <a:spcPct val="90000"/>
              </a:lnSpc>
              <a:spcBef>
                <a:spcPts val="1000"/>
              </a:spcBef>
              <a:spcAft>
                <a:spcPts val="0"/>
              </a:spcAft>
              <a:buSzPts val="1200"/>
              <a:buChar char="►"/>
            </a:pPr>
            <a:r>
              <a:rPr lang="en-US" sz="1500"/>
              <a:t>I utilized the energy demand forecast from NYISO’s 2020 Power Trends Report because it  uniquely accounts for the expansion of distributed energy resources, increased beneficial electrification and the global pandemic (although the long-term effects of COVID-19 are not entirely clear, since the pandemic is ongoing).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5"/>
          <p:cNvSpPr txBox="1"/>
          <p:nvPr>
            <p:ph type="title"/>
          </p:nvPr>
        </p:nvSpPr>
        <p:spPr>
          <a:xfrm>
            <a:off x="677334" y="609601"/>
            <a:ext cx="8596668" cy="56851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2400"/>
              <a:buFont typeface="Trebuchet MS"/>
              <a:buNone/>
            </a:pPr>
            <a:r>
              <a:rPr lang="en-US" sz="2400"/>
              <a:t>NY Clean Energy Capacities and Capacity Factors</a:t>
            </a:r>
            <a:endParaRPr/>
          </a:p>
        </p:txBody>
      </p:sp>
      <p:graphicFrame>
        <p:nvGraphicFramePr>
          <p:cNvPr id="220" name="Google Shape;220;p5"/>
          <p:cNvGraphicFramePr/>
          <p:nvPr/>
        </p:nvGraphicFramePr>
        <p:xfrm>
          <a:off x="139619" y="3343282"/>
          <a:ext cx="3000000" cy="3000000"/>
        </p:xfrm>
        <a:graphic>
          <a:graphicData uri="http://schemas.openxmlformats.org/drawingml/2006/table">
            <a:tbl>
              <a:tblPr>
                <a:noFill/>
                <a:tableStyleId>{6D5D7043-4F3E-452C-ADA9-49D95D7E2027}</a:tableStyleId>
              </a:tblPr>
              <a:tblGrid>
                <a:gridCol w="1293125"/>
                <a:gridCol w="1293125"/>
                <a:gridCol w="1293125"/>
                <a:gridCol w="1293125"/>
                <a:gridCol w="1293125"/>
                <a:gridCol w="1293125"/>
                <a:gridCol w="1293125"/>
                <a:gridCol w="1293125"/>
              </a:tblGrid>
              <a:tr h="316025">
                <a:tc gridSpan="8">
                  <a:txBody>
                    <a:bodyPr/>
                    <a:lstStyle/>
                    <a:p>
                      <a:pPr indent="0" lvl="0" marL="0" marR="0" rtl="0" algn="ctr">
                        <a:spcBef>
                          <a:spcPts val="0"/>
                        </a:spcBef>
                        <a:spcAft>
                          <a:spcPts val="0"/>
                        </a:spcAft>
                        <a:buNone/>
                      </a:pPr>
                      <a:r>
                        <a:rPr b="1" i="0" lang="en-US" sz="1400" u="none" cap="none" strike="noStrike">
                          <a:solidFill>
                            <a:srgbClr val="44546A"/>
                          </a:solidFill>
                          <a:latin typeface="Calibri"/>
                          <a:ea typeface="Calibri"/>
                          <a:cs typeface="Calibri"/>
                          <a:sym typeface="Calibri"/>
                        </a:rPr>
                        <a:t>Expected and Projected Capacity (u-s only) (MW)</a:t>
                      </a:r>
                      <a:endParaRPr/>
                    </a:p>
                  </a:txBody>
                  <a:tcPr marT="45800" marB="45800" marR="91625" marL="916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4472C4"/>
                      </a:solidFill>
                      <a:prstDash val="solid"/>
                      <a:round/>
                      <a:headEnd len="sm" w="sm" type="none"/>
                      <a:tailEnd len="sm" w="sm" type="none"/>
                    </a:lnB>
                    <a:solidFill>
                      <a:srgbClr val="9BC2E6"/>
                    </a:solidFill>
                  </a:tcPr>
                </a:tc>
                <a:tc hMerge="1"/>
                <a:tc hMerge="1"/>
                <a:tc hMerge="1"/>
                <a:tc hMerge="1"/>
                <a:tc hMerge="1"/>
                <a:tc hMerge="1"/>
                <a:tc hMerge="1"/>
              </a:tr>
              <a:tr h="194550">
                <a:tc>
                  <a:txBody>
                    <a:bodyPr/>
                    <a:lstStyle/>
                    <a:p>
                      <a:pPr indent="0" lvl="0" marL="0" marR="0" rtl="0" algn="l">
                        <a:spcBef>
                          <a:spcPts val="0"/>
                        </a:spcBef>
                        <a:spcAft>
                          <a:spcPts val="0"/>
                        </a:spcAft>
                        <a:buNone/>
                      </a:pPr>
                      <a:r>
                        <a:t/>
                      </a:r>
                      <a:endParaRPr b="0" i="0" sz="1200" u="none" cap="none" strike="noStrike">
                        <a:solidFill>
                          <a:srgbClr val="000000"/>
                        </a:solidFill>
                        <a:latin typeface="Calibri"/>
                        <a:ea typeface="Calibri"/>
                        <a:cs typeface="Calibri"/>
                        <a:sym typeface="Calibri"/>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2022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2D050"/>
                    </a:solidFill>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2023</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2D050"/>
                    </a:solidFill>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2024</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2D050"/>
                    </a:solidFill>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2025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C000"/>
                    </a:solidFill>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2030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A6A6A6"/>
                    </a:solidFill>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2035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A6A6A6"/>
                    </a:solidFill>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2040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A6A6A6"/>
                    </a:solidFill>
                  </a:tcPr>
                </a:tc>
              </a:tr>
              <a:tr h="191825">
                <a:tc>
                  <a:txBody>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Nuclear</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3350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91825">
                <a:tc>
                  <a:txBody>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Onshore wind</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2720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3043.7</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3232.7</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3432.7</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4432.7</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5432.7</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6432.7</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91825">
                <a:tc>
                  <a:txBody>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Offshore wind</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130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1826</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4076</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6326</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8576</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10826</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91825">
                <a:tc>
                  <a:txBody>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Solar</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1161</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2201.5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3291.5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4441.5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9941.5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15441.5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20941.5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91825">
                <a:tc>
                  <a:txBody>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Hydro</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4565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4565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4565</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5690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5690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5690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cap="none" strike="noStrike">
                          <a:solidFill>
                            <a:srgbClr val="000000"/>
                          </a:solidFill>
                          <a:latin typeface="Calibri"/>
                          <a:ea typeface="Calibri"/>
                          <a:cs typeface="Calibri"/>
                          <a:sym typeface="Calibri"/>
                        </a:rPr>
                        <a:t>5690</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r>
              <a:tr h="194550">
                <a:tc>
                  <a:txBody>
                    <a:bodyPr/>
                    <a:lstStyle/>
                    <a:p>
                      <a:pPr indent="0" lvl="0" marL="0" marR="0" rtl="0" algn="l">
                        <a:spcBef>
                          <a:spcPts val="0"/>
                        </a:spcBef>
                        <a:spcAft>
                          <a:spcPts val="0"/>
                        </a:spcAft>
                        <a:buNone/>
                      </a:pPr>
                      <a:r>
                        <a:rPr b="1" i="0" lang="en-US" sz="1200" u="none" cap="none" strike="noStrike">
                          <a:solidFill>
                            <a:srgbClr val="000000"/>
                          </a:solidFill>
                          <a:latin typeface="Calibri"/>
                          <a:ea typeface="Calibri"/>
                          <a:cs typeface="Calibri"/>
                          <a:sym typeface="Calibri"/>
                        </a:rPr>
                        <a:t>Total</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11796</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13290.2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16265.2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20990.2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29740.2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38490.2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cap="none" strike="noStrike">
                          <a:solidFill>
                            <a:srgbClr val="000000"/>
                          </a:solidFill>
                          <a:latin typeface="Calibri"/>
                          <a:ea typeface="Calibri"/>
                          <a:cs typeface="Calibri"/>
                          <a:sym typeface="Calibri"/>
                        </a:rPr>
                        <a:t>47240.2</a:t>
                      </a:r>
                      <a:endParaRPr/>
                    </a:p>
                  </a:txBody>
                  <a:tcPr marT="8575" marB="0" marR="8575" marL="857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r>
            </a:tbl>
          </a:graphicData>
        </a:graphic>
      </p:graphicFrame>
      <p:graphicFrame>
        <p:nvGraphicFramePr>
          <p:cNvPr id="221" name="Google Shape;221;p5"/>
          <p:cNvGraphicFramePr/>
          <p:nvPr/>
        </p:nvGraphicFramePr>
        <p:xfrm>
          <a:off x="1969420" y="5183712"/>
          <a:ext cx="3000000" cy="3000000"/>
        </p:xfrm>
        <a:graphic>
          <a:graphicData uri="http://schemas.openxmlformats.org/drawingml/2006/table">
            <a:tbl>
              <a:tblPr bandRow="1" firstRow="1">
                <a:noFill/>
                <a:tableStyleId>{07F71FCC-4E49-49EC-99B9-323AC174A8A2}</a:tableStyleId>
              </a:tblPr>
              <a:tblGrid>
                <a:gridCol w="3006250"/>
                <a:gridCol w="3006250"/>
              </a:tblGrid>
              <a:tr h="274325">
                <a:tc>
                  <a:txBody>
                    <a:bodyPr/>
                    <a:lstStyle/>
                    <a:p>
                      <a:pPr indent="0" lvl="0" marL="0" marR="0" rtl="0" algn="ctr">
                        <a:spcBef>
                          <a:spcPts val="0"/>
                        </a:spcBef>
                        <a:spcAft>
                          <a:spcPts val="0"/>
                        </a:spcAft>
                        <a:buNone/>
                      </a:pPr>
                      <a:r>
                        <a:rPr lang="en-US" sz="1300" u="none" cap="none" strike="noStrike"/>
                        <a:t>Clean Energy Source</a:t>
                      </a:r>
                      <a:endParaRPr/>
                    </a:p>
                  </a:txBody>
                  <a:tcPr marT="33825" marB="33825" marR="67650" marL="67650"/>
                </a:tc>
                <a:tc>
                  <a:txBody>
                    <a:bodyPr/>
                    <a:lstStyle/>
                    <a:p>
                      <a:pPr indent="0" lvl="0" marL="0" marR="0" rtl="0" algn="ctr">
                        <a:spcBef>
                          <a:spcPts val="0"/>
                        </a:spcBef>
                        <a:spcAft>
                          <a:spcPts val="0"/>
                        </a:spcAft>
                        <a:buNone/>
                      </a:pPr>
                      <a:r>
                        <a:rPr lang="en-US" sz="1300" u="none" cap="none" strike="noStrike"/>
                        <a:t>Capacity Factor</a:t>
                      </a:r>
                      <a:endParaRPr/>
                    </a:p>
                  </a:txBody>
                  <a:tcPr marT="33825" marB="33825" marR="67650" marL="67650"/>
                </a:tc>
              </a:tr>
              <a:tr h="274325">
                <a:tc>
                  <a:txBody>
                    <a:bodyPr/>
                    <a:lstStyle/>
                    <a:p>
                      <a:pPr indent="0" lvl="0" marL="0" marR="0" rtl="0" algn="l">
                        <a:spcBef>
                          <a:spcPts val="0"/>
                        </a:spcBef>
                        <a:spcAft>
                          <a:spcPts val="0"/>
                        </a:spcAft>
                        <a:buNone/>
                      </a:pPr>
                      <a:r>
                        <a:rPr lang="en-US" sz="1300" u="none" cap="none" strike="noStrike"/>
                        <a:t>Nuclear</a:t>
                      </a:r>
                      <a:endParaRPr/>
                    </a:p>
                  </a:txBody>
                  <a:tcPr marT="33825" marB="33825" marR="67650" marL="67650"/>
                </a:tc>
                <a:tc>
                  <a:txBody>
                    <a:bodyPr/>
                    <a:lstStyle/>
                    <a:p>
                      <a:pPr indent="0" lvl="0" marL="0" marR="0" rtl="0" algn="ctr">
                        <a:spcBef>
                          <a:spcPts val="0"/>
                        </a:spcBef>
                        <a:spcAft>
                          <a:spcPts val="0"/>
                        </a:spcAft>
                        <a:buNone/>
                      </a:pPr>
                      <a:r>
                        <a:rPr lang="en-US" sz="1300"/>
                        <a:t>95%</a:t>
                      </a:r>
                      <a:endParaRPr/>
                    </a:p>
                  </a:txBody>
                  <a:tcPr marT="33825" marB="33825" marR="67650" marL="67650"/>
                </a:tc>
              </a:tr>
              <a:tr h="274325">
                <a:tc>
                  <a:txBody>
                    <a:bodyPr/>
                    <a:lstStyle/>
                    <a:p>
                      <a:pPr indent="0" lvl="0" marL="0" marR="0" rtl="0" algn="l">
                        <a:lnSpc>
                          <a:spcPct val="100000"/>
                        </a:lnSpc>
                        <a:spcBef>
                          <a:spcPts val="0"/>
                        </a:spcBef>
                        <a:spcAft>
                          <a:spcPts val="0"/>
                        </a:spcAft>
                        <a:buClr>
                          <a:schemeClr val="dk1"/>
                        </a:buClr>
                        <a:buSzPts val="1300"/>
                        <a:buFont typeface="Trebuchet MS"/>
                        <a:buNone/>
                      </a:pPr>
                      <a:r>
                        <a:rPr lang="en-US" sz="1300"/>
                        <a:t>Wind</a:t>
                      </a:r>
                      <a:endParaRPr/>
                    </a:p>
                  </a:txBody>
                  <a:tcPr marT="33825" marB="33825" marR="67650" marL="67650"/>
                </a:tc>
                <a:tc>
                  <a:txBody>
                    <a:bodyPr/>
                    <a:lstStyle/>
                    <a:p>
                      <a:pPr indent="0" lvl="0" marL="0" marR="0" rtl="0" algn="ctr">
                        <a:lnSpc>
                          <a:spcPct val="100000"/>
                        </a:lnSpc>
                        <a:spcBef>
                          <a:spcPts val="0"/>
                        </a:spcBef>
                        <a:spcAft>
                          <a:spcPts val="0"/>
                        </a:spcAft>
                        <a:buClr>
                          <a:schemeClr val="dk1"/>
                        </a:buClr>
                        <a:buSzPts val="1300"/>
                        <a:buFont typeface="Trebuchet MS"/>
                        <a:buNone/>
                      </a:pPr>
                      <a:r>
                        <a:rPr lang="en-US" sz="1300"/>
                        <a:t>31%</a:t>
                      </a:r>
                      <a:endParaRPr/>
                    </a:p>
                  </a:txBody>
                  <a:tcPr marT="33825" marB="33825" marR="67650" marL="67650"/>
                </a:tc>
              </a:tr>
              <a:tr h="274325">
                <a:tc>
                  <a:txBody>
                    <a:bodyPr/>
                    <a:lstStyle/>
                    <a:p>
                      <a:pPr indent="0" lvl="0" marL="0" marR="0" rtl="0" algn="l">
                        <a:spcBef>
                          <a:spcPts val="0"/>
                        </a:spcBef>
                        <a:spcAft>
                          <a:spcPts val="0"/>
                        </a:spcAft>
                        <a:buNone/>
                      </a:pPr>
                      <a:r>
                        <a:rPr lang="en-US" sz="1300"/>
                        <a:t>Utility-scale Solar </a:t>
                      </a:r>
                      <a:endParaRPr/>
                    </a:p>
                  </a:txBody>
                  <a:tcPr marT="33825" marB="33825" marR="67650" marL="67650"/>
                </a:tc>
                <a:tc>
                  <a:txBody>
                    <a:bodyPr/>
                    <a:lstStyle/>
                    <a:p>
                      <a:pPr indent="0" lvl="0" marL="0" marR="0" rtl="0" algn="ctr">
                        <a:spcBef>
                          <a:spcPts val="0"/>
                        </a:spcBef>
                        <a:spcAft>
                          <a:spcPts val="0"/>
                        </a:spcAft>
                        <a:buNone/>
                      </a:pPr>
                      <a:r>
                        <a:rPr lang="en-US" sz="1300"/>
                        <a:t>22% </a:t>
                      </a:r>
                      <a:endParaRPr/>
                    </a:p>
                  </a:txBody>
                  <a:tcPr marT="33825" marB="33825" marR="67650" marL="67650"/>
                </a:tc>
              </a:tr>
              <a:tr h="274325">
                <a:tc>
                  <a:txBody>
                    <a:bodyPr/>
                    <a:lstStyle/>
                    <a:p>
                      <a:pPr indent="0" lvl="0" marL="0" marR="0" rtl="0" algn="l">
                        <a:lnSpc>
                          <a:spcPct val="100000"/>
                        </a:lnSpc>
                        <a:spcBef>
                          <a:spcPts val="0"/>
                        </a:spcBef>
                        <a:spcAft>
                          <a:spcPts val="0"/>
                        </a:spcAft>
                        <a:buClr>
                          <a:schemeClr val="dk1"/>
                        </a:buClr>
                        <a:buSzPts val="1300"/>
                        <a:buFont typeface="Trebuchet MS"/>
                        <a:buNone/>
                      </a:pPr>
                      <a:r>
                        <a:rPr lang="en-US" sz="1300"/>
                        <a:t>Conventional Hydroelectric</a:t>
                      </a:r>
                      <a:endParaRPr/>
                    </a:p>
                  </a:txBody>
                  <a:tcPr marT="33825" marB="33825" marR="67650" marL="67650"/>
                </a:tc>
                <a:tc>
                  <a:txBody>
                    <a:bodyPr/>
                    <a:lstStyle/>
                    <a:p>
                      <a:pPr indent="0" lvl="0" marL="0" marR="0" rtl="0" algn="ctr">
                        <a:spcBef>
                          <a:spcPts val="0"/>
                        </a:spcBef>
                        <a:spcAft>
                          <a:spcPts val="0"/>
                        </a:spcAft>
                        <a:buNone/>
                      </a:pPr>
                      <a:r>
                        <a:rPr lang="en-US" sz="1300"/>
                        <a:t>81% </a:t>
                      </a:r>
                      <a:endParaRPr/>
                    </a:p>
                  </a:txBody>
                  <a:tcPr marT="33825" marB="33825" marR="67650" marL="67650"/>
                </a:tc>
              </a:tr>
            </a:tbl>
          </a:graphicData>
        </a:graphic>
      </p:graphicFrame>
      <p:sp>
        <p:nvSpPr>
          <p:cNvPr id="222" name="Google Shape;222;p5"/>
          <p:cNvSpPr txBox="1"/>
          <p:nvPr/>
        </p:nvSpPr>
        <p:spPr>
          <a:xfrm>
            <a:off x="677334" y="1178117"/>
            <a:ext cx="9528600" cy="2386500"/>
          </a:xfrm>
          <a:prstGeom prst="rect">
            <a:avLst/>
          </a:prstGeom>
          <a:noFill/>
          <a:ln>
            <a:noFill/>
          </a:ln>
        </p:spPr>
        <p:txBody>
          <a:bodyPr anchorCtr="0" anchor="t" bIns="45700" lIns="91425" spcFirstLastPara="1" rIns="91425" wrap="square" tIns="45700">
            <a:spAutoFit/>
          </a:bodyPr>
          <a:lstStyle/>
          <a:p>
            <a:pPr indent="-292100" lvl="0" marL="285750" marR="537687" rtl="0" algn="l">
              <a:lnSpc>
                <a:spcPct val="98673"/>
              </a:lnSpc>
              <a:spcBef>
                <a:spcPts val="1406"/>
              </a:spcBef>
              <a:spcAft>
                <a:spcPts val="0"/>
              </a:spcAft>
              <a:buClr>
                <a:schemeClr val="dk1"/>
              </a:buClr>
              <a:buSzPts val="1900"/>
              <a:buChar char="•"/>
            </a:pPr>
            <a:r>
              <a:rPr lang="en-US" sz="1600">
                <a:solidFill>
                  <a:schemeClr val="dk1"/>
                </a:solidFill>
                <a:latin typeface="Trebuchet MS"/>
                <a:ea typeface="Trebuchet MS"/>
                <a:cs typeface="Trebuchet MS"/>
                <a:sym typeface="Trebuchet MS"/>
              </a:rPr>
              <a:t>Using baseline capacity figures from 2020, I added results from New York’s utility-scale renewable  energy solicitations from the past three years. Projects are required to be operational five years  after solicitation; thus, 2022-2024 capacities are clear (highlighted in green). Projects from 2020  solicitation are not yet announced, which is why 2025 is highlighted in yellow. Beyond 2025, I made projections based on the factors mentioned in the previous slide. CLCPA target years are  shown below. </a:t>
            </a:r>
            <a:endParaRPr sz="1700"/>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Trebuchet MS"/>
                <a:ea typeface="Trebuchet MS"/>
                <a:cs typeface="Trebuchet MS"/>
                <a:sym typeface="Trebuchet MS"/>
              </a:rPr>
              <a:t>Factor capacities were approximated after referencing the EIA and New York ISO’s respective estimates. </a:t>
            </a:r>
            <a:r>
              <a:rPr b="0" i="0" lang="en-US" sz="1600" u="none" cap="none" strike="noStrike">
                <a:solidFill>
                  <a:schemeClr val="dk1"/>
                </a:solidFill>
                <a:latin typeface="Trebuchet MS"/>
                <a:ea typeface="Trebuchet MS"/>
                <a:cs typeface="Trebuchet MS"/>
                <a:sym typeface="Trebuchet MS"/>
              </a:rPr>
              <a:t> </a:t>
            </a:r>
            <a:endParaRPr sz="1600"/>
          </a:p>
          <a:p>
            <a:pPr indent="0" lvl="0" marL="0" marR="0" rtl="0" algn="l">
              <a:spcBef>
                <a:spcPts val="0"/>
              </a:spcBef>
              <a:spcAft>
                <a:spcPts val="0"/>
              </a:spcAft>
              <a:buNone/>
            </a:pPr>
            <a:r>
              <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6"/>
          <p:cNvSpPr txBox="1"/>
          <p:nvPr>
            <p:ph type="title"/>
          </p:nvPr>
        </p:nvSpPr>
        <p:spPr>
          <a:xfrm>
            <a:off x="677334" y="609600"/>
            <a:ext cx="8596668" cy="54077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2400"/>
              <a:buFont typeface="Trebuchet MS"/>
              <a:buNone/>
            </a:pPr>
            <a:r>
              <a:rPr lang="en-US" sz="2400"/>
              <a:t>NY Clean Energy Generation and Electricity Demand</a:t>
            </a:r>
            <a:endParaRPr/>
          </a:p>
        </p:txBody>
      </p:sp>
      <p:graphicFrame>
        <p:nvGraphicFramePr>
          <p:cNvPr id="228" name="Google Shape;228;p6"/>
          <p:cNvGraphicFramePr/>
          <p:nvPr/>
        </p:nvGraphicFramePr>
        <p:xfrm>
          <a:off x="159735" y="3429000"/>
          <a:ext cx="3000000" cy="3000000"/>
        </p:xfrm>
        <a:graphic>
          <a:graphicData uri="http://schemas.openxmlformats.org/drawingml/2006/table">
            <a:tbl>
              <a:tblPr>
                <a:noFill/>
                <a:tableStyleId>{6D5D7043-4F3E-452C-ADA9-49D95D7E2027}</a:tableStyleId>
              </a:tblPr>
              <a:tblGrid>
                <a:gridCol w="1144150"/>
                <a:gridCol w="1144150"/>
                <a:gridCol w="1144150"/>
                <a:gridCol w="1144150"/>
                <a:gridCol w="1144150"/>
                <a:gridCol w="1144150"/>
                <a:gridCol w="1144150"/>
                <a:gridCol w="1144150"/>
                <a:gridCol w="1144150"/>
              </a:tblGrid>
              <a:tr h="293250">
                <a:tc gridSpan="9">
                  <a:txBody>
                    <a:bodyPr/>
                    <a:lstStyle/>
                    <a:p>
                      <a:pPr indent="0" lvl="0" marL="0" marR="0" rtl="0" algn="ctr">
                        <a:spcBef>
                          <a:spcPts val="0"/>
                        </a:spcBef>
                        <a:spcAft>
                          <a:spcPts val="0"/>
                        </a:spcAft>
                        <a:buNone/>
                      </a:pPr>
                      <a:r>
                        <a:rPr b="1" i="0" lang="en-US" sz="1200" u="none" strike="noStrike">
                          <a:solidFill>
                            <a:srgbClr val="44546A"/>
                          </a:solidFill>
                          <a:latin typeface="Calibri"/>
                          <a:ea typeface="Calibri"/>
                          <a:cs typeface="Calibri"/>
                          <a:sym typeface="Calibri"/>
                        </a:rPr>
                        <a:t>Projected Clean Energy Generation Capability with Capacity Factors (GWh)</a:t>
                      </a:r>
                      <a:endParaRPr/>
                    </a:p>
                  </a:txBody>
                  <a:tcPr marT="45725" marB="45725" marR="91450" marL="91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BC2E6"/>
                    </a:solidFill>
                  </a:tcPr>
                </a:tc>
                <a:tc hMerge="1"/>
                <a:tc hMerge="1"/>
                <a:tc hMerge="1"/>
                <a:tc hMerge="1"/>
                <a:tc hMerge="1"/>
                <a:tc hMerge="1"/>
                <a:tc hMerge="1"/>
                <a:tc hMerge="1"/>
              </a:tr>
              <a:tr h="166375">
                <a:tc>
                  <a:txBody>
                    <a:bodyPr/>
                    <a:lstStyle/>
                    <a:p>
                      <a:pPr indent="0" lvl="0" marL="0" marR="0" rtl="0" algn="l">
                        <a:spcBef>
                          <a:spcPts val="0"/>
                        </a:spcBef>
                        <a:spcAft>
                          <a:spcPts val="0"/>
                        </a:spcAft>
                        <a:buNone/>
                      </a:pPr>
                      <a:r>
                        <a:t/>
                      </a:r>
                      <a:endParaRPr b="0" i="0" sz="1000" u="none" strike="noStrike">
                        <a:solidFill>
                          <a:srgbClr val="000000"/>
                        </a:solidFill>
                        <a:latin typeface="Calibri"/>
                        <a:ea typeface="Calibri"/>
                        <a:cs typeface="Calibri"/>
                        <a:sym typeface="Calibri"/>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2020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DDEBF7"/>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2022</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2D050"/>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2023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2D050"/>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2024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92D050"/>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2025</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C000"/>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2030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A6A6A6"/>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2035</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A6A6A6"/>
                    </a:solidFill>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2040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A6A6A6"/>
                    </a:solidFill>
                  </a:tcPr>
                </a:tc>
              </a:tr>
              <a:tr h="166375">
                <a:tc>
                  <a:txBody>
                    <a:bodyPr/>
                    <a:lstStyle/>
                    <a:p>
                      <a:pPr indent="0" lvl="0" marL="0" marR="0" rtl="0" algn="l">
                        <a:spcBef>
                          <a:spcPts val="0"/>
                        </a:spcBef>
                        <a:spcAft>
                          <a:spcPts val="0"/>
                        </a:spcAft>
                        <a:buNone/>
                      </a:pPr>
                      <a:r>
                        <a:rPr b="0" i="0" lang="en-US" sz="1000" u="none" strike="noStrike">
                          <a:solidFill>
                            <a:srgbClr val="000000"/>
                          </a:solidFill>
                          <a:latin typeface="Calibri"/>
                          <a:ea typeface="Calibri"/>
                          <a:cs typeface="Calibri"/>
                          <a:sym typeface="Calibri"/>
                        </a:rPr>
                        <a:t>Nuclear</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36450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27879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6375">
                <a:tc>
                  <a:txBody>
                    <a:bodyPr/>
                    <a:lstStyle/>
                    <a:p>
                      <a:pPr indent="0" lvl="0" marL="0" marR="0" rtl="0" algn="l">
                        <a:spcBef>
                          <a:spcPts val="0"/>
                        </a:spcBef>
                        <a:spcAft>
                          <a:spcPts val="0"/>
                        </a:spcAft>
                        <a:buNone/>
                      </a:pPr>
                      <a:r>
                        <a:rPr b="0" i="0" lang="en-US" sz="1000" u="none" strike="noStrike">
                          <a:solidFill>
                            <a:srgbClr val="000000"/>
                          </a:solidFill>
                          <a:latin typeface="Calibri"/>
                          <a:ea typeface="Calibri"/>
                          <a:cs typeface="Calibri"/>
                          <a:sym typeface="Calibri"/>
                        </a:rPr>
                        <a:t>Onshore wind</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5393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7386</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8265</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8779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9322</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12037</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14753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17469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6375">
                <a:tc>
                  <a:txBody>
                    <a:bodyPr/>
                    <a:lstStyle/>
                    <a:p>
                      <a:pPr indent="0" lvl="0" marL="0" marR="0" rtl="0" algn="l">
                        <a:spcBef>
                          <a:spcPts val="0"/>
                        </a:spcBef>
                        <a:spcAft>
                          <a:spcPts val="0"/>
                        </a:spcAft>
                        <a:buNone/>
                      </a:pPr>
                      <a:r>
                        <a:rPr b="0" i="0" lang="en-US" sz="1000" u="none" strike="noStrike">
                          <a:solidFill>
                            <a:srgbClr val="000000"/>
                          </a:solidFill>
                          <a:latin typeface="Calibri"/>
                          <a:ea typeface="Calibri"/>
                          <a:cs typeface="Calibri"/>
                          <a:sym typeface="Calibri"/>
                        </a:rPr>
                        <a:t>Offshore wind</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353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4959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11069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17179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23289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29399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6375">
                <a:tc>
                  <a:txBody>
                    <a:bodyPr/>
                    <a:lstStyle/>
                    <a:p>
                      <a:pPr indent="0" lvl="0" marL="0" marR="0" rtl="0" algn="l">
                        <a:spcBef>
                          <a:spcPts val="0"/>
                        </a:spcBef>
                        <a:spcAft>
                          <a:spcPts val="0"/>
                        </a:spcAft>
                        <a:buNone/>
                      </a:pPr>
                      <a:r>
                        <a:rPr b="0" i="0" lang="en-US" sz="1000" u="none" strike="noStrike">
                          <a:solidFill>
                            <a:srgbClr val="000000"/>
                          </a:solidFill>
                          <a:latin typeface="Calibri"/>
                          <a:ea typeface="Calibri"/>
                          <a:cs typeface="Calibri"/>
                          <a:sym typeface="Calibri"/>
                        </a:rPr>
                        <a:t>Solar</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991</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2237</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4243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6343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8560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19159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29759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40358</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6375">
                <a:tc>
                  <a:txBody>
                    <a:bodyPr/>
                    <a:lstStyle/>
                    <a:p>
                      <a:pPr indent="0" lvl="0" marL="0" marR="0" rtl="0" algn="l">
                        <a:spcBef>
                          <a:spcPts val="0"/>
                        </a:spcBef>
                        <a:spcAft>
                          <a:spcPts val="0"/>
                        </a:spcAft>
                        <a:buNone/>
                      </a:pPr>
                      <a:r>
                        <a:rPr b="0" i="0" lang="en-US" sz="1000" u="none" strike="noStrike">
                          <a:solidFill>
                            <a:srgbClr val="000000"/>
                          </a:solidFill>
                          <a:latin typeface="Calibri"/>
                          <a:ea typeface="Calibri"/>
                          <a:cs typeface="Calibri"/>
                          <a:sym typeface="Calibri"/>
                        </a:rPr>
                        <a:t>Hydro</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32370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32391</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32391</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32391</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40374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40374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40374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000" u="none" strike="noStrike">
                          <a:solidFill>
                            <a:srgbClr val="000000"/>
                          </a:solidFill>
                          <a:latin typeface="Calibri"/>
                          <a:ea typeface="Calibri"/>
                          <a:cs typeface="Calibri"/>
                          <a:sym typeface="Calibri"/>
                        </a:rPr>
                        <a:t>40374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4472C4"/>
                      </a:solidFill>
                      <a:prstDash val="solid"/>
                      <a:round/>
                      <a:headEnd len="sm" w="sm" type="none"/>
                      <a:tailEnd len="sm" w="sm" type="none"/>
                    </a:lnB>
                  </a:tcPr>
                </a:tc>
              </a:tr>
              <a:tr h="172125">
                <a:tc>
                  <a:txBody>
                    <a:bodyPr/>
                    <a:lstStyle/>
                    <a:p>
                      <a:pPr indent="0" lvl="0" marL="0" marR="0" rtl="0" algn="l">
                        <a:spcBef>
                          <a:spcPts val="0"/>
                        </a:spcBef>
                        <a:spcAft>
                          <a:spcPts val="0"/>
                        </a:spcAft>
                        <a:buNone/>
                      </a:pPr>
                      <a:r>
                        <a:rPr b="1" i="0" lang="en-US" sz="1000" u="none" strike="noStrike">
                          <a:solidFill>
                            <a:srgbClr val="000000"/>
                          </a:solidFill>
                          <a:latin typeface="Calibri"/>
                          <a:ea typeface="Calibri"/>
                          <a:cs typeface="Calibri"/>
                          <a:sym typeface="Calibri"/>
                        </a:rPr>
                        <a:t>Total Renewable</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38754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42015</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45253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52472</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69324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88750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108175</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127600</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r>
              <a:tr h="182250">
                <a:tc>
                  <a:txBody>
                    <a:bodyPr/>
                    <a:lstStyle/>
                    <a:p>
                      <a:pPr indent="0" lvl="0" marL="0" marR="0" rtl="0" algn="l">
                        <a:spcBef>
                          <a:spcPts val="0"/>
                        </a:spcBef>
                        <a:spcAft>
                          <a:spcPts val="0"/>
                        </a:spcAft>
                        <a:buNone/>
                      </a:pPr>
                      <a:r>
                        <a:rPr b="1" i="0" lang="en-US" sz="1000" u="none" strike="noStrike">
                          <a:solidFill>
                            <a:srgbClr val="000000"/>
                          </a:solidFill>
                          <a:latin typeface="Calibri"/>
                          <a:ea typeface="Calibri"/>
                          <a:cs typeface="Calibri"/>
                          <a:sym typeface="Calibri"/>
                        </a:rPr>
                        <a:t>Total Zero Emission</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75204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69894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73131</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80351</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97203</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116628</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136054</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000" u="none" strike="noStrike">
                          <a:solidFill>
                            <a:srgbClr val="000000"/>
                          </a:solidFill>
                          <a:latin typeface="Calibri"/>
                          <a:ea typeface="Calibri"/>
                          <a:cs typeface="Calibri"/>
                          <a:sym typeface="Calibri"/>
                        </a:rPr>
                        <a:t>155479</a:t>
                      </a:r>
                      <a:endParaRPr/>
                    </a:p>
                  </a:txBody>
                  <a:tcPr marT="7600" marB="0" marR="7600" marL="76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5400">
                      <a:solidFill>
                        <a:srgbClr val="4472C4"/>
                      </a:solidFill>
                      <a:prstDash val="solid"/>
                      <a:round/>
                      <a:headEnd len="sm" w="sm" type="none"/>
                      <a:tailEnd len="sm" w="sm" type="none"/>
                    </a:lnT>
                    <a:lnB cap="flat" cmpd="sng" w="25400">
                      <a:solidFill>
                        <a:srgbClr val="4472C4"/>
                      </a:solidFill>
                      <a:prstDash val="solid"/>
                      <a:round/>
                      <a:headEnd len="sm" w="sm" type="none"/>
                      <a:tailEnd len="sm" w="sm" type="none"/>
                    </a:lnB>
                  </a:tcPr>
                </a:tc>
              </a:tr>
            </a:tbl>
          </a:graphicData>
        </a:graphic>
      </p:graphicFrame>
      <p:graphicFrame>
        <p:nvGraphicFramePr>
          <p:cNvPr id="229" name="Google Shape;229;p6"/>
          <p:cNvGraphicFramePr/>
          <p:nvPr/>
        </p:nvGraphicFramePr>
        <p:xfrm>
          <a:off x="1010217" y="5377472"/>
          <a:ext cx="3000000" cy="3000000"/>
        </p:xfrm>
        <a:graphic>
          <a:graphicData uri="http://schemas.openxmlformats.org/drawingml/2006/table">
            <a:tbl>
              <a:tblPr>
                <a:noFill/>
                <a:tableStyleId>{6D5D7043-4F3E-452C-ADA9-49D95D7E2027}</a:tableStyleId>
              </a:tblPr>
              <a:tblGrid>
                <a:gridCol w="1432725"/>
                <a:gridCol w="1432725"/>
                <a:gridCol w="1432725"/>
                <a:gridCol w="1432725"/>
                <a:gridCol w="1432725"/>
                <a:gridCol w="1432725"/>
              </a:tblGrid>
              <a:tr h="266250">
                <a:tc gridSpan="6">
                  <a:txBody>
                    <a:bodyPr/>
                    <a:lstStyle/>
                    <a:p>
                      <a:pPr indent="0" lvl="0" marL="0" marR="0" rtl="0" algn="ctr">
                        <a:spcBef>
                          <a:spcPts val="0"/>
                        </a:spcBef>
                        <a:spcAft>
                          <a:spcPts val="0"/>
                        </a:spcAft>
                        <a:buNone/>
                      </a:pPr>
                      <a:r>
                        <a:rPr b="1" i="0" lang="en-US" sz="1500" u="none" strike="noStrike">
                          <a:solidFill>
                            <a:srgbClr val="44546A"/>
                          </a:solidFill>
                          <a:latin typeface="Calibri"/>
                          <a:ea typeface="Calibri"/>
                          <a:cs typeface="Calibri"/>
                          <a:sym typeface="Calibri"/>
                        </a:rPr>
                        <a:t>NYISO Projected Electricity Demand (GWh)</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4472C4"/>
                      </a:solidFill>
                      <a:prstDash val="solid"/>
                      <a:round/>
                      <a:headEnd len="sm" w="sm" type="none"/>
                      <a:tailEnd len="sm" w="sm" type="none"/>
                    </a:lnB>
                    <a:solidFill>
                      <a:srgbClr val="9BC2E6"/>
                    </a:solidFill>
                  </a:tcPr>
                </a:tc>
                <a:tc hMerge="1"/>
                <a:tc hMerge="1"/>
                <a:tc hMerge="1"/>
                <a:tc hMerge="1"/>
                <a:tc hMerge="1"/>
              </a:tr>
              <a:tr h="215550">
                <a:tc>
                  <a:txBody>
                    <a:bodyPr/>
                    <a:lstStyle/>
                    <a:p>
                      <a:pPr indent="0" lvl="0" marL="0" marR="0" rtl="0" algn="l">
                        <a:spcBef>
                          <a:spcPts val="0"/>
                        </a:spcBef>
                        <a:spcAft>
                          <a:spcPts val="0"/>
                        </a:spcAft>
                        <a:buNone/>
                      </a:pPr>
                      <a:r>
                        <a:t/>
                      </a:r>
                      <a:endParaRPr b="0" i="0" sz="1200" u="none" strike="noStrike">
                        <a:solidFill>
                          <a:srgbClr val="000000"/>
                        </a:solidFill>
                        <a:latin typeface="Calibri"/>
                        <a:ea typeface="Calibri"/>
                        <a:cs typeface="Calibri"/>
                        <a:sym typeface="Calibri"/>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strike="noStrike">
                          <a:solidFill>
                            <a:srgbClr val="000000"/>
                          </a:solidFill>
                          <a:latin typeface="Calibri"/>
                          <a:ea typeface="Calibri"/>
                          <a:cs typeface="Calibri"/>
                          <a:sym typeface="Calibri"/>
                        </a:rPr>
                        <a:t>2020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strike="noStrike">
                          <a:solidFill>
                            <a:srgbClr val="000000"/>
                          </a:solidFill>
                          <a:latin typeface="Calibri"/>
                          <a:ea typeface="Calibri"/>
                          <a:cs typeface="Calibri"/>
                          <a:sym typeface="Calibri"/>
                        </a:rPr>
                        <a:t>2025</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strike="noStrike">
                          <a:solidFill>
                            <a:srgbClr val="000000"/>
                          </a:solidFill>
                          <a:latin typeface="Calibri"/>
                          <a:ea typeface="Calibri"/>
                          <a:cs typeface="Calibri"/>
                          <a:sym typeface="Calibri"/>
                        </a:rPr>
                        <a:t>2030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strike="noStrike">
                          <a:solidFill>
                            <a:srgbClr val="000000"/>
                          </a:solidFill>
                          <a:latin typeface="Calibri"/>
                          <a:ea typeface="Calibri"/>
                          <a:cs typeface="Calibri"/>
                          <a:sym typeface="Calibri"/>
                        </a:rPr>
                        <a:t>2035</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1" i="0" lang="en-US" sz="1200" u="none" strike="noStrike">
                          <a:solidFill>
                            <a:srgbClr val="000000"/>
                          </a:solidFill>
                          <a:latin typeface="Calibri"/>
                          <a:ea typeface="Calibri"/>
                          <a:cs typeface="Calibri"/>
                          <a:sym typeface="Calibri"/>
                        </a:rPr>
                        <a:t>2040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rgbClr val="4472C4"/>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02875">
                <a:tc>
                  <a:txBody>
                    <a:bodyPr/>
                    <a:lstStyle/>
                    <a:p>
                      <a:pPr indent="0" lvl="0" marL="0" marR="0" rtl="0" algn="l">
                        <a:spcBef>
                          <a:spcPts val="0"/>
                        </a:spcBef>
                        <a:spcAft>
                          <a:spcPts val="0"/>
                        </a:spcAft>
                        <a:buNone/>
                      </a:pPr>
                      <a:r>
                        <a:rPr b="0" i="0" lang="en-US" sz="1200" u="none" strike="noStrike">
                          <a:solidFill>
                            <a:srgbClr val="000000"/>
                          </a:solidFill>
                          <a:latin typeface="Calibri"/>
                          <a:ea typeface="Calibri"/>
                          <a:cs typeface="Calibri"/>
                          <a:sym typeface="Calibri"/>
                        </a:rPr>
                        <a:t>Low-Load Scenario</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142000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135000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128000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130000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132000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02875">
                <a:tc>
                  <a:txBody>
                    <a:bodyPr/>
                    <a:lstStyle/>
                    <a:p>
                      <a:pPr indent="0" lvl="0" marL="0" marR="0" rtl="0" algn="l">
                        <a:spcBef>
                          <a:spcPts val="0"/>
                        </a:spcBef>
                        <a:spcAft>
                          <a:spcPts val="0"/>
                        </a:spcAft>
                        <a:buNone/>
                      </a:pPr>
                      <a:r>
                        <a:rPr b="0" i="0" lang="en-US" sz="1200" u="none" strike="noStrike">
                          <a:solidFill>
                            <a:srgbClr val="000000"/>
                          </a:solidFill>
                          <a:latin typeface="Calibri"/>
                          <a:ea typeface="Calibri"/>
                          <a:cs typeface="Calibri"/>
                          <a:sym typeface="Calibri"/>
                        </a:rPr>
                        <a:t>Baseline Forecast</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150000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148000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150000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159000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170000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02875">
                <a:tc>
                  <a:txBody>
                    <a:bodyPr/>
                    <a:lstStyle/>
                    <a:p>
                      <a:pPr indent="0" lvl="0" marL="0" marR="0" rtl="0" algn="l">
                        <a:spcBef>
                          <a:spcPts val="0"/>
                        </a:spcBef>
                        <a:spcAft>
                          <a:spcPts val="0"/>
                        </a:spcAft>
                        <a:buNone/>
                      </a:pPr>
                      <a:r>
                        <a:rPr b="0" i="0" lang="en-US" sz="1200" u="none" strike="noStrike">
                          <a:solidFill>
                            <a:srgbClr val="000000"/>
                          </a:solidFill>
                          <a:latin typeface="Calibri"/>
                          <a:ea typeface="Calibri"/>
                          <a:cs typeface="Calibri"/>
                          <a:sym typeface="Calibri"/>
                        </a:rPr>
                        <a:t>High-Load Scenario</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152000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156000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165000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181000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r">
                        <a:spcBef>
                          <a:spcPts val="0"/>
                        </a:spcBef>
                        <a:spcAft>
                          <a:spcPts val="0"/>
                        </a:spcAft>
                        <a:buNone/>
                      </a:pPr>
                      <a:r>
                        <a:rPr b="0" i="0" lang="en-US" sz="1200" u="none" strike="noStrike">
                          <a:solidFill>
                            <a:srgbClr val="000000"/>
                          </a:solidFill>
                          <a:latin typeface="Calibri"/>
                          <a:ea typeface="Calibri"/>
                          <a:cs typeface="Calibri"/>
                          <a:sym typeface="Calibri"/>
                        </a:rPr>
                        <a:t>205000</a:t>
                      </a:r>
                      <a:endParaRPr/>
                    </a:p>
                  </a:txBody>
                  <a:tcPr marT="9500" marB="0" marR="9500" marL="950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230" name="Google Shape;230;p6"/>
          <p:cNvSpPr txBox="1"/>
          <p:nvPr/>
        </p:nvSpPr>
        <p:spPr>
          <a:xfrm>
            <a:off x="677325" y="1150375"/>
            <a:ext cx="8871000" cy="2062500"/>
          </a:xfrm>
          <a:prstGeom prst="rect">
            <a:avLst/>
          </a:prstGeom>
          <a:noFill/>
          <a:ln>
            <a:noFill/>
          </a:ln>
        </p:spPr>
        <p:txBody>
          <a:bodyPr anchorCtr="0" anchor="t" bIns="45700" lIns="91425" spcFirstLastPara="1" rIns="91425" wrap="square" tIns="45700">
            <a:spAutoFit/>
          </a:bodyPr>
          <a:lstStyle/>
          <a:p>
            <a:pPr indent="-330200" lvl="0" marL="457200" marR="525927" rtl="0" algn="l">
              <a:lnSpc>
                <a:spcPct val="96828"/>
              </a:lnSpc>
              <a:spcBef>
                <a:spcPts val="1214"/>
              </a:spcBef>
              <a:spcAft>
                <a:spcPts val="0"/>
              </a:spcAft>
              <a:buClr>
                <a:schemeClr val="dk1"/>
              </a:buClr>
              <a:buSzPts val="1600"/>
              <a:buChar char="•"/>
            </a:pPr>
            <a:r>
              <a:rPr lang="en-US" sz="1600">
                <a:solidFill>
                  <a:schemeClr val="dk1"/>
                </a:solidFill>
                <a:latin typeface="Trebuchet MS"/>
                <a:ea typeface="Trebuchet MS"/>
                <a:cs typeface="Trebuchet MS"/>
                <a:sym typeface="Trebuchet MS"/>
              </a:rPr>
              <a:t>Using capacity factors and cross-referencing with data from the first half of 2020 and  the past several years, I projected New York’s electric generation capability from  zero-emission sources. CLCPA target years are shown below. </a:t>
            </a:r>
            <a:endParaRPr sz="1600"/>
          </a:p>
          <a:p>
            <a:pPr indent="-330200" lvl="0" marL="457200" marR="230070" rtl="0" algn="l">
              <a:lnSpc>
                <a:spcPct val="98365"/>
              </a:lnSpc>
              <a:spcBef>
                <a:spcPts val="0"/>
              </a:spcBef>
              <a:spcAft>
                <a:spcPts val="0"/>
              </a:spcAft>
              <a:buClr>
                <a:schemeClr val="dk1"/>
              </a:buClr>
              <a:buSzPts val="1600"/>
              <a:buChar char="•"/>
            </a:pPr>
            <a:r>
              <a:rPr lang="en-US" sz="1600">
                <a:solidFill>
                  <a:schemeClr val="dk1"/>
                </a:solidFill>
                <a:latin typeface="Trebuchet MS"/>
                <a:ea typeface="Trebuchet MS"/>
                <a:cs typeface="Trebuchet MS"/>
                <a:sym typeface="Trebuchet MS"/>
              </a:rPr>
              <a:t>The NYISO forecast for electricity demand contains three scenarios. The baseline is  business as usual with an average growth rate. Low-load accounts for the possibility of  minimal beneficial electrification, increased efficiency and/or better energy usage  habits. High-load accounts for the possibility of large increases in beneficial electrification, minimal change in efficiency and/or increased energy usage per capita.</a:t>
            </a:r>
            <a:endParaRPr sz="1600">
              <a:solidFill>
                <a:schemeClr val="dk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4" name="Shape 234"/>
        <p:cNvGrpSpPr/>
        <p:nvPr/>
      </p:nvGrpSpPr>
      <p:grpSpPr>
        <a:xfrm>
          <a:off x="0" y="0"/>
          <a:ext cx="0" cy="0"/>
          <a:chOff x="0" y="0"/>
          <a:chExt cx="0" cy="0"/>
        </a:xfrm>
      </p:grpSpPr>
      <p:sp>
        <p:nvSpPr>
          <p:cNvPr id="235" name="Google Shape;235;p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36" name="Google Shape;236;p7"/>
          <p:cNvSpPr txBox="1"/>
          <p:nvPr>
            <p:ph type="title"/>
          </p:nvPr>
        </p:nvSpPr>
        <p:spPr>
          <a:xfrm>
            <a:off x="1286933" y="471948"/>
            <a:ext cx="10197494" cy="123710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Results</a:t>
            </a:r>
            <a:endParaRPr/>
          </a:p>
        </p:txBody>
      </p:sp>
      <p:sp>
        <p:nvSpPr>
          <p:cNvPr id="237" name="Google Shape;237;p7"/>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7"/>
          <p:cNvSpPr/>
          <p:nvPr/>
        </p:nvSpPr>
        <p:spPr>
          <a:xfrm flipH="1">
            <a:off x="11743267"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239" name="Google Shape;239;p7"/>
          <p:cNvGraphicFramePr/>
          <p:nvPr/>
        </p:nvGraphicFramePr>
        <p:xfrm>
          <a:off x="1286932" y="1215667"/>
          <a:ext cx="3000000" cy="3000000"/>
        </p:xfrm>
        <a:graphic>
          <a:graphicData uri="http://schemas.openxmlformats.org/drawingml/2006/table">
            <a:tbl>
              <a:tblPr bandRow="1" firstRow="1">
                <a:noFill/>
                <a:tableStyleId>{07F71FCC-4E49-49EC-99B9-323AC174A8A2}</a:tableStyleId>
              </a:tblPr>
              <a:tblGrid>
                <a:gridCol w="671250"/>
                <a:gridCol w="3547000"/>
                <a:gridCol w="1738450"/>
                <a:gridCol w="3661425"/>
              </a:tblGrid>
              <a:tr h="333250">
                <a:tc>
                  <a:txBody>
                    <a:bodyPr/>
                    <a:lstStyle/>
                    <a:p>
                      <a:pPr indent="0" lvl="0" marL="0" marR="0" rtl="0" algn="ctr">
                        <a:spcBef>
                          <a:spcPts val="0"/>
                        </a:spcBef>
                        <a:spcAft>
                          <a:spcPts val="0"/>
                        </a:spcAft>
                        <a:buNone/>
                      </a:pPr>
                      <a:r>
                        <a:rPr lang="en-US" sz="1700" u="none" strike="noStrike"/>
                        <a:t>Year</a:t>
                      </a:r>
                      <a:endParaRPr b="1" i="0" sz="1700" u="none" strike="noStrike">
                        <a:solidFill>
                          <a:srgbClr val="000000"/>
                        </a:solidFill>
                        <a:latin typeface="Calibri"/>
                        <a:ea typeface="Calibri"/>
                        <a:cs typeface="Calibri"/>
                        <a:sym typeface="Calibri"/>
                      </a:endParaRPr>
                    </a:p>
                  </a:txBody>
                  <a:tcPr marT="13225" marB="0" marR="13225" marL="13225" anchor="b"/>
                </a:tc>
                <a:tc>
                  <a:txBody>
                    <a:bodyPr/>
                    <a:lstStyle/>
                    <a:p>
                      <a:pPr indent="0" lvl="0" marL="0" marR="0" rtl="0" algn="ctr">
                        <a:spcBef>
                          <a:spcPts val="0"/>
                        </a:spcBef>
                        <a:spcAft>
                          <a:spcPts val="0"/>
                        </a:spcAft>
                        <a:buNone/>
                      </a:pPr>
                      <a:r>
                        <a:rPr lang="en-US" sz="1700" u="none" strike="noStrike"/>
                        <a:t>Target</a:t>
                      </a:r>
                      <a:endParaRPr b="1" i="0" sz="1700" u="none" strike="noStrike">
                        <a:solidFill>
                          <a:srgbClr val="000000"/>
                        </a:solidFill>
                        <a:latin typeface="Calibri"/>
                        <a:ea typeface="Calibri"/>
                        <a:cs typeface="Calibri"/>
                        <a:sym typeface="Calibri"/>
                      </a:endParaRPr>
                    </a:p>
                  </a:txBody>
                  <a:tcPr marT="13225" marB="0" marR="13225" marL="13225" anchor="b"/>
                </a:tc>
                <a:tc>
                  <a:txBody>
                    <a:bodyPr/>
                    <a:lstStyle/>
                    <a:p>
                      <a:pPr indent="0" lvl="0" marL="0" marR="0" rtl="0" algn="ctr">
                        <a:spcBef>
                          <a:spcPts val="0"/>
                        </a:spcBef>
                        <a:spcAft>
                          <a:spcPts val="0"/>
                        </a:spcAft>
                        <a:buNone/>
                      </a:pPr>
                      <a:r>
                        <a:rPr lang="en-US" sz="1700" u="none" strike="noStrike"/>
                        <a:t>Projection</a:t>
                      </a:r>
                      <a:endParaRPr b="1" i="0" sz="1700" u="none" strike="noStrike">
                        <a:solidFill>
                          <a:srgbClr val="000000"/>
                        </a:solidFill>
                        <a:latin typeface="Calibri"/>
                        <a:ea typeface="Calibri"/>
                        <a:cs typeface="Calibri"/>
                        <a:sym typeface="Calibri"/>
                      </a:endParaRPr>
                    </a:p>
                  </a:txBody>
                  <a:tcPr marT="13225" marB="0" marR="13225" marL="13225" anchor="b"/>
                </a:tc>
                <a:tc>
                  <a:txBody>
                    <a:bodyPr/>
                    <a:lstStyle/>
                    <a:p>
                      <a:pPr indent="0" lvl="0" marL="0" marR="0" rtl="0" algn="ctr">
                        <a:spcBef>
                          <a:spcPts val="0"/>
                        </a:spcBef>
                        <a:spcAft>
                          <a:spcPts val="0"/>
                        </a:spcAft>
                        <a:buNone/>
                      </a:pPr>
                      <a:r>
                        <a:rPr lang="en-US" sz="1700" u="none" strike="noStrike"/>
                        <a:t>Prediction of feasibility</a:t>
                      </a:r>
                      <a:endParaRPr b="1" i="0" sz="1700" u="none" strike="noStrike">
                        <a:solidFill>
                          <a:srgbClr val="000000"/>
                        </a:solidFill>
                        <a:latin typeface="Calibri"/>
                        <a:ea typeface="Calibri"/>
                        <a:cs typeface="Calibri"/>
                        <a:sym typeface="Calibri"/>
                      </a:endParaRPr>
                    </a:p>
                  </a:txBody>
                  <a:tcPr marT="13225" marB="0" marR="13225" marL="13225" anchor="b"/>
                </a:tc>
              </a:tr>
              <a:tr h="595925">
                <a:tc>
                  <a:txBody>
                    <a:bodyPr/>
                    <a:lstStyle/>
                    <a:p>
                      <a:pPr indent="0" lvl="0" marL="0" marR="0" rtl="0" algn="ctr">
                        <a:spcBef>
                          <a:spcPts val="0"/>
                        </a:spcBef>
                        <a:spcAft>
                          <a:spcPts val="0"/>
                        </a:spcAft>
                        <a:buNone/>
                      </a:pPr>
                      <a:r>
                        <a:rPr lang="en-US" sz="1700" u="none" strike="noStrike"/>
                        <a:t>2023</a:t>
                      </a:r>
                      <a:endParaRPr b="1"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3000 MW solar capacity</a:t>
                      </a:r>
                      <a:endParaRPr b="0"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ctr">
                        <a:spcBef>
                          <a:spcPts val="0"/>
                        </a:spcBef>
                        <a:spcAft>
                          <a:spcPts val="0"/>
                        </a:spcAft>
                        <a:buNone/>
                      </a:pPr>
                      <a:r>
                        <a:rPr lang="en-US" sz="1700" u="none" strike="noStrike"/>
                        <a:t>2201.5 MW </a:t>
                      </a:r>
                      <a:endParaRPr/>
                    </a:p>
                    <a:p>
                      <a:pPr indent="0" lvl="0" marL="0" marR="0" rtl="0" algn="ctr">
                        <a:spcBef>
                          <a:spcPts val="0"/>
                        </a:spcBef>
                        <a:spcAft>
                          <a:spcPts val="0"/>
                        </a:spcAft>
                        <a:buNone/>
                      </a:pPr>
                      <a:r>
                        <a:rPr lang="en-US" sz="1200" u="none" strike="noStrike"/>
                        <a:t>(utility-scale)</a:t>
                      </a:r>
                      <a:endParaRPr b="0" i="0" sz="12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No longer feasible given the time that would be needed for development.</a:t>
                      </a:r>
                      <a:endParaRPr b="0" i="0" sz="1700" u="none" strike="noStrike">
                        <a:solidFill>
                          <a:srgbClr val="000000"/>
                        </a:solidFill>
                        <a:latin typeface="Calibri"/>
                        <a:ea typeface="Calibri"/>
                        <a:cs typeface="Calibri"/>
                        <a:sym typeface="Calibri"/>
                      </a:endParaRPr>
                    </a:p>
                  </a:txBody>
                  <a:tcPr marT="13225" marB="0" marR="13225" marL="13225" anchor="b"/>
                </a:tc>
              </a:tr>
              <a:tr h="595925">
                <a:tc>
                  <a:txBody>
                    <a:bodyPr/>
                    <a:lstStyle/>
                    <a:p>
                      <a:pPr indent="0" lvl="0" marL="0" marR="0" rtl="0" algn="ctr">
                        <a:spcBef>
                          <a:spcPts val="0"/>
                        </a:spcBef>
                        <a:spcAft>
                          <a:spcPts val="0"/>
                        </a:spcAft>
                        <a:buNone/>
                      </a:pPr>
                      <a:r>
                        <a:rPr lang="en-US" sz="1700" u="none" strike="noStrike"/>
                        <a:t>2025</a:t>
                      </a:r>
                      <a:endParaRPr b="1"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6000 MW solar capacity</a:t>
                      </a:r>
                      <a:endParaRPr b="0"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ctr">
                        <a:spcBef>
                          <a:spcPts val="0"/>
                        </a:spcBef>
                        <a:spcAft>
                          <a:spcPts val="0"/>
                        </a:spcAft>
                        <a:buNone/>
                      </a:pPr>
                      <a:r>
                        <a:rPr lang="en-US" sz="1700" u="none" strike="noStrike"/>
                        <a:t>4441.5 MW</a:t>
                      </a:r>
                      <a:endParaRPr/>
                    </a:p>
                    <a:p>
                      <a:pPr indent="0" lvl="0" marL="0" marR="0" rtl="0" algn="ctr">
                        <a:spcBef>
                          <a:spcPts val="0"/>
                        </a:spcBef>
                        <a:spcAft>
                          <a:spcPts val="0"/>
                        </a:spcAft>
                        <a:buNone/>
                      </a:pPr>
                      <a:r>
                        <a:rPr lang="en-US" sz="1200" u="none" strike="noStrike"/>
                        <a:t>(utility-scale)</a:t>
                      </a:r>
                      <a:endParaRPr b="0" i="0" sz="12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Feasible with an increased solicitation fulfillment rate.</a:t>
                      </a:r>
                      <a:endParaRPr b="0" i="0" sz="1700" u="none" strike="noStrike">
                        <a:solidFill>
                          <a:srgbClr val="000000"/>
                        </a:solidFill>
                        <a:latin typeface="Calibri"/>
                        <a:ea typeface="Calibri"/>
                        <a:cs typeface="Calibri"/>
                        <a:sym typeface="Calibri"/>
                      </a:endParaRPr>
                    </a:p>
                  </a:txBody>
                  <a:tcPr marT="13225" marB="0" marR="13225" marL="13225" anchor="b"/>
                </a:tc>
              </a:tr>
              <a:tr h="595925">
                <a:tc>
                  <a:txBody>
                    <a:bodyPr/>
                    <a:lstStyle/>
                    <a:p>
                      <a:pPr indent="0" lvl="0" marL="0" marR="0" rtl="0" algn="ctr">
                        <a:spcBef>
                          <a:spcPts val="0"/>
                        </a:spcBef>
                        <a:spcAft>
                          <a:spcPts val="0"/>
                        </a:spcAft>
                        <a:buNone/>
                      </a:pPr>
                      <a:r>
                        <a:rPr lang="en-US" sz="1700" u="none" strike="noStrike"/>
                        <a:t>2030</a:t>
                      </a:r>
                      <a:endParaRPr b="1"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70% electric generation from renewables</a:t>
                      </a:r>
                      <a:endParaRPr b="0"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ctr">
                        <a:spcBef>
                          <a:spcPts val="0"/>
                        </a:spcBef>
                        <a:spcAft>
                          <a:spcPts val="0"/>
                        </a:spcAft>
                        <a:buNone/>
                      </a:pPr>
                      <a:r>
                        <a:rPr lang="en-US" sz="1700" u="none" strike="noStrike"/>
                        <a:t>69%/59%/54%</a:t>
                      </a:r>
                      <a:endParaRPr/>
                    </a:p>
                    <a:p>
                      <a:pPr indent="0" lvl="0" marL="0" marR="0" rtl="0" algn="l">
                        <a:lnSpc>
                          <a:spcPct val="100000"/>
                        </a:lnSpc>
                        <a:spcBef>
                          <a:spcPts val="0"/>
                        </a:spcBef>
                        <a:spcAft>
                          <a:spcPts val="0"/>
                        </a:spcAft>
                        <a:buClr>
                          <a:srgbClr val="000000"/>
                        </a:buClr>
                        <a:buSzPts val="1150"/>
                        <a:buFont typeface="Calibri"/>
                        <a:buNone/>
                      </a:pPr>
                      <a:r>
                        <a:rPr b="0" i="0" lang="en-US" sz="1150" u="none" cap="none" strike="noStrike">
                          <a:solidFill>
                            <a:srgbClr val="000000"/>
                          </a:solidFill>
                          <a:latin typeface="Calibri"/>
                          <a:ea typeface="Calibri"/>
                          <a:cs typeface="Calibri"/>
                          <a:sym typeface="Calibri"/>
                        </a:rPr>
                        <a:t>low-load/baseline/high-load</a:t>
                      </a:r>
                      <a:endParaRPr/>
                    </a:p>
                  </a:txBody>
                  <a:tcPr marT="13225" marB="0" marR="13225" marL="13225" anchor="ctr"/>
                </a:tc>
                <a:tc>
                  <a:txBody>
                    <a:bodyPr/>
                    <a:lstStyle/>
                    <a:p>
                      <a:pPr indent="0" lvl="0" marL="0" marR="0" rtl="0" algn="l">
                        <a:spcBef>
                          <a:spcPts val="0"/>
                        </a:spcBef>
                        <a:spcAft>
                          <a:spcPts val="0"/>
                        </a:spcAft>
                        <a:buNone/>
                      </a:pPr>
                      <a:r>
                        <a:rPr lang="en-US" sz="1700" u="none" strike="noStrike"/>
                        <a:t>Not feasible at currently projected adoption rates of renewable technology.</a:t>
                      </a:r>
                      <a:endParaRPr b="0" i="0" sz="1700" u="none" strike="noStrike">
                        <a:solidFill>
                          <a:srgbClr val="000000"/>
                        </a:solidFill>
                        <a:latin typeface="Calibri"/>
                        <a:ea typeface="Calibri"/>
                        <a:cs typeface="Calibri"/>
                        <a:sym typeface="Calibri"/>
                      </a:endParaRPr>
                    </a:p>
                  </a:txBody>
                  <a:tcPr marT="13225" marB="0" marR="13225" marL="13225" anchor="b"/>
                </a:tc>
              </a:tr>
              <a:tr h="595925">
                <a:tc>
                  <a:txBody>
                    <a:bodyPr/>
                    <a:lstStyle/>
                    <a:p>
                      <a:pPr indent="0" lvl="0" marL="0" marR="0" rtl="0" algn="ctr">
                        <a:spcBef>
                          <a:spcPts val="0"/>
                        </a:spcBef>
                        <a:spcAft>
                          <a:spcPts val="0"/>
                        </a:spcAft>
                        <a:buNone/>
                      </a:pPr>
                      <a:r>
                        <a:rPr lang="en-US" sz="1700" u="none" strike="noStrike"/>
                        <a:t>2035</a:t>
                      </a:r>
                      <a:endParaRPr b="1"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9000 MW offshore wind capacity</a:t>
                      </a:r>
                      <a:endParaRPr b="0"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ctr">
                        <a:spcBef>
                          <a:spcPts val="0"/>
                        </a:spcBef>
                        <a:spcAft>
                          <a:spcPts val="0"/>
                        </a:spcAft>
                        <a:buNone/>
                      </a:pPr>
                      <a:r>
                        <a:rPr lang="en-US" sz="1700" u="none" strike="noStrike"/>
                        <a:t>8576 MW</a:t>
                      </a:r>
                      <a:endParaRPr b="0"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Feasible with an increased solicited capacity and/or fulfillment rate. </a:t>
                      </a:r>
                      <a:r>
                        <a:rPr lang="en-US" sz="1800">
                          <a:solidFill>
                            <a:schemeClr val="dk1"/>
                          </a:solidFill>
                          <a:latin typeface="Trebuchet MS"/>
                          <a:ea typeface="Trebuchet MS"/>
                          <a:cs typeface="Trebuchet MS"/>
                          <a:sym typeface="Trebuchet MS"/>
                        </a:rPr>
                        <a:t>However, there has been pushback from Long Island residents concerned about their views of the Sound and Atlantic Ocean, which may affect how much offshore real estate can be developed.</a:t>
                      </a:r>
                      <a:endParaRPr b="0" i="0" sz="1700" u="none" strike="noStrike">
                        <a:solidFill>
                          <a:srgbClr val="000000"/>
                        </a:solidFill>
                        <a:latin typeface="Calibri"/>
                        <a:ea typeface="Calibri"/>
                        <a:cs typeface="Calibri"/>
                        <a:sym typeface="Calibri"/>
                      </a:endParaRPr>
                    </a:p>
                  </a:txBody>
                  <a:tcPr marT="13225" marB="0" marR="13225" marL="13225" anchor="b"/>
                </a:tc>
              </a:tr>
              <a:tr h="595925">
                <a:tc>
                  <a:txBody>
                    <a:bodyPr/>
                    <a:lstStyle/>
                    <a:p>
                      <a:pPr indent="0" lvl="0" marL="0" marR="0" rtl="0" algn="ctr">
                        <a:spcBef>
                          <a:spcPts val="0"/>
                        </a:spcBef>
                        <a:spcAft>
                          <a:spcPts val="0"/>
                        </a:spcAft>
                        <a:buNone/>
                      </a:pPr>
                      <a:r>
                        <a:rPr lang="en-US" sz="1700" u="none" strike="noStrike"/>
                        <a:t>2040</a:t>
                      </a:r>
                      <a:endParaRPr b="1"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l">
                        <a:spcBef>
                          <a:spcPts val="0"/>
                        </a:spcBef>
                        <a:spcAft>
                          <a:spcPts val="0"/>
                        </a:spcAft>
                        <a:buNone/>
                      </a:pPr>
                      <a:r>
                        <a:rPr lang="en-US" sz="1700" u="none" strike="noStrike"/>
                        <a:t>100% reduction of GHG emissions from electricity generation</a:t>
                      </a:r>
                      <a:endParaRPr b="0" i="0" sz="1700" u="none" strike="noStrike">
                        <a:solidFill>
                          <a:srgbClr val="000000"/>
                        </a:solidFill>
                        <a:latin typeface="Calibri"/>
                        <a:ea typeface="Calibri"/>
                        <a:cs typeface="Calibri"/>
                        <a:sym typeface="Calibri"/>
                      </a:endParaRPr>
                    </a:p>
                  </a:txBody>
                  <a:tcPr marT="13225" marB="0" marR="13225" marL="13225" anchor="ctr"/>
                </a:tc>
                <a:tc>
                  <a:txBody>
                    <a:bodyPr/>
                    <a:lstStyle/>
                    <a:p>
                      <a:pPr indent="0" lvl="0" marL="0" marR="0" rtl="0" algn="ctr">
                        <a:spcBef>
                          <a:spcPts val="0"/>
                        </a:spcBef>
                        <a:spcAft>
                          <a:spcPts val="0"/>
                        </a:spcAft>
                        <a:buNone/>
                      </a:pPr>
                      <a:r>
                        <a:rPr lang="en-US" sz="1700" u="none" strike="noStrike"/>
                        <a:t>118%/91%/76%</a:t>
                      </a:r>
                      <a:endParaRPr/>
                    </a:p>
                    <a:p>
                      <a:pPr indent="0" lvl="0" marL="0" marR="0" rtl="0" algn="l">
                        <a:spcBef>
                          <a:spcPts val="0"/>
                        </a:spcBef>
                        <a:spcAft>
                          <a:spcPts val="0"/>
                        </a:spcAft>
                        <a:buNone/>
                      </a:pPr>
                      <a:r>
                        <a:rPr b="0" i="0" lang="en-US" sz="1150" u="none" strike="noStrike">
                          <a:solidFill>
                            <a:srgbClr val="000000"/>
                          </a:solidFill>
                          <a:latin typeface="Calibri"/>
                          <a:ea typeface="Calibri"/>
                          <a:cs typeface="Calibri"/>
                          <a:sym typeface="Calibri"/>
                        </a:rPr>
                        <a:t>low-load/baseline/high-load</a:t>
                      </a:r>
                      <a:endParaRPr/>
                    </a:p>
                  </a:txBody>
                  <a:tcPr marT="13225" marB="0" marR="13225" marL="13225" anchor="ctr"/>
                </a:tc>
                <a:tc>
                  <a:txBody>
                    <a:bodyPr/>
                    <a:lstStyle/>
                    <a:p>
                      <a:pPr indent="0" lvl="0" marL="0" marR="0" rtl="0" algn="l">
                        <a:spcBef>
                          <a:spcPts val="0"/>
                        </a:spcBef>
                        <a:spcAft>
                          <a:spcPts val="0"/>
                        </a:spcAft>
                        <a:buNone/>
                      </a:pPr>
                      <a:r>
                        <a:rPr lang="en-US" sz="1700" u="none" strike="noStrike"/>
                        <a:t>Feasible</a:t>
                      </a:r>
                      <a:r>
                        <a:rPr lang="en-US" sz="1700"/>
                        <a:t>, h</a:t>
                      </a:r>
                      <a:r>
                        <a:rPr lang="en-US" sz="1700" u="none" strike="noStrike"/>
                        <a:t>owever, a high-load scenario would render this target unattainable.</a:t>
                      </a:r>
                      <a:endParaRPr b="0" i="0" sz="1700" u="none" strike="noStrike">
                        <a:solidFill>
                          <a:srgbClr val="000000"/>
                        </a:solidFill>
                        <a:latin typeface="Calibri"/>
                        <a:ea typeface="Calibri"/>
                        <a:cs typeface="Calibri"/>
                        <a:sym typeface="Calibri"/>
                      </a:endParaRPr>
                    </a:p>
                  </a:txBody>
                  <a:tcPr marT="13225" marB="0" marR="13225" marL="13225"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3" name="Shape 243"/>
        <p:cNvGrpSpPr/>
        <p:nvPr/>
      </p:nvGrpSpPr>
      <p:grpSpPr>
        <a:xfrm>
          <a:off x="0" y="0"/>
          <a:ext cx="0" cy="0"/>
          <a:chOff x="0" y="0"/>
          <a:chExt cx="0" cy="0"/>
        </a:xfrm>
      </p:grpSpPr>
      <p:sp>
        <p:nvSpPr>
          <p:cNvPr id="244" name="Google Shape;244;p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45" name="Google Shape;245;p8"/>
          <p:cNvSpPr txBox="1"/>
          <p:nvPr>
            <p:ph type="title"/>
          </p:nvPr>
        </p:nvSpPr>
        <p:spPr>
          <a:xfrm>
            <a:off x="1104902" y="457200"/>
            <a:ext cx="8596800" cy="13209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Interpreting the Results</a:t>
            </a:r>
            <a:endParaRPr/>
          </a:p>
        </p:txBody>
      </p:sp>
      <p:sp>
        <p:nvSpPr>
          <p:cNvPr id="246" name="Google Shape;246;p8"/>
          <p:cNvSpPr/>
          <p:nvPr/>
        </p:nvSpPr>
        <p:spPr>
          <a:xfrm flipH="1" rot="10800000">
            <a:off x="0" y="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8"/>
          <p:cNvSpPr/>
          <p:nvPr/>
        </p:nvSpPr>
        <p:spPr>
          <a:xfrm>
            <a:off x="7738534" y="3818467"/>
            <a:ext cx="4450292" cy="3039533"/>
          </a:xfrm>
          <a:prstGeom prst="triangle">
            <a:avLst>
              <a:gd fmla="val 10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8" name="Google Shape;248;p8"/>
          <p:cNvCxnSpPr/>
          <p:nvPr/>
        </p:nvCxnSpPr>
        <p:spPr>
          <a:xfrm>
            <a:off x="10134600" y="0"/>
            <a:ext cx="1727200" cy="6858000"/>
          </a:xfrm>
          <a:prstGeom prst="straightConnector1">
            <a:avLst/>
          </a:prstGeom>
          <a:noFill/>
          <a:ln cap="sq" cmpd="sng" w="15875">
            <a:solidFill>
              <a:schemeClr val="accent2"/>
            </a:solidFill>
            <a:prstDash val="solid"/>
            <a:bevel/>
            <a:headEnd len="sm" w="sm" type="none"/>
            <a:tailEnd len="sm" w="sm" type="none"/>
          </a:ln>
        </p:spPr>
      </p:cxnSp>
      <p:cxnSp>
        <p:nvCxnSpPr>
          <p:cNvPr id="249" name="Google Shape;249;p8"/>
          <p:cNvCxnSpPr/>
          <p:nvPr/>
        </p:nvCxnSpPr>
        <p:spPr>
          <a:xfrm flipH="1">
            <a:off x="7425267" y="3681413"/>
            <a:ext cx="4763558" cy="3176587"/>
          </a:xfrm>
          <a:prstGeom prst="straightConnector1">
            <a:avLst/>
          </a:prstGeom>
          <a:noFill/>
          <a:ln cap="flat" cmpd="sng" w="15875">
            <a:solidFill>
              <a:schemeClr val="accent1"/>
            </a:solidFill>
            <a:prstDash val="solid"/>
            <a:round/>
            <a:headEnd len="sm" w="sm" type="none"/>
            <a:tailEnd len="sm" w="sm" type="none"/>
          </a:ln>
        </p:spPr>
      </p:cxnSp>
      <p:sp>
        <p:nvSpPr>
          <p:cNvPr id="250" name="Google Shape;250;p8"/>
          <p:cNvSpPr txBox="1"/>
          <p:nvPr>
            <p:ph idx="1" type="body"/>
          </p:nvPr>
        </p:nvSpPr>
        <p:spPr>
          <a:xfrm>
            <a:off x="778925" y="1114825"/>
            <a:ext cx="9024300" cy="41151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280"/>
              <a:buChar char="►"/>
            </a:pPr>
            <a:r>
              <a:rPr lang="en-US" sz="1600"/>
              <a:t>At current rates of investment in clean technology, New York State will come quite close to  meeting the target of 100% reduced emissions in electricity generation by 2040.</a:t>
            </a:r>
            <a:endParaRPr sz="1600"/>
          </a:p>
          <a:p>
            <a:pPr indent="-281940" lvl="1" marL="742950" marR="1184530" rtl="0" algn="l">
              <a:lnSpc>
                <a:spcPct val="89912"/>
              </a:lnSpc>
              <a:spcBef>
                <a:spcPts val="0"/>
              </a:spcBef>
              <a:spcAft>
                <a:spcPts val="0"/>
              </a:spcAft>
              <a:buSzPts val="1380"/>
              <a:buChar char="►"/>
            </a:pPr>
            <a:r>
              <a:rPr lang="en-US" sz="1400">
                <a:solidFill>
                  <a:srgbClr val="404040"/>
                </a:solidFill>
              </a:rPr>
              <a:t>However, it is worth noting that in 2040 the demand range from low-load to high-load is very significant, and it is much too far in advance to predict which of these futures New York will see.</a:t>
            </a:r>
            <a:endParaRPr sz="1700"/>
          </a:p>
          <a:p>
            <a:pPr indent="-342900" lvl="0" marL="342900" rtl="0" algn="l">
              <a:lnSpc>
                <a:spcPct val="90000"/>
              </a:lnSpc>
              <a:spcBef>
                <a:spcPts val="1000"/>
              </a:spcBef>
              <a:spcAft>
                <a:spcPts val="0"/>
              </a:spcAft>
              <a:buSzPts val="1280"/>
              <a:buChar char="►"/>
            </a:pPr>
            <a:r>
              <a:rPr lang="en-US" sz="1600"/>
              <a:t>The smaller checkpoint goals were also generally feasible, although a persistent issue was New  York’s failure to procure the full capacity it solicits, resulting in the state missing the yearly target on average by 10%. As a result, one of my main observations was that there is a need to raise the solicitation goal slightly with the knowledge that the actual capacity procured will fall short of that goal. </a:t>
            </a:r>
            <a:endParaRPr/>
          </a:p>
          <a:p>
            <a:pPr indent="-342900" lvl="0" marL="342900" rtl="0" algn="l">
              <a:lnSpc>
                <a:spcPct val="90000"/>
              </a:lnSpc>
              <a:spcBef>
                <a:spcPts val="1000"/>
              </a:spcBef>
              <a:spcAft>
                <a:spcPts val="0"/>
              </a:spcAft>
              <a:buSzPts val="1280"/>
              <a:buChar char="►"/>
            </a:pPr>
            <a:r>
              <a:rPr lang="en-US" sz="1600"/>
              <a:t>COVID-19 has so far had little effect on New York’s efforts to procure renewables. Clean energy production has become markedly cheaper,forcing the early retirement of New York’s last coal plant early this year. However,oil prices are still in flux, and the pandemic is not over so there remains heightened uncertainty surrounding the immediate future of renewables. </a:t>
            </a:r>
            <a:endParaRPr/>
          </a:p>
          <a:p>
            <a:pPr indent="-342900" lvl="0" marL="342900" rtl="0" algn="l">
              <a:lnSpc>
                <a:spcPct val="90000"/>
              </a:lnSpc>
              <a:spcBef>
                <a:spcPts val="1000"/>
              </a:spcBef>
              <a:spcAft>
                <a:spcPts val="0"/>
              </a:spcAft>
              <a:buSzPts val="1280"/>
              <a:buChar char="►"/>
            </a:pPr>
            <a:r>
              <a:rPr lang="en-US" sz="1600"/>
              <a:t>The election of Joe Biden will likely facilitate clean energy solicitation if additional federal  incentives are introduced. However, if the Republican party maintains its Senate majority, New  York will likely receive less federal support in achieving the CLCPA’s goals. The fate of natural gas in this election is still somewhat unclear as well, which leads to more uncertainty  surrounding renewable energy. </a:t>
            </a:r>
            <a:endParaRPr/>
          </a:p>
        </p:txBody>
      </p:sp>
      <p:sp>
        <p:nvSpPr>
          <p:cNvPr id="251" name="Google Shape;251;p8"/>
          <p:cNvSpPr/>
          <p:nvPr/>
        </p:nvSpPr>
        <p:spPr>
          <a:xfrm>
            <a:off x="10425641" y="0"/>
            <a:ext cx="1766359" cy="6858000"/>
          </a:xfrm>
          <a:custGeom>
            <a:rect b="b" l="l" r="r" t="t"/>
            <a:pathLst>
              <a:path extrusionOk="0" h="6866467" w="2858013">
                <a:moveTo>
                  <a:pt x="0" y="0"/>
                </a:moveTo>
                <a:lnTo>
                  <a:pt x="2858013" y="0"/>
                </a:lnTo>
                <a:lnTo>
                  <a:pt x="2858013" y="6866467"/>
                </a:lnTo>
                <a:lnTo>
                  <a:pt x="2473942" y="6866467"/>
                </a:lnTo>
                <a:lnTo>
                  <a:pt x="0" y="0"/>
                </a:lnTo>
                <a:close/>
              </a:path>
            </a:pathLst>
          </a:custGeom>
          <a:solidFill>
            <a:schemeClr val="accent2"/>
          </a:solid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55" name="Shape 255"/>
        <p:cNvGrpSpPr/>
        <p:nvPr/>
      </p:nvGrpSpPr>
      <p:grpSpPr>
        <a:xfrm>
          <a:off x="0" y="0"/>
          <a:ext cx="0" cy="0"/>
          <a:chOff x="0" y="0"/>
          <a:chExt cx="0" cy="0"/>
        </a:xfrm>
      </p:grpSpPr>
      <p:sp>
        <p:nvSpPr>
          <p:cNvPr id="256" name="Google Shape;256;p9"/>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57" name="Google Shape;257;p9"/>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cxnSp>
        <p:nvCxnSpPr>
          <p:cNvPr id="258" name="Google Shape;258;p9"/>
          <p:cNvCxnSpPr/>
          <p:nvPr/>
        </p:nvCxnSpPr>
        <p:spPr>
          <a:xfrm>
            <a:off x="3953376" y="0"/>
            <a:ext cx="1219200" cy="6858000"/>
          </a:xfrm>
          <a:prstGeom prst="straightConnector1">
            <a:avLst/>
          </a:prstGeom>
          <a:noFill/>
          <a:ln cap="flat" cmpd="sng" w="9525">
            <a:solidFill>
              <a:srgbClr val="6C911C"/>
            </a:solidFill>
            <a:prstDash val="solid"/>
            <a:round/>
            <a:headEnd len="sm" w="sm" type="none"/>
            <a:tailEnd len="sm" w="sm" type="none"/>
          </a:ln>
        </p:spPr>
      </p:cxnSp>
      <p:cxnSp>
        <p:nvCxnSpPr>
          <p:cNvPr id="259" name="Google Shape;259;p9"/>
          <p:cNvCxnSpPr/>
          <p:nvPr/>
        </p:nvCxnSpPr>
        <p:spPr>
          <a:xfrm flipH="1">
            <a:off x="2133042" y="3681413"/>
            <a:ext cx="4763558" cy="3176587"/>
          </a:xfrm>
          <a:prstGeom prst="straightConnector1">
            <a:avLst/>
          </a:prstGeom>
          <a:noFill/>
          <a:ln cap="flat" cmpd="sng" w="9525">
            <a:solidFill>
              <a:srgbClr val="FEFEFE">
                <a:alpha val="80000"/>
              </a:srgbClr>
            </a:solidFill>
            <a:prstDash val="solid"/>
            <a:round/>
            <a:headEnd len="sm" w="sm" type="none"/>
            <a:tailEnd len="sm" w="sm" type="none"/>
          </a:ln>
        </p:spPr>
      </p:cxnSp>
      <p:sp>
        <p:nvSpPr>
          <p:cNvPr id="260" name="Google Shape;260;p9"/>
          <p:cNvSpPr/>
          <p:nvPr/>
        </p:nvSpPr>
        <p:spPr>
          <a:xfrm>
            <a:off x="3324631"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61" name="Google Shape;261;p9"/>
          <p:cNvSpPr/>
          <p:nvPr/>
        </p:nvSpPr>
        <p:spPr>
          <a:xfrm>
            <a:off x="3746597"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62" name="Google Shape;262;p9"/>
          <p:cNvSpPr/>
          <p:nvPr/>
        </p:nvSpPr>
        <p:spPr>
          <a:xfrm>
            <a:off x="3075488"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9"/>
          <p:cNvSpPr/>
          <p:nvPr/>
        </p:nvSpPr>
        <p:spPr>
          <a:xfrm>
            <a:off x="3477655"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264" name="Google Shape;264;p9"/>
          <p:cNvSpPr/>
          <p:nvPr/>
        </p:nvSpPr>
        <p:spPr>
          <a:xfrm>
            <a:off x="4514821"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9"/>
          <p:cNvSpPr txBox="1"/>
          <p:nvPr>
            <p:ph type="title"/>
          </p:nvPr>
        </p:nvSpPr>
        <p:spPr>
          <a:xfrm>
            <a:off x="677334" y="609600"/>
            <a:ext cx="3843375" cy="5175624"/>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FEFEFE"/>
              </a:buClr>
              <a:buSzPts val="3600"/>
              <a:buFont typeface="Trebuchet MS"/>
              <a:buNone/>
            </a:pPr>
            <a:r>
              <a:rPr lang="en-US">
                <a:solidFill>
                  <a:srgbClr val="FEFEFE"/>
                </a:solidFill>
              </a:rPr>
              <a:t>Looking Ahead</a:t>
            </a:r>
            <a:endParaRPr/>
          </a:p>
        </p:txBody>
      </p:sp>
      <p:sp>
        <p:nvSpPr>
          <p:cNvPr id="266" name="Google Shape;266;p9"/>
          <p:cNvSpPr/>
          <p:nvPr/>
        </p:nvSpPr>
        <p:spPr>
          <a:xfrm>
            <a:off x="5082154" y="-8467"/>
            <a:ext cx="7109846" cy="6866467"/>
          </a:xfrm>
          <a:custGeom>
            <a:rect b="b" l="l" r="r" t="t"/>
            <a:pathLst>
              <a:path extrusionOk="0" h="6866467" w="7109846">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67" name="Google Shape;267;p9"/>
          <p:cNvSpPr txBox="1"/>
          <p:nvPr>
            <p:ph idx="1" type="body"/>
          </p:nvPr>
        </p:nvSpPr>
        <p:spPr>
          <a:xfrm>
            <a:off x="6116084" y="609601"/>
            <a:ext cx="5608884" cy="5175624"/>
          </a:xfrm>
          <a:prstGeom prst="rect">
            <a:avLst/>
          </a:prstGeom>
          <a:noFill/>
          <a:ln>
            <a:noFill/>
          </a:ln>
        </p:spPr>
        <p:txBody>
          <a:bodyPr anchorCtr="0" anchor="ctr" bIns="45700" lIns="91425" spcFirstLastPara="1" rIns="91425" wrap="square" tIns="45700">
            <a:normAutofit/>
          </a:bodyPr>
          <a:lstStyle/>
          <a:p>
            <a:pPr indent="-342900" lvl="0" marL="342900" rtl="0" algn="l">
              <a:spcBef>
                <a:spcPts val="0"/>
              </a:spcBef>
              <a:spcAft>
                <a:spcPts val="0"/>
              </a:spcAft>
              <a:buSzPts val="1440"/>
              <a:buChar char="►"/>
            </a:pPr>
            <a:r>
              <a:rPr lang="en-US">
                <a:solidFill>
                  <a:srgbClr val="FFFFFF"/>
                </a:solidFill>
              </a:rPr>
              <a:t>Because these results largely refute my initial  pessimistic hypothesis, I am encouraged by the outcome of my research project and am excited  to track New York’s progress over the coming  years. </a:t>
            </a:r>
            <a:endParaRPr/>
          </a:p>
          <a:p>
            <a:pPr indent="0" lvl="0" marL="0" rtl="0" algn="l">
              <a:spcBef>
                <a:spcPts val="1000"/>
              </a:spcBef>
              <a:spcAft>
                <a:spcPts val="0"/>
              </a:spcAft>
              <a:buSzPts val="1440"/>
              <a:buNone/>
            </a:pPr>
            <a:r>
              <a:t/>
            </a:r>
            <a:endParaRPr>
              <a:solidFill>
                <a:srgbClr val="FFFFFF"/>
              </a:solidFill>
            </a:endParaRPr>
          </a:p>
          <a:p>
            <a:pPr indent="-342900" lvl="0" marL="342900" rtl="0" algn="l">
              <a:spcBef>
                <a:spcPts val="1000"/>
              </a:spcBef>
              <a:spcAft>
                <a:spcPts val="0"/>
              </a:spcAft>
              <a:buSzPts val="1440"/>
              <a:buChar char="►"/>
            </a:pPr>
            <a:r>
              <a:rPr lang="en-US">
                <a:solidFill>
                  <a:srgbClr val="FFFFFF"/>
                </a:solidFill>
              </a:rPr>
              <a:t>Future research should reassess the feasibility of  the CLCPA’s targets as it becomes more apparent whether New York will be facing a low-load, baseline or high-load scenario. It will also be important to continue monitoring the energy sector as COVID-19 progresses. Among other factors, the virus could still affect the New York State budget, the priorities of residents and  legislators, and the financial state of renewable  developers if forced shutdowns are reinstated.</a:t>
            </a:r>
            <a:endParaRPr/>
          </a:p>
          <a:p>
            <a:pPr indent="-251459" lvl="0" marL="342900" rtl="0" algn="l">
              <a:spcBef>
                <a:spcPts val="1000"/>
              </a:spcBef>
              <a:spcAft>
                <a:spcPts val="0"/>
              </a:spcAft>
              <a:buSzPts val="1440"/>
              <a:buNone/>
            </a:pPr>
            <a:r>
              <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2020-11-12T05:51:39Z</dcterms:created>
  <dc:creator>James Steven Arcieri</dc:creator>
</cp:coreProperties>
</file>