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9" r:id="rId2"/>
    <p:sldMasterId id="2147483714" r:id="rId3"/>
    <p:sldMasterId id="2147483719" r:id="rId4"/>
    <p:sldMasterId id="2147483729" r:id="rId5"/>
    <p:sldMasterId id="2147483769" r:id="rId6"/>
    <p:sldMasterId id="2147483779" r:id="rId7"/>
    <p:sldMasterId id="2147483789" r:id="rId8"/>
    <p:sldMasterId id="2147483794" r:id="rId9"/>
    <p:sldMasterId id="2147483799" r:id="rId10"/>
    <p:sldMasterId id="2147483804" r:id="rId11"/>
    <p:sldMasterId id="2147483824" r:id="rId12"/>
  </p:sldMasterIdLst>
  <p:notesMasterIdLst>
    <p:notesMasterId r:id="rId42"/>
  </p:notesMasterIdLst>
  <p:sldIdLst>
    <p:sldId id="256" r:id="rId13"/>
    <p:sldId id="374" r:id="rId14"/>
    <p:sldId id="366" r:id="rId15"/>
    <p:sldId id="376" r:id="rId16"/>
    <p:sldId id="380" r:id="rId17"/>
    <p:sldId id="388" r:id="rId18"/>
    <p:sldId id="348" r:id="rId19"/>
    <p:sldId id="344" r:id="rId20"/>
    <p:sldId id="346" r:id="rId21"/>
    <p:sldId id="355" r:id="rId22"/>
    <p:sldId id="382" r:id="rId23"/>
    <p:sldId id="329" r:id="rId24"/>
    <p:sldId id="332" r:id="rId25"/>
    <p:sldId id="330" r:id="rId26"/>
    <p:sldId id="367" r:id="rId27"/>
    <p:sldId id="378" r:id="rId28"/>
    <p:sldId id="335" r:id="rId29"/>
    <p:sldId id="350" r:id="rId30"/>
    <p:sldId id="381" r:id="rId31"/>
    <p:sldId id="390" r:id="rId32"/>
    <p:sldId id="349" r:id="rId33"/>
    <p:sldId id="383" r:id="rId34"/>
    <p:sldId id="368" r:id="rId35"/>
    <p:sldId id="385" r:id="rId36"/>
    <p:sldId id="387" r:id="rId37"/>
    <p:sldId id="369" r:id="rId38"/>
    <p:sldId id="391" r:id="rId39"/>
    <p:sldId id="351" r:id="rId40"/>
    <p:sldId id="38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orient="horz" pos="240">
          <p15:clr>
            <a:srgbClr val="A4A3A4"/>
          </p15:clr>
        </p15:guide>
        <p15:guide id="3" orient="horz" pos="672">
          <p15:clr>
            <a:srgbClr val="A4A3A4"/>
          </p15:clr>
        </p15:guide>
        <p15:guide id="4" orient="horz" pos="768">
          <p15:clr>
            <a:srgbClr val="A4A3A4"/>
          </p15:clr>
        </p15:guide>
        <p15:guide id="5" pos="5568">
          <p15:clr>
            <a:srgbClr val="A4A3A4"/>
          </p15:clr>
        </p15:guide>
        <p15:guide id="6" pos="3024">
          <p15:clr>
            <a:srgbClr val="A4A3A4"/>
          </p15:clr>
        </p15:guide>
        <p15:guide id="7" pos="5232">
          <p15:clr>
            <a:srgbClr val="A4A3A4"/>
          </p15:clr>
        </p15:guide>
        <p15:guide id="8" pos="2880">
          <p15:clr>
            <a:srgbClr val="A4A3A4"/>
          </p15:clr>
        </p15:guide>
        <p15:guide id="9" pos="2784">
          <p15:clr>
            <a:srgbClr val="A4A3A4"/>
          </p15:clr>
        </p15:guide>
        <p15:guide id="10" pos="528">
          <p15:clr>
            <a:srgbClr val="A4A3A4"/>
          </p15:clr>
        </p15:guide>
        <p15:guide id="11" pos="1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7" autoAdjust="0"/>
    <p:restoredTop sz="99700" autoAdjust="0"/>
  </p:normalViewPr>
  <p:slideViewPr>
    <p:cSldViewPr>
      <p:cViewPr varScale="1">
        <p:scale>
          <a:sx n="65" d="100"/>
          <a:sy n="65" d="100"/>
        </p:scale>
        <p:origin x="66" y="1020"/>
      </p:cViewPr>
      <p:guideLst>
        <p:guide orient="horz" pos="4080"/>
        <p:guide orient="horz" pos="240"/>
        <p:guide orient="horz" pos="672"/>
        <p:guide orient="horz" pos="768"/>
        <p:guide pos="5568"/>
        <p:guide pos="3024"/>
        <p:guide pos="5232"/>
        <p:guide pos="2880"/>
        <p:guide pos="2784"/>
        <p:guide pos="528"/>
        <p:guide pos="192"/>
      </p:guideLst>
    </p:cSldViewPr>
  </p:slideViewPr>
  <p:outlineViewPr>
    <p:cViewPr>
      <p:scale>
        <a:sx n="33" d="100"/>
        <a:sy n="33" d="100"/>
      </p:scale>
      <p:origin x="48" y="1938"/>
    </p:cViewPr>
  </p:outlineViewPr>
  <p:notesTextViewPr>
    <p:cViewPr>
      <p:scale>
        <a:sx n="1" d="1"/>
        <a:sy n="1" d="1"/>
      </p:scale>
      <p:origin x="0" y="0"/>
    </p:cViewPr>
  </p:notesTextViewPr>
  <p:sorterViewPr>
    <p:cViewPr>
      <p:scale>
        <a:sx n="245" d="100"/>
        <a:sy n="245" d="100"/>
      </p:scale>
      <p:origin x="0" y="-225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AB9626-7D4D-469B-9FDA-0B27F47E2C71}" type="datetimeFigureOut">
              <a:rPr lang="en-US" smtClean="0"/>
              <a:t>7/27/2017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D41567-09BB-494D-B331-B57670DDE5E0}" type="slidenum">
              <a:rPr lang="en-US" smtClean="0"/>
              <a:t>‹#›</a:t>
            </a:fld>
            <a:endParaRPr lang="en-US"/>
          </a:p>
        </p:txBody>
      </p:sp>
    </p:spTree>
    <p:extLst>
      <p:ext uri="{BB962C8B-B14F-4D97-AF65-F5344CB8AC3E}">
        <p14:creationId xmlns:p14="http://schemas.microsoft.com/office/powerpoint/2010/main" val="42751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020151-F66F-4A61-A9A2-AB8D6D4D1B38}"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6981-E9A7-4D8B-97A8-524D0CDD82E1}" type="slidenum">
              <a:rPr lang="en-US" smtClean="0"/>
              <a:t>‹#›</a:t>
            </a:fld>
            <a:endParaRPr lang="en-US"/>
          </a:p>
        </p:txBody>
      </p:sp>
    </p:spTree>
    <p:extLst>
      <p:ext uri="{BB962C8B-B14F-4D97-AF65-F5344CB8AC3E}">
        <p14:creationId xmlns:p14="http://schemas.microsoft.com/office/powerpoint/2010/main" val="362654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7263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89033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3265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38963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0390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1718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72283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1983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63588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6644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020151-F66F-4A61-A9A2-AB8D6D4D1B38}"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326981-E9A7-4D8B-97A8-524D0CDD82E1}" type="slidenum">
              <a:rPr lang="en-US" smtClean="0"/>
              <a:t>‹#›</a:t>
            </a:fld>
            <a:endParaRPr lang="en-US"/>
          </a:p>
        </p:txBody>
      </p:sp>
    </p:spTree>
    <p:extLst>
      <p:ext uri="{BB962C8B-B14F-4D97-AF65-F5344CB8AC3E}">
        <p14:creationId xmlns:p14="http://schemas.microsoft.com/office/powerpoint/2010/main" val="50504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10689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67427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68446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93644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77674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0135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20783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57005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4356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2240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020151-F66F-4A61-A9A2-AB8D6D4D1B38}" type="datetimeFigureOut">
              <a:rPr lang="en-US" smtClean="0"/>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326981-E9A7-4D8B-97A8-524D0CDD82E1}" type="slidenum">
              <a:rPr lang="en-US" smtClean="0"/>
              <a:t>‹#›</a:t>
            </a:fld>
            <a:endParaRPr lang="en-US"/>
          </a:p>
        </p:txBody>
      </p:sp>
    </p:spTree>
    <p:extLst>
      <p:ext uri="{BB962C8B-B14F-4D97-AF65-F5344CB8AC3E}">
        <p14:creationId xmlns:p14="http://schemas.microsoft.com/office/powerpoint/2010/main" val="2552257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49691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8273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68298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31208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6641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29591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71875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46591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90834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666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20151-F66F-4A61-A9A2-AB8D6D4D1B38}" type="datetimeFigureOut">
              <a:rPr lang="en-US" smtClean="0"/>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326981-E9A7-4D8B-97A8-524D0CDD82E1}" type="slidenum">
              <a:rPr lang="en-US" smtClean="0"/>
              <a:t>‹#›</a:t>
            </a:fld>
            <a:endParaRPr lang="en-US"/>
          </a:p>
        </p:txBody>
      </p:sp>
    </p:spTree>
    <p:extLst>
      <p:ext uri="{BB962C8B-B14F-4D97-AF65-F5344CB8AC3E}">
        <p14:creationId xmlns:p14="http://schemas.microsoft.com/office/powerpoint/2010/main" val="2433730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2932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98152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0604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9301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94324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99805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37342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28940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5656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2727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502D2-CFC5-4AAD-8497-FC06AAB0912B}"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9526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74837-93D8-48D4-A503-4320DD33BB4E}" type="datetime1">
              <a:rPr lang="en-US" smtClean="0">
                <a:solidFill>
                  <a:srgbClr val="000000">
                    <a:tint val="75000"/>
                  </a:srgbClr>
                </a:solidFill>
              </a:rPr>
              <a:pPr/>
              <a:t>7/27/2017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94759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9D525-F8F7-4AA8-9D27-2CE3CA98F412}" type="datetime1">
              <a:rPr lang="en-US" smtClean="0">
                <a:solidFill>
                  <a:srgbClr val="000000">
                    <a:tint val="75000"/>
                  </a:srgbClr>
                </a:solidFill>
              </a:rPr>
              <a:pPr/>
              <a:t>7/27/2017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887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D77C1-D431-4423-9950-CFEB987A5223}"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482783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10.xml"/><Relationship Id="rId4"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11.xml"/><Relationship Id="rId4"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12.xml"/><Relationship Id="rId4" Type="http://schemas.openxmlformats.org/officeDocument/2006/relationships/slideLayout" Target="../slideLayouts/slideLayout4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8.xml"/><Relationship Id="rId4"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9.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20151-F66F-4A61-A9A2-AB8D6D4D1B38}" type="datetimeFigureOut">
              <a:rPr lang="en-US" smtClean="0"/>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t>‹#›</a:t>
            </a:fld>
            <a:endParaRPr lang="en-US"/>
          </a:p>
        </p:txBody>
      </p:sp>
    </p:spTree>
    <p:extLst>
      <p:ext uri="{BB962C8B-B14F-4D97-AF65-F5344CB8AC3E}">
        <p14:creationId xmlns:p14="http://schemas.microsoft.com/office/powerpoint/2010/main" val="2768502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93861109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9229625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2850203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888212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0517363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7399503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9051666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3803143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5245416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9885382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C51A-F851-4009-ABB9-4CB9D5B456EF}" type="datetime1">
              <a:rPr lang="en-US" smtClean="0">
                <a:solidFill>
                  <a:srgbClr val="000000">
                    <a:tint val="75000"/>
                  </a:srgbClr>
                </a:solidFill>
              </a:rPr>
              <a:pPr/>
              <a:t>7/27/2017</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6981-E9A7-4D8B-97A8-524D0CDD82E1}"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8066264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6.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4.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 Id="rId5" Type="http://schemas.microsoft.com/office/2007/relationships/hdphoto" Target="../media/hdphoto7.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99" y="533399"/>
            <a:ext cx="7144139" cy="2209801"/>
          </a:xfrm>
          <a:ln w="12700" cmpd="sng"/>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fr-FR" sz="2000" b="1" smtClean="0"/>
              <a:t/>
            </a:r>
            <a:br>
              <a:rPr lang="fr-FR" sz="2000" b="1" smtClean="0"/>
            </a:br>
            <a:r>
              <a:rPr lang="fr-FR" sz="1800" smtClean="0">
                <a:latin typeface="Calibri" panose="020F0502020204030204" pitchFamily="34" charset="0"/>
              </a:rPr>
              <a:t>Ethnicité </a:t>
            </a:r>
            <a:r>
              <a:rPr lang="fr-FR" sz="1800">
                <a:latin typeface="Calibri" panose="020F0502020204030204" pitchFamily="34" charset="0"/>
              </a:rPr>
              <a:t>et Éducation Coloniale en </a:t>
            </a:r>
            <a:r>
              <a:rPr lang="fr-FR" sz="1800" smtClean="0">
                <a:latin typeface="Calibri" panose="020F0502020204030204" pitchFamily="34" charset="0"/>
              </a:rPr>
              <a:t>AOF </a:t>
            </a:r>
            <a:r>
              <a:rPr lang="fr-FR" sz="1800">
                <a:latin typeface="Calibri" panose="020F0502020204030204" pitchFamily="34" charset="0"/>
              </a:rPr>
              <a:t>:</a:t>
            </a:r>
            <a:r>
              <a:rPr lang="en-US" sz="1800">
                <a:latin typeface="Calibri" panose="020F0502020204030204" pitchFamily="34" charset="0"/>
              </a:rPr>
              <a:t/>
            </a:r>
            <a:br>
              <a:rPr lang="en-US" sz="1800">
                <a:latin typeface="Calibri" panose="020F0502020204030204" pitchFamily="34" charset="0"/>
              </a:rPr>
            </a:br>
            <a:r>
              <a:rPr lang="fr-FR" sz="1800">
                <a:latin typeface="Calibri" panose="020F0502020204030204" pitchFamily="34" charset="0"/>
              </a:rPr>
              <a:t>ethnographies d’étudiants </a:t>
            </a:r>
            <a:r>
              <a:rPr lang="fr-FR" sz="1800" smtClean="0">
                <a:latin typeface="Calibri" panose="020F0502020204030204" pitchFamily="34" charset="0"/>
              </a:rPr>
              <a:t>et images de </a:t>
            </a:r>
            <a:r>
              <a:rPr lang="fr-FR" sz="1800">
                <a:latin typeface="Calibri" panose="020F0502020204030204" pitchFamily="34" charset="0"/>
              </a:rPr>
              <a:t>communauté et de </a:t>
            </a:r>
            <a:r>
              <a:rPr lang="fr-FR" sz="1800" smtClean="0">
                <a:latin typeface="Calibri" panose="020F0502020204030204" pitchFamily="34" charset="0"/>
              </a:rPr>
              <a:t>soi</a:t>
            </a:r>
            <a:r>
              <a:rPr lang="fr-FR" sz="1400" smtClean="0"/>
              <a:t/>
            </a:r>
            <a:br>
              <a:rPr lang="fr-FR" sz="1400" smtClean="0"/>
            </a:br>
            <a:r>
              <a:rPr lang="fr-FR" sz="1400"/>
              <a:t/>
            </a:r>
            <a:br>
              <a:rPr lang="fr-FR" sz="1400"/>
            </a:br>
            <a:r>
              <a:rPr lang="fr-FR" sz="1400" b="1" smtClean="0"/>
              <a:t/>
            </a:r>
            <a:br>
              <a:rPr lang="fr-FR" sz="1400" b="1" smtClean="0"/>
            </a:br>
            <a:r>
              <a:rPr lang="en-US" sz="1800" smtClean="0">
                <a:latin typeface="Calibri" panose="020F0502020204030204" pitchFamily="34" charset="0"/>
              </a:rPr>
              <a:t>Ethnicity and </a:t>
            </a:r>
            <a:r>
              <a:rPr lang="en-US" sz="1800">
                <a:latin typeface="Calibri" panose="020F0502020204030204" pitchFamily="34" charset="0"/>
              </a:rPr>
              <a:t>Colonial French West African </a:t>
            </a:r>
            <a:r>
              <a:rPr lang="en-US" sz="1800" smtClean="0">
                <a:latin typeface="Calibri" panose="020F0502020204030204" pitchFamily="34" charset="0"/>
              </a:rPr>
              <a:t>Education :</a:t>
            </a:r>
            <a:r>
              <a:rPr lang="en-US" sz="1800">
                <a:latin typeface="Calibri" panose="020F0502020204030204" pitchFamily="34" charset="0"/>
              </a:rPr>
              <a:t/>
            </a:r>
            <a:br>
              <a:rPr lang="en-US" sz="1800">
                <a:latin typeface="Calibri" panose="020F0502020204030204" pitchFamily="34" charset="0"/>
              </a:rPr>
            </a:br>
            <a:r>
              <a:rPr lang="en-US" sz="1800">
                <a:latin typeface="Calibri" panose="020F0502020204030204" pitchFamily="34" charset="0"/>
              </a:rPr>
              <a:t>s</a:t>
            </a:r>
            <a:r>
              <a:rPr lang="en-US" sz="1800" smtClean="0">
                <a:latin typeface="Calibri" panose="020F0502020204030204" pitchFamily="34" charset="0"/>
              </a:rPr>
              <a:t>tudent </a:t>
            </a:r>
            <a:r>
              <a:rPr lang="en-US" sz="1800">
                <a:latin typeface="Calibri" panose="020F0502020204030204" pitchFamily="34" charset="0"/>
              </a:rPr>
              <a:t>e</a:t>
            </a:r>
            <a:r>
              <a:rPr lang="en-US" sz="1800" smtClean="0">
                <a:latin typeface="Calibri" panose="020F0502020204030204" pitchFamily="34" charset="0"/>
              </a:rPr>
              <a:t>thnographies </a:t>
            </a:r>
            <a:r>
              <a:rPr lang="en-US" sz="1800">
                <a:latin typeface="Calibri" panose="020F0502020204030204" pitchFamily="34" charset="0"/>
              </a:rPr>
              <a:t>and the </a:t>
            </a:r>
            <a:r>
              <a:rPr lang="en-US" sz="1800" smtClean="0">
                <a:latin typeface="Calibri" panose="020F0502020204030204" pitchFamily="34" charset="0"/>
              </a:rPr>
              <a:t>framing </a:t>
            </a:r>
            <a:r>
              <a:rPr lang="en-US" sz="1800">
                <a:latin typeface="Calibri" panose="020F0502020204030204" pitchFamily="34" charset="0"/>
              </a:rPr>
              <a:t>of </a:t>
            </a:r>
            <a:r>
              <a:rPr lang="en-US" sz="1800" smtClean="0">
                <a:latin typeface="Calibri" panose="020F0502020204030204" pitchFamily="34" charset="0"/>
              </a:rPr>
              <a:t>community </a:t>
            </a:r>
            <a:r>
              <a:rPr lang="en-US" sz="1800">
                <a:latin typeface="Calibri" panose="020F0502020204030204" pitchFamily="34" charset="0"/>
              </a:rPr>
              <a:t>and </a:t>
            </a:r>
            <a:r>
              <a:rPr lang="en-US" sz="1800" smtClean="0">
                <a:latin typeface="Calibri" panose="020F0502020204030204" pitchFamily="34" charset="0"/>
              </a:rPr>
              <a:t>self</a:t>
            </a:r>
            <a:r>
              <a:rPr lang="en-US" sz="1800"/>
              <a:t/>
            </a:r>
            <a:br>
              <a:rPr lang="en-US" sz="1800"/>
            </a:br>
            <a:endParaRPr lang="en-US" sz="1800">
              <a:effectLst/>
            </a:endParaRPr>
          </a:p>
        </p:txBody>
      </p:sp>
      <p:sp>
        <p:nvSpPr>
          <p:cNvPr id="3" name="Subtitle 2"/>
          <p:cNvSpPr>
            <a:spLocks noGrp="1"/>
          </p:cNvSpPr>
          <p:nvPr>
            <p:ph type="subTitle" idx="1"/>
          </p:nvPr>
        </p:nvSpPr>
        <p:spPr>
          <a:xfrm>
            <a:off x="819539" y="3113773"/>
            <a:ext cx="7467600" cy="2296427"/>
          </a:xfrm>
        </p:spPr>
        <p:txBody>
          <a:bodyPr lIns="0" tIns="0" rIns="0" bIns="0">
            <a:noAutofit/>
          </a:bodyPr>
          <a:lstStyle/>
          <a:p>
            <a:endParaRPr lang="en-US" sz="1600" i="1" smtClean="0">
              <a:solidFill>
                <a:srgbClr val="C00000"/>
              </a:solidFill>
            </a:endParaRPr>
          </a:p>
          <a:p>
            <a:endParaRPr lang="en-US" sz="1600" dirty="0">
              <a:solidFill>
                <a:srgbClr val="C00000"/>
              </a:solidFill>
            </a:endParaRPr>
          </a:p>
          <a:p>
            <a:endParaRPr lang="en-US" sz="1200">
              <a:solidFill>
                <a:schemeClr val="bg2">
                  <a:lumMod val="50000"/>
                </a:schemeClr>
              </a:solidFill>
            </a:endParaRPr>
          </a:p>
          <a:p>
            <a:r>
              <a:rPr lang="en-US" sz="1400" smtClean="0">
                <a:solidFill>
                  <a:srgbClr val="C00000"/>
                </a:solidFill>
                <a:latin typeface="Calibri" panose="020F0502020204030204" pitchFamily="34" charset="0"/>
              </a:rPr>
              <a:t>MANSA --10e Colloque International</a:t>
            </a:r>
          </a:p>
          <a:p>
            <a:r>
              <a:rPr lang="en-US" sz="1400" smtClean="0">
                <a:solidFill>
                  <a:srgbClr val="C00000"/>
                </a:solidFill>
                <a:latin typeface="Calibri" panose="020F0502020204030204" pitchFamily="34" charset="0"/>
              </a:rPr>
              <a:t>Grand-Bassam, 2-6 août 2017</a:t>
            </a:r>
            <a:endParaRPr lang="en-US" sz="1400">
              <a:solidFill>
                <a:srgbClr val="C00000"/>
              </a:solidFill>
              <a:latin typeface="Calibri" panose="020F0502020204030204" pitchFamily="34" charset="0"/>
            </a:endParaRPr>
          </a:p>
          <a:p>
            <a:endParaRPr lang="en-US" sz="1200" dirty="0">
              <a:solidFill>
                <a:srgbClr val="C00000"/>
              </a:solidFill>
            </a:endParaRPr>
          </a:p>
          <a:p>
            <a:endParaRPr lang="en-US" sz="1600" dirty="0" smtClean="0">
              <a:solidFill>
                <a:srgbClr val="C00000"/>
              </a:solidFill>
            </a:endParaRPr>
          </a:p>
          <a:p>
            <a:endParaRPr lang="en-US" sz="1600" dirty="0">
              <a:solidFill>
                <a:srgbClr val="C00000"/>
              </a:solidFill>
            </a:endParaRPr>
          </a:p>
        </p:txBody>
      </p:sp>
      <p:sp>
        <p:nvSpPr>
          <p:cNvPr id="4" name="TextBox 3"/>
          <p:cNvSpPr txBox="1"/>
          <p:nvPr/>
        </p:nvSpPr>
        <p:spPr>
          <a:xfrm>
            <a:off x="849216" y="5029200"/>
            <a:ext cx="7467600" cy="931506"/>
          </a:xfrm>
          <a:prstGeom prst="rect">
            <a:avLst/>
          </a:prstGeom>
          <a:noFill/>
        </p:spPr>
        <p:txBody>
          <a:bodyPr wrap="square" lIns="0" tIns="0" rIns="0" bIns="0" rtlCol="0" anchor="b" anchorCtr="0">
            <a:noAutofit/>
          </a:bodyPr>
          <a:lstStyle/>
          <a:p>
            <a:pPr algn="ctr"/>
            <a:r>
              <a:rPr lang="en-US" sz="1600" smtClean="0">
                <a:solidFill>
                  <a:schemeClr val="accent6">
                    <a:lumMod val="50000"/>
                  </a:schemeClr>
                </a:solidFill>
                <a:latin typeface="Calibri" panose="020F0502020204030204" pitchFamily="34" charset="0"/>
              </a:rPr>
              <a:t>Marcia Tiede</a:t>
            </a:r>
          </a:p>
          <a:p>
            <a:pPr algn="ctr"/>
            <a:r>
              <a:rPr lang="en-US" sz="1600" smtClean="0">
                <a:solidFill>
                  <a:schemeClr val="accent6">
                    <a:lumMod val="50000"/>
                  </a:schemeClr>
                </a:solidFill>
                <a:latin typeface="Calibri" panose="020F0502020204030204" pitchFamily="34" charset="0"/>
              </a:rPr>
              <a:t>Northwestern University</a:t>
            </a:r>
          </a:p>
          <a:p>
            <a:pPr algn="ctr"/>
            <a:r>
              <a:rPr lang="en-US" sz="1600" smtClean="0">
                <a:solidFill>
                  <a:schemeClr val="accent6">
                    <a:lumMod val="50000"/>
                  </a:schemeClr>
                </a:solidFill>
                <a:latin typeface="Calibri" panose="020F0502020204030204" pitchFamily="34" charset="0"/>
              </a:rPr>
              <a:t>Evanston, Illinois, USA</a:t>
            </a:r>
            <a:endParaRPr lang="en-US" sz="1600" dirty="0" smtClean="0">
              <a:solidFill>
                <a:schemeClr val="accent6">
                  <a:lumMod val="50000"/>
                </a:schemeClr>
              </a:solidFill>
              <a:latin typeface="Calibri" panose="020F0502020204030204" pitchFamily="34" charset="0"/>
            </a:endParaRPr>
          </a:p>
          <a:p>
            <a:pPr algn="ctr"/>
            <a:endParaRPr lang="en-US" sz="1200" dirty="0"/>
          </a:p>
        </p:txBody>
      </p:sp>
    </p:spTree>
    <p:extLst>
      <p:ext uri="{BB962C8B-B14F-4D97-AF65-F5344CB8AC3E}">
        <p14:creationId xmlns:p14="http://schemas.microsoft.com/office/powerpoint/2010/main" val="1999880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685800"/>
          </a:xfrm>
          <a:ln w="19050" cmpd="sng"/>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0"/>
            <a:r>
              <a:rPr lang="en-US" sz="1600" dirty="0" smtClean="0">
                <a:latin typeface="Calibri" panose="020F0502020204030204" pitchFamily="34" charset="0"/>
              </a:rPr>
              <a:t>Cahiers </a:t>
            </a:r>
            <a:r>
              <a:rPr lang="en-US" sz="1600" dirty="0" err="1" smtClean="0">
                <a:latin typeface="Calibri" panose="020F0502020204030204" pitchFamily="34" charset="0"/>
              </a:rPr>
              <a:t>Ponty</a:t>
            </a:r>
            <a:r>
              <a:rPr lang="en-US" sz="1600" dirty="0" smtClean="0">
                <a:latin typeface="Calibri" panose="020F0502020204030204" pitchFamily="34" charset="0"/>
              </a:rPr>
              <a:t> </a:t>
            </a:r>
            <a:r>
              <a:rPr lang="en-US" sz="1400" dirty="0" smtClean="0">
                <a:latin typeface="Calibri" panose="020F0502020204030204" pitchFamily="34" charset="0"/>
              </a:rPr>
              <a:t>(1933 - ca. </a:t>
            </a:r>
            <a:r>
              <a:rPr lang="en-US" sz="1400" smtClean="0">
                <a:latin typeface="Calibri" panose="020F0502020204030204" pitchFamily="34" charset="0"/>
              </a:rPr>
              <a:t>1949) </a:t>
            </a:r>
            <a:r>
              <a:rPr lang="en-US" sz="1600" dirty="0" smtClean="0">
                <a:latin typeface="Calibri" panose="020F0502020204030204" pitchFamily="34" charset="0"/>
              </a:rPr>
              <a:t>: themes</a:t>
            </a:r>
            <a:endParaRPr lang="en-US" sz="1600" dirty="0">
              <a:latin typeface="Calibri" panose="020F0502020204030204" pitchFamily="34"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939623159"/>
              </p:ext>
            </p:extLst>
          </p:nvPr>
        </p:nvGraphicFramePr>
        <p:xfrm>
          <a:off x="837344" y="919326"/>
          <a:ext cx="7468457" cy="5710074"/>
        </p:xfrm>
        <a:graphic>
          <a:graphicData uri="http://schemas.openxmlformats.org/drawingml/2006/table">
            <a:tbl>
              <a:tblPr firstRow="1" firstCol="1" bandRow="1">
                <a:tableStyleId>{5C22544A-7EE6-4342-B048-85BDC9FD1C3A}</a:tableStyleId>
              </a:tblPr>
              <a:tblGrid>
                <a:gridCol w="594081"/>
                <a:gridCol w="2594796"/>
                <a:gridCol w="842652"/>
                <a:gridCol w="2622364"/>
                <a:gridCol w="814564"/>
              </a:tblGrid>
              <a:tr h="338418">
                <a:tc>
                  <a:txBody>
                    <a:bodyPr/>
                    <a:lstStyle/>
                    <a:p>
                      <a:pPr>
                        <a:spcAft>
                          <a:spcPts val="0"/>
                        </a:spcAft>
                      </a:pPr>
                      <a:r>
                        <a:rPr lang="en-US" sz="1000">
                          <a:effectLst/>
                        </a:rPr>
                        <a:t>Cat. #</a:t>
                      </a:r>
                      <a:endParaRPr lang="en-US" sz="1100">
                        <a:effectLst/>
                        <a:latin typeface="Calibri" panose="020F0502020204030204" pitchFamily="34" charset="0"/>
                      </a:endParaRPr>
                    </a:p>
                  </a:txBody>
                  <a:tcPr marL="68580" marR="68580" marT="0" marB="0" anchor="ctr">
                    <a:solidFill>
                      <a:schemeClr val="accent6">
                        <a:lumMod val="50000"/>
                      </a:schemeClr>
                    </a:solidFill>
                  </a:tcPr>
                </a:tc>
                <a:tc>
                  <a:txBody>
                    <a:bodyPr/>
                    <a:lstStyle/>
                    <a:p>
                      <a:pPr>
                        <a:spcAft>
                          <a:spcPts val="0"/>
                        </a:spcAft>
                      </a:pPr>
                      <a:r>
                        <a:rPr lang="en-US" sz="1000" smtClean="0">
                          <a:effectLst/>
                        </a:rPr>
                        <a:t>SENEGAL              </a:t>
                      </a:r>
                      <a:endParaRPr lang="en-US" sz="1100">
                        <a:effectLst/>
                        <a:latin typeface="Calibri" panose="020F0502020204030204" pitchFamily="34" charset="0"/>
                      </a:endParaRPr>
                    </a:p>
                  </a:txBody>
                  <a:tcPr marL="68580" marR="68580" marT="0" marB="0" anchor="ctr">
                    <a:solidFill>
                      <a:schemeClr val="accent6">
                        <a:lumMod val="50000"/>
                      </a:schemeClr>
                    </a:solidFill>
                  </a:tcPr>
                </a:tc>
                <a:tc>
                  <a:txBody>
                    <a:bodyPr/>
                    <a:lstStyle/>
                    <a:p>
                      <a:pPr>
                        <a:spcAft>
                          <a:spcPts val="0"/>
                        </a:spcAft>
                      </a:pPr>
                      <a:r>
                        <a:rPr lang="en-US" sz="1000">
                          <a:effectLst/>
                        </a:rPr>
                        <a:t># papers</a:t>
                      </a:r>
                      <a:endParaRPr lang="en-US" sz="1100">
                        <a:effectLst/>
                        <a:latin typeface="Calibri" panose="020F0502020204030204" pitchFamily="34" charset="0"/>
                      </a:endParaRPr>
                    </a:p>
                  </a:txBody>
                  <a:tcPr marL="68580" marR="68580" marT="0" marB="0" anchor="ctr">
                    <a:solidFill>
                      <a:schemeClr val="accent6">
                        <a:lumMod val="50000"/>
                      </a:schemeClr>
                    </a:solidFill>
                  </a:tcPr>
                </a:tc>
                <a:tc>
                  <a:txBody>
                    <a:bodyPr/>
                    <a:lstStyle/>
                    <a:p>
                      <a:pPr>
                        <a:spcAft>
                          <a:spcPts val="0"/>
                        </a:spcAft>
                      </a:pPr>
                      <a:r>
                        <a:rPr lang="en-US" sz="1000">
                          <a:effectLst/>
                        </a:rPr>
                        <a:t>CÔTE D’IVOIRE</a:t>
                      </a:r>
                      <a:endParaRPr lang="en-US" sz="1100">
                        <a:effectLst/>
                        <a:latin typeface="Calibri" panose="020F0502020204030204" pitchFamily="34" charset="0"/>
                      </a:endParaRPr>
                    </a:p>
                  </a:txBody>
                  <a:tcPr marL="68580" marR="68580" marT="0" marB="0" anchor="ctr">
                    <a:solidFill>
                      <a:schemeClr val="accent6">
                        <a:lumMod val="50000"/>
                      </a:schemeClr>
                    </a:solidFill>
                  </a:tcPr>
                </a:tc>
                <a:tc>
                  <a:txBody>
                    <a:bodyPr/>
                    <a:lstStyle/>
                    <a:p>
                      <a:pPr>
                        <a:spcAft>
                          <a:spcPts val="0"/>
                        </a:spcAft>
                      </a:pPr>
                      <a:r>
                        <a:rPr lang="en-US" sz="1000">
                          <a:effectLst/>
                        </a:rPr>
                        <a:t># papers</a:t>
                      </a:r>
                      <a:endParaRPr lang="en-US" sz="1100">
                        <a:effectLst/>
                        <a:latin typeface="Calibri" panose="020F0502020204030204" pitchFamily="34" charset="0"/>
                      </a:endParaRPr>
                    </a:p>
                  </a:txBody>
                  <a:tcPr marL="68580" marR="68580" marT="0" marB="0" anchor="ctr">
                    <a:solidFill>
                      <a:schemeClr val="accent6">
                        <a:lumMod val="50000"/>
                      </a:schemeClr>
                    </a:solidFill>
                  </a:tcPr>
                </a:tc>
              </a:tr>
              <a:tr h="169209">
                <a:tc>
                  <a:txBody>
                    <a:bodyPr/>
                    <a:lstStyle/>
                    <a:p>
                      <a:pPr marL="0" algn="l" defTabSz="914400" rtl="0" eaLnBrk="1" latinLnBrk="0" hangingPunct="1">
                        <a:spcAft>
                          <a:spcPts val="0"/>
                        </a:spcAft>
                      </a:pPr>
                      <a:r>
                        <a:rPr lang="en-US" sz="1100" b="1" kern="1200" smtClean="0">
                          <a:solidFill>
                            <a:schemeClr val="lt1"/>
                          </a:solidFill>
                          <a:effectLst/>
                          <a:latin typeface="Calibri" panose="020F0502020204030204" pitchFamily="34" charset="0"/>
                          <a:ea typeface="+mn-ea"/>
                          <a:cs typeface="+mn-cs"/>
                        </a:rPr>
                        <a:t>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en-US" sz="1100" smtClean="0">
                          <a:solidFill>
                            <a:schemeClr val="tx1"/>
                          </a:solidFill>
                          <a:effectLst/>
                          <a:latin typeface="Calibri" panose="020F0502020204030204" pitchFamily="34" charset="0"/>
                        </a:rPr>
                        <a:t>Alimentation africaine</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59</a:t>
                      </a:r>
                      <a:endParaRPr lang="en-US" sz="1100">
                        <a:effectLst/>
                        <a:latin typeface="Calibri" panose="020F0502020204030204" pitchFamily="34" charset="0"/>
                      </a:endParaRPr>
                    </a:p>
                  </a:txBody>
                  <a:tcPr marL="68580" marR="68580" marT="0" marB="0"/>
                </a:tc>
                <a:tc>
                  <a:txBody>
                    <a:bodyPr/>
                    <a:lstStyle/>
                    <a:p>
                      <a:pPr>
                        <a:spcAft>
                          <a:spcPts val="0"/>
                        </a:spcAft>
                      </a:pPr>
                      <a:r>
                        <a:rPr lang="en-US" sz="1100" kern="1200" smtClean="0">
                          <a:solidFill>
                            <a:schemeClr val="tx1"/>
                          </a:solidFill>
                          <a:effectLst/>
                          <a:latin typeface="Calibri" panose="020F0502020204030204" pitchFamily="34" charset="0"/>
                          <a:ea typeface="+mn-ea"/>
                          <a:cs typeface="+mn-cs"/>
                        </a:rPr>
                        <a:t>Alimentation / </a:t>
                      </a:r>
                      <a:r>
                        <a:rPr lang="fr-FR" sz="1100" kern="1200" smtClean="0">
                          <a:solidFill>
                            <a:schemeClr val="tx1"/>
                          </a:solidFill>
                          <a:effectLst/>
                          <a:latin typeface="Calibri" panose="020F0502020204030204" pitchFamily="34" charset="0"/>
                          <a:ea typeface="+mn-ea"/>
                          <a:cs typeface="+mn-cs"/>
                        </a:rPr>
                        <a:t>Cuisine et alimentation</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23 / 10</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solidFill>
                            <a:schemeClr val="tx1"/>
                          </a:solidFill>
                          <a:effectLst/>
                          <a:latin typeface="Calibri" panose="020F0502020204030204" pitchFamily="34" charset="0"/>
                        </a:rPr>
                        <a:t>Boissons africaines                                     </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solidFill>
                            <a:schemeClr val="tx1"/>
                          </a:solidFill>
                          <a:effectLst/>
                          <a:latin typeface="Calibri" panose="020F0502020204030204" pitchFamily="34" charset="0"/>
                        </a:rPr>
                        <a:t>Les boissons</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6</a:t>
                      </a:r>
                      <a:endParaRPr lang="en-US" sz="1100">
                        <a:effectLst/>
                        <a:latin typeface="Calibri" panose="020F0502020204030204" pitchFamily="34" charset="0"/>
                      </a:endParaRPr>
                    </a:p>
                  </a:txBody>
                  <a:tcPr marL="68580" marR="68580" marT="0" marB="0"/>
                </a:tc>
              </a:tr>
              <a:tr h="161364">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III  </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Jeux et jouets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Jeux</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IV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solidFill>
                            <a:schemeClr val="tx1"/>
                          </a:solidFill>
                          <a:effectLst/>
                          <a:latin typeface="Calibri" panose="020F0502020204030204" pitchFamily="34" charset="0"/>
                        </a:rPr>
                        <a:t>Mariage, famille, coutumes                        </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6</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solidFill>
                            <a:schemeClr val="tx1"/>
                          </a:solidFill>
                          <a:effectLst/>
                          <a:latin typeface="Calibri" panose="020F0502020204030204" pitchFamily="34" charset="0"/>
                        </a:rPr>
                        <a:t>Mariage / Famille</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9 / 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Littérature africaine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0</a:t>
                      </a:r>
                      <a:endParaRPr lang="en-US" sz="1100">
                        <a:effectLst/>
                        <a:latin typeface="Calibri" panose="020F0502020204030204" pitchFamily="34" charset="0"/>
                      </a:endParaRPr>
                    </a:p>
                  </a:txBody>
                  <a:tcPr marL="68580" marR="68580" marT="0" marB="0"/>
                </a:tc>
                <a:tc>
                  <a:txBody>
                    <a:bodyPr/>
                    <a:lstStyle/>
                    <a:p>
                      <a:pPr>
                        <a:spcAft>
                          <a:spcPts val="0"/>
                        </a:spcAft>
                      </a:pPr>
                      <a:r>
                        <a:rPr lang="fr-FR" sz="1100" smtClean="0">
                          <a:effectLst/>
                          <a:latin typeface="Calibri" panose="020F0502020204030204" pitchFamily="34" charset="0"/>
                        </a:rPr>
                        <a:t>Littérature </a:t>
                      </a:r>
                      <a:endParaRPr lang="en-US" sz="1100">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VI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Pêche, chasse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7</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Pêches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VII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Ecole coranique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9</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VIII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solidFill>
                            <a:schemeClr val="tx1"/>
                          </a:solidFill>
                          <a:effectLst/>
                          <a:latin typeface="Calibri" panose="020F0502020204030204" pitchFamily="34" charset="0"/>
                        </a:rPr>
                        <a:t>Economie africaine</a:t>
                      </a:r>
                      <a:r>
                        <a:rPr lang="fr-FR" sz="1100">
                          <a:effectLst/>
                          <a:latin typeface="Calibri" panose="020F0502020204030204" pitchFamily="34" charset="0"/>
                        </a:rPr>
                        <a:t>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16</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solidFill>
                            <a:schemeClr val="tx1"/>
                          </a:solidFill>
                          <a:effectLst/>
                          <a:latin typeface="Calibri" panose="020F0502020204030204" pitchFamily="34" charset="0"/>
                        </a:rPr>
                        <a:t>Agriculture</a:t>
                      </a:r>
                      <a:r>
                        <a:rPr lang="fr-FR" sz="1100">
                          <a:effectLst/>
                          <a:latin typeface="Calibri" panose="020F0502020204030204" pitchFamily="34" charset="0"/>
                        </a:rPr>
                        <a:t> / Commerce / </a:t>
                      </a:r>
                      <a:r>
                        <a:rPr lang="fr-FR" sz="1100" kern="1200" smtClean="0">
                          <a:solidFill>
                            <a:schemeClr val="dk1"/>
                          </a:solidFill>
                          <a:effectLst/>
                          <a:latin typeface="Calibri" panose="020F0502020204030204" pitchFamily="34" charset="0"/>
                          <a:ea typeface="+mn-ea"/>
                          <a:cs typeface="+mn-cs"/>
                        </a:rPr>
                        <a:t>Monnaies, poids, mesures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5 / 1 / 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IX</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Sciences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0</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Rites funéraires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13</a:t>
                      </a:r>
                      <a:endParaRPr lang="en-US" sz="1100">
                        <a:effectLst/>
                        <a:latin typeface="Calibri" panose="020F0502020204030204" pitchFamily="34" charset="0"/>
                      </a:endParaRPr>
                    </a:p>
                  </a:txBody>
                  <a:tcPr marL="68580" marR="68580" marT="0" marB="0"/>
                </a:tc>
                <a:tc>
                  <a:txBody>
                    <a:bodyPr/>
                    <a:lstStyle/>
                    <a:p>
                      <a:pPr>
                        <a:spcAft>
                          <a:spcPts val="0"/>
                        </a:spcAft>
                      </a:pPr>
                      <a:r>
                        <a:rPr lang="fr-FR" sz="1100" smtClean="0">
                          <a:effectLst/>
                          <a:latin typeface="Calibri" panose="020F0502020204030204" pitchFamily="34" charset="0"/>
                        </a:rPr>
                        <a:t>Rites funéraires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smtClean="0">
                          <a:effectLst/>
                          <a:latin typeface="Calibri" panose="020F0502020204030204" pitchFamily="34" charset="0"/>
                        </a:rPr>
                        <a:t>14</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Races africaines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smtClean="0">
                          <a:effectLst/>
                          <a:latin typeface="Calibri" panose="020F0502020204030204" pitchFamily="34" charset="0"/>
                        </a:rPr>
                        <a:t>Peuples / Races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smtClean="0">
                          <a:effectLst/>
                          <a:latin typeface="Calibri" panose="020F0502020204030204" pitchFamily="34" charset="0"/>
                        </a:rPr>
                        <a:t>4 / 6</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en-US" sz="1100" b="1" kern="1200" smtClean="0">
                          <a:solidFill>
                            <a:schemeClr val="lt1"/>
                          </a:solidFill>
                          <a:effectLst/>
                          <a:latin typeface="Calibri" panose="020F0502020204030204" pitchFamily="34" charset="0"/>
                          <a:ea typeface="+mn-ea"/>
                          <a:cs typeface="+mn-cs"/>
                        </a:rPr>
                        <a:t>XII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en-US" sz="1100" smtClean="0">
                          <a:solidFill>
                            <a:schemeClr val="tx1"/>
                          </a:solidFill>
                          <a:effectLst/>
                          <a:latin typeface="Calibri" panose="020F0502020204030204" pitchFamily="34" charset="0"/>
                          <a:cs typeface="Arial" panose="020B0604020202020204" pitchFamily="34" charset="0"/>
                        </a:rPr>
                        <a:t>Monographies de villages africains</a:t>
                      </a:r>
                      <a:endParaRPr lang="en-US" sz="1100">
                        <a:solidFill>
                          <a:schemeClr val="tx1"/>
                        </a:solidFill>
                        <a:effectLst/>
                        <a:latin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13</a:t>
                      </a:r>
                      <a:endParaRPr lang="en-US" sz="1100">
                        <a:effectLst/>
                        <a:latin typeface="Calibri" panose="020F0502020204030204" pitchFamily="34" charset="0"/>
                      </a:endParaRPr>
                    </a:p>
                  </a:txBody>
                  <a:tcPr marL="68580" marR="68580" marT="0" marB="0"/>
                </a:tc>
                <a:tc>
                  <a:txBody>
                    <a:bodyPr/>
                    <a:lstStyle/>
                    <a:p>
                      <a:pPr>
                        <a:spcAft>
                          <a:spcPts val="0"/>
                        </a:spcAft>
                      </a:pPr>
                      <a:r>
                        <a:rPr lang="en-US" sz="1100" smtClean="0">
                          <a:solidFill>
                            <a:schemeClr val="tx1"/>
                          </a:solidFill>
                          <a:effectLst/>
                          <a:latin typeface="Calibri" panose="020F0502020204030204" pitchFamily="34" charset="0"/>
                        </a:rPr>
                        <a:t>Monographies / Agriculture</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17 / 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XIII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Animaux de la brousse africaine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Animaux africains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XIV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Tannerie, teinturerie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4</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Education de l’enfant africain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31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Education</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5</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XVI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Marchés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0</a:t>
                      </a:r>
                      <a:endParaRPr lang="en-US" sz="1100">
                        <a:effectLst/>
                        <a:latin typeface="Calibri" panose="020F0502020204030204" pitchFamily="34" charset="0"/>
                      </a:endParaRPr>
                    </a:p>
                  </a:txBody>
                  <a:tcPr marL="68580" marR="68580" marT="0" marB="0"/>
                </a:tc>
                <a:tc>
                  <a:txBody>
                    <a:bodyPr/>
                    <a:lstStyle/>
                    <a:p>
                      <a:pPr>
                        <a:spcAft>
                          <a:spcPts val="0"/>
                        </a:spcAft>
                      </a:pPr>
                      <a:r>
                        <a:rPr lang="fr-FR" sz="1100" smtClean="0">
                          <a:effectLst/>
                          <a:latin typeface="Calibri" panose="020F0502020204030204" pitchFamily="34" charset="0"/>
                        </a:rPr>
                        <a:t>Coutumes</a:t>
                      </a:r>
                      <a:r>
                        <a:rPr lang="fr-FR" sz="1100" baseline="0" smtClean="0">
                          <a:effectLst/>
                          <a:latin typeface="Calibri" panose="020F0502020204030204" pitchFamily="34" charset="0"/>
                        </a:rPr>
                        <a:t> [marché]</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smtClean="0">
                          <a:effectLst/>
                          <a:latin typeface="Calibri" panose="020F0502020204030204" pitchFamily="34" charset="0"/>
                        </a:rPr>
                        <a:t>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XVII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Instruments de musique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XVIII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Evolution individuelle de </a:t>
                      </a:r>
                      <a:r>
                        <a:rPr lang="fr-FR" sz="1100" smtClean="0">
                          <a:effectLst/>
                          <a:latin typeface="Calibri" panose="020F0502020204030204" pitchFamily="34" charset="0"/>
                        </a:rPr>
                        <a:t>l’Africain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c>
                  <a:txBody>
                    <a:bodyPr/>
                    <a:lstStyle/>
                    <a:p>
                      <a:pPr>
                        <a:spcAft>
                          <a:spcPts val="0"/>
                        </a:spcAft>
                      </a:pPr>
                      <a:r>
                        <a:rPr lang="fr-FR" sz="1100" kern="1200" smtClean="0">
                          <a:solidFill>
                            <a:schemeClr val="dk1"/>
                          </a:solidFill>
                          <a:effectLst/>
                          <a:latin typeface="Calibri" panose="020F0502020204030204" pitchFamily="34" charset="0"/>
                          <a:ea typeface="+mn-ea"/>
                          <a:cs typeface="+mn-cs"/>
                        </a:rPr>
                        <a:t>Noir évolué / </a:t>
                      </a:r>
                      <a:r>
                        <a:rPr lang="fr-FR" sz="1100" smtClean="0">
                          <a:effectLst/>
                          <a:latin typeface="Calibri" panose="020F0502020204030204" pitchFamily="34" charset="0"/>
                        </a:rPr>
                        <a:t>Ancien combattant / </a:t>
                      </a:r>
                      <a:r>
                        <a:rPr lang="fr-FR" sz="1100" kern="1200" smtClean="0">
                          <a:solidFill>
                            <a:schemeClr val="dk1"/>
                          </a:solidFill>
                          <a:effectLst/>
                          <a:latin typeface="Calibri" panose="020F0502020204030204" pitchFamily="34" charset="0"/>
                          <a:ea typeface="+mn-ea"/>
                          <a:cs typeface="+mn-cs"/>
                        </a:rPr>
                        <a:t>Méthodes indig. aux méthodes franç. (</a:t>
                      </a:r>
                      <a:r>
                        <a:rPr lang="fr-FR" sz="900" kern="1200" smtClean="0">
                          <a:solidFill>
                            <a:schemeClr val="dk1"/>
                          </a:solidFill>
                          <a:effectLst/>
                          <a:latin typeface="Calibri" panose="020F0502020204030204" pitchFamily="34" charset="0"/>
                          <a:ea typeface="+mn-ea"/>
                          <a:cs typeface="+mn-cs"/>
                        </a:rPr>
                        <a:t>Ecole de Katibougou)</a:t>
                      </a:r>
                      <a:endParaRPr lang="en-US" sz="900">
                        <a:effectLst/>
                        <a:latin typeface="Calibri" panose="020F0502020204030204" pitchFamily="34" charset="0"/>
                      </a:endParaRPr>
                    </a:p>
                  </a:txBody>
                  <a:tcPr marL="68580" marR="68580" marT="0" marB="0"/>
                </a:tc>
                <a:tc>
                  <a:txBody>
                    <a:bodyPr/>
                    <a:lstStyle/>
                    <a:p>
                      <a:pPr algn="ctr">
                        <a:spcAft>
                          <a:spcPts val="0"/>
                        </a:spcAft>
                      </a:pPr>
                      <a:r>
                        <a:rPr lang="fr-FR" sz="1100" smtClean="0">
                          <a:effectLst/>
                          <a:latin typeface="Calibri" panose="020F0502020204030204" pitchFamily="34" charset="0"/>
                        </a:rPr>
                        <a:t>3</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XIX</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solidFill>
                            <a:schemeClr val="tx1"/>
                          </a:solidFill>
                          <a:effectLst/>
                          <a:latin typeface="Calibri" panose="020F0502020204030204" pitchFamily="34" charset="0"/>
                        </a:rPr>
                        <a:t>Tatouages africains</a:t>
                      </a:r>
                      <a:r>
                        <a:rPr lang="fr-FR" sz="1100">
                          <a:effectLst/>
                          <a:latin typeface="Calibri" panose="020F0502020204030204" pitchFamily="34" charset="0"/>
                        </a:rPr>
                        <a:t>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Vêtements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3</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Vêtements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4</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b="0">
                          <a:solidFill>
                            <a:schemeClr val="tx1"/>
                          </a:solidFill>
                          <a:effectLst/>
                          <a:latin typeface="Calibri" panose="020F0502020204030204" pitchFamily="34" charset="0"/>
                        </a:rPr>
                        <a:t>Pharmacopée africaine</a:t>
                      </a:r>
                      <a:r>
                        <a:rPr lang="fr-FR" sz="1100">
                          <a:effectLst/>
                          <a:latin typeface="Calibri" panose="020F0502020204030204" pitchFamily="34" charset="0"/>
                        </a:rPr>
                        <a:t>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11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Métiers africains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XXIII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Art africain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8</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Les arts indigènes</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4</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XXIV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a:effectLst/>
                          <a:latin typeface="Calibri" panose="020F0502020204030204" pitchFamily="34" charset="0"/>
                        </a:rPr>
                        <a:t>Religions africaines </a:t>
                      </a:r>
                      <a:r>
                        <a:rPr lang="fr-FR" sz="1100" smtClean="0">
                          <a:effectLst/>
                          <a:latin typeface="Calibri" panose="020F0502020204030204" pitchFamily="34" charset="0"/>
                        </a:rPr>
                        <a:t>[includes Ecole coranique / Rêves / Génies des eaux</a:t>
                      </a:r>
                      <a:r>
                        <a:rPr lang="en-US" sz="1100" smtClean="0">
                          <a:effectLst/>
                          <a:latin typeface="Calibri" panose="020F0502020204030204" pitchFamily="34" charset="0"/>
                        </a:rPr>
                        <a:t>]</a:t>
                      </a:r>
                      <a:r>
                        <a:rPr lang="fr-FR" sz="1100" smtClean="0">
                          <a:effectLst/>
                          <a:latin typeface="Calibri" panose="020F0502020204030204" pitchFamily="34" charset="0"/>
                        </a:rPr>
                        <a:t>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21</a:t>
                      </a:r>
                      <a:endParaRPr lang="en-US" sz="1100">
                        <a:effectLst/>
                        <a:latin typeface="Calibri" panose="020F0502020204030204" pitchFamily="34" charset="0"/>
                      </a:endParaRPr>
                    </a:p>
                  </a:txBody>
                  <a:tcPr marL="68580" marR="68580" marT="0" marB="0"/>
                </a:tc>
                <a:tc>
                  <a:txBody>
                    <a:bodyPr/>
                    <a:lstStyle/>
                    <a:p>
                      <a:pPr>
                        <a:spcAft>
                          <a:spcPts val="0"/>
                        </a:spcAft>
                      </a:pPr>
                      <a:r>
                        <a:rPr lang="fr-FR" sz="1100" smtClean="0">
                          <a:effectLst/>
                          <a:latin typeface="Calibri" panose="020F0502020204030204" pitchFamily="34" charset="0"/>
                        </a:rPr>
                        <a:t>Religions [famille] / Rêves / Génies </a:t>
                      </a:r>
                      <a:r>
                        <a:rPr lang="fr-FR" sz="1100">
                          <a:effectLst/>
                          <a:latin typeface="Calibri" panose="020F0502020204030204" pitchFamily="34" charset="0"/>
                        </a:rPr>
                        <a:t>des eaux</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smtClean="0">
                          <a:effectLst/>
                          <a:latin typeface="Calibri" panose="020F0502020204030204" pitchFamily="34" charset="0"/>
                        </a:rPr>
                        <a:t>2 / 4 / 5</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XXV</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solidFill>
                            <a:schemeClr val="tx1"/>
                          </a:solidFill>
                          <a:effectLst/>
                          <a:latin typeface="Calibri" panose="020F0502020204030204" pitchFamily="34" charset="0"/>
                        </a:rPr>
                        <a:t>Organisation. Relations sociales         </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6</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solidFill>
                            <a:schemeClr val="tx1"/>
                          </a:solidFill>
                          <a:effectLst/>
                          <a:latin typeface="Calibri" panose="020F0502020204030204" pitchFamily="34" charset="0"/>
                        </a:rPr>
                        <a:t>Famille</a:t>
                      </a:r>
                      <a:endParaRPr lang="en-US" sz="1100">
                        <a:solidFill>
                          <a:schemeClr val="tx1"/>
                        </a:solidFill>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2</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fr-FR" sz="1100" b="1" kern="1200">
                          <a:solidFill>
                            <a:schemeClr val="lt1"/>
                          </a:solidFill>
                          <a:effectLst/>
                          <a:latin typeface="Calibri" panose="020F0502020204030204" pitchFamily="34" charset="0"/>
                          <a:ea typeface="+mn-ea"/>
                          <a:cs typeface="+mn-cs"/>
                        </a:rPr>
                        <a:t>XXVI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a:effectLst/>
                          <a:latin typeface="Calibri" panose="020F0502020204030204" pitchFamily="34" charset="0"/>
                        </a:rPr>
                        <a:t>Histoire. Colonisation de l’Afrique            </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i="0" smtClean="0">
                          <a:effectLst/>
                          <a:latin typeface="Calibri" panose="020F0502020204030204" pitchFamily="34" charset="0"/>
                        </a:rPr>
                        <a:t>5 [i.e. </a:t>
                      </a:r>
                      <a:r>
                        <a:rPr lang="fr-FR" sz="1100" smtClean="0">
                          <a:effectLst/>
                          <a:latin typeface="Calibri" panose="020F0502020204030204" pitchFamily="34" charset="0"/>
                        </a:rPr>
                        <a:t>0]</a:t>
                      </a:r>
                      <a:endParaRPr lang="en-US" sz="1100">
                        <a:effectLst/>
                        <a:latin typeface="Calibri" panose="020F0502020204030204" pitchFamily="34" charset="0"/>
                      </a:endParaRPr>
                    </a:p>
                  </a:txBody>
                  <a:tcPr marL="68580" marR="68580" marT="0" marB="0"/>
                </a:tc>
                <a:tc>
                  <a:txBody>
                    <a:bodyPr/>
                    <a:lstStyle/>
                    <a:p>
                      <a:pP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fr-FR" sz="110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en-US" sz="1100" b="1" kern="1200" smtClean="0">
                          <a:solidFill>
                            <a:schemeClr val="lt1"/>
                          </a:solidFill>
                          <a:effectLst/>
                          <a:latin typeface="Calibri" panose="020F0502020204030204" pitchFamily="34" charset="0"/>
                          <a:ea typeface="+mn-ea"/>
                          <a:cs typeface="+mn-cs"/>
                        </a:rPr>
                        <a:t>XXVII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en-US" sz="1100" smtClean="0">
                          <a:effectLst/>
                          <a:latin typeface="Calibri" panose="020F0502020204030204" pitchFamily="34" charset="0"/>
                        </a:rPr>
                        <a:t>Transports. Communication</a:t>
                      </a:r>
                      <a:endParaRPr lang="en-US" sz="1100">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3</a:t>
                      </a:r>
                      <a:endParaRPr lang="en-US" sz="1100">
                        <a:effectLst/>
                        <a:latin typeface="Calibri" panose="020F0502020204030204" pitchFamily="34" charset="0"/>
                      </a:endParaRPr>
                    </a:p>
                  </a:txBody>
                  <a:tcPr marL="68580" marR="68580" marT="0" marB="0"/>
                </a:tc>
                <a:tc>
                  <a:txBody>
                    <a:bodyPr/>
                    <a:lstStyle/>
                    <a:p>
                      <a:pPr>
                        <a:spcAft>
                          <a:spcPts val="0"/>
                        </a:spcAft>
                      </a:pPr>
                      <a:r>
                        <a:rPr lang="en-US" sz="1100" smtClean="0">
                          <a:effectLst/>
                          <a:latin typeface="Calibri" panose="020F0502020204030204" pitchFamily="34" charset="0"/>
                        </a:rPr>
                        <a:t>Transports</a:t>
                      </a:r>
                      <a:endParaRPr lang="en-US" sz="1100">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1</a:t>
                      </a:r>
                      <a:endParaRPr lang="en-US" sz="1100">
                        <a:effectLst/>
                        <a:latin typeface="Calibri" panose="020F0502020204030204" pitchFamily="34" charset="0"/>
                      </a:endParaRPr>
                    </a:p>
                  </a:txBody>
                  <a:tcPr marL="68580" marR="68580" marT="0" marB="0"/>
                </a:tc>
              </a:tr>
              <a:tr h="169209">
                <a:tc>
                  <a:txBody>
                    <a:bodyPr/>
                    <a:lstStyle/>
                    <a:p>
                      <a:pPr marL="0" algn="l" defTabSz="914400" rtl="0" eaLnBrk="1" latinLnBrk="0" hangingPunct="1">
                        <a:spcAft>
                          <a:spcPts val="0"/>
                        </a:spcAft>
                      </a:pPr>
                      <a:r>
                        <a:rPr lang="en-US" sz="1100" b="1" kern="1200" smtClean="0">
                          <a:solidFill>
                            <a:schemeClr val="lt1"/>
                          </a:solidFill>
                          <a:effectLst/>
                          <a:latin typeface="Calibri" panose="020F0502020204030204" pitchFamily="34" charset="0"/>
                          <a:ea typeface="+mn-ea"/>
                          <a:cs typeface="+mn-cs"/>
                        </a:rPr>
                        <a:t>XXVIII</a:t>
                      </a:r>
                      <a:endParaRPr lang="en-US" sz="1100" b="1" kern="1200">
                        <a:solidFill>
                          <a:schemeClr val="lt1"/>
                        </a:solidFill>
                        <a:effectLst/>
                        <a:latin typeface="Calibri" panose="020F0502020204030204" pitchFamily="34" charset="0"/>
                        <a:ea typeface="+mn-ea"/>
                        <a:cs typeface="+mn-cs"/>
                      </a:endParaRPr>
                    </a:p>
                  </a:txBody>
                  <a:tcPr marL="68580" marR="68580" marT="0" marB="0">
                    <a:solidFill>
                      <a:srgbClr val="C00000">
                        <a:alpha val="70000"/>
                      </a:srgbClr>
                    </a:solidFill>
                  </a:tcPr>
                </a:tc>
                <a:tc>
                  <a:txBody>
                    <a:bodyPr/>
                    <a:lstStyle/>
                    <a:p>
                      <a:pPr>
                        <a:spcAft>
                          <a:spcPts val="0"/>
                        </a:spcAft>
                      </a:pPr>
                      <a:r>
                        <a:rPr lang="fr-FR" sz="1100" kern="1200" smtClean="0">
                          <a:solidFill>
                            <a:schemeClr val="dk1"/>
                          </a:solidFill>
                          <a:effectLst/>
                          <a:latin typeface="Calibri" panose="020F0502020204030204" pitchFamily="34" charset="0"/>
                          <a:ea typeface="+mn-ea"/>
                          <a:cs typeface="+mn-cs"/>
                        </a:rPr>
                        <a:t>Théâtre africain</a:t>
                      </a:r>
                      <a:endParaRPr lang="en-US" sz="1100">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0</a:t>
                      </a:r>
                      <a:endParaRPr lang="en-US" sz="1100">
                        <a:effectLst/>
                        <a:latin typeface="Calibri" panose="020F0502020204030204" pitchFamily="34" charset="0"/>
                      </a:endParaRPr>
                    </a:p>
                  </a:txBody>
                  <a:tcPr marL="68580" marR="68580" marT="0" marB="0"/>
                </a:tc>
                <a:tc>
                  <a:txBody>
                    <a:bodyPr/>
                    <a:lstStyle/>
                    <a:p>
                      <a:pPr>
                        <a:spcAft>
                          <a:spcPts val="0"/>
                        </a:spcAft>
                      </a:pPr>
                      <a:r>
                        <a:rPr lang="en-US" sz="1100" smtClean="0">
                          <a:effectLst/>
                          <a:latin typeface="Calibri" panose="020F0502020204030204" pitchFamily="34" charset="0"/>
                        </a:rPr>
                        <a:t>--</a:t>
                      </a:r>
                      <a:endParaRPr lang="en-US" sz="1100">
                        <a:effectLst/>
                        <a:latin typeface="Calibri" panose="020F0502020204030204" pitchFamily="34" charset="0"/>
                      </a:endParaRPr>
                    </a:p>
                  </a:txBody>
                  <a:tcPr marL="68580" marR="68580" marT="0" marB="0"/>
                </a:tc>
                <a:tc>
                  <a:txBody>
                    <a:bodyPr/>
                    <a:lstStyle/>
                    <a:p>
                      <a:pPr algn="ctr">
                        <a:spcAft>
                          <a:spcPts val="0"/>
                        </a:spcAft>
                      </a:pPr>
                      <a:r>
                        <a:rPr lang="en-US" sz="1100" smtClean="0">
                          <a:effectLst/>
                          <a:latin typeface="Calibri" panose="020F0502020204030204" pitchFamily="34" charset="0"/>
                        </a:rPr>
                        <a:t>--</a:t>
                      </a:r>
                      <a:endParaRPr lang="en-US" sz="1100">
                        <a:effectLst/>
                        <a:latin typeface="Calibri" panose="020F0502020204030204" pitchFamily="34" charset="0"/>
                      </a:endParaRPr>
                    </a:p>
                  </a:txBody>
                  <a:tcPr marL="68580" marR="68580" marT="0" marB="0"/>
                </a:tc>
              </a:tr>
            </a:tbl>
          </a:graphicData>
        </a:graphic>
      </p:graphicFrame>
      <p:sp>
        <p:nvSpPr>
          <p:cNvPr id="3" name="Slide Number Placeholder 2"/>
          <p:cNvSpPr>
            <a:spLocks noGrp="1"/>
          </p:cNvSpPr>
          <p:nvPr>
            <p:ph type="sldNum" sz="quarter" idx="12"/>
          </p:nvPr>
        </p:nvSpPr>
        <p:spPr/>
        <p:txBody>
          <a:bodyPr/>
          <a:lstStyle/>
          <a:p>
            <a:fld id="{F4326981-E9A7-4D8B-97A8-524D0CDD82E1}" type="slidenum">
              <a:rPr lang="en-US" smtClean="0">
                <a:solidFill>
                  <a:srgbClr val="000000">
                    <a:tint val="75000"/>
                  </a:srgbClr>
                </a:solidFill>
              </a:rPr>
              <a:pPr/>
              <a:t>10</a:t>
            </a:fld>
            <a:endParaRPr lang="en-US">
              <a:solidFill>
                <a:srgbClr val="000000">
                  <a:tint val="75000"/>
                </a:srgbClr>
              </a:solidFill>
            </a:endParaRPr>
          </a:p>
        </p:txBody>
      </p:sp>
    </p:spTree>
    <p:extLst>
      <p:ext uri="{BB962C8B-B14F-4D97-AF65-F5344CB8AC3E}">
        <p14:creationId xmlns:p14="http://schemas.microsoft.com/office/powerpoint/2010/main" val="40370882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11</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76200" y="76200"/>
            <a:ext cx="5202801" cy="33718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3048000" y="3448050"/>
            <a:ext cx="5257800" cy="3337398"/>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28600" y="4556373"/>
            <a:ext cx="2438400" cy="120032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Source: Warner, Tobias. “Para-literary ethnography and colonial self-writing: the student notebooks of the William Ponty School.” </a:t>
            </a:r>
            <a:r>
              <a:rPr lang="en-US" sz="1200" i="1" smtClean="0">
                <a:solidFill>
                  <a:schemeClr val="accent6">
                    <a:lumMod val="50000"/>
                  </a:schemeClr>
                </a:solidFill>
                <a:latin typeface="Calibri" panose="020F0502020204030204" pitchFamily="34" charset="0"/>
              </a:rPr>
              <a:t>Research in African Literatures</a:t>
            </a:r>
            <a:r>
              <a:rPr lang="en-US" sz="1200" smtClean="0">
                <a:solidFill>
                  <a:schemeClr val="accent6">
                    <a:lumMod val="50000"/>
                  </a:schemeClr>
                </a:solidFill>
                <a:latin typeface="Calibri" panose="020F0502020204030204" pitchFamily="34" charset="0"/>
              </a:rPr>
              <a:t> 47:1 (spring 2016), p. 11.</a:t>
            </a:r>
            <a:endParaRPr lang="en-US" sz="1200">
              <a:solidFill>
                <a:schemeClr val="accent6">
                  <a:lumMod val="50000"/>
                </a:schemeClr>
              </a:solidFill>
              <a:latin typeface="Calibri" panose="020F0502020204030204" pitchFamily="34" charset="0"/>
            </a:endParaRPr>
          </a:p>
        </p:txBody>
      </p:sp>
      <p:sp>
        <p:nvSpPr>
          <p:cNvPr id="7" name="TextBox 6"/>
          <p:cNvSpPr txBox="1"/>
          <p:nvPr/>
        </p:nvSpPr>
        <p:spPr>
          <a:xfrm>
            <a:off x="5943600" y="1143000"/>
            <a:ext cx="2209800" cy="523220"/>
          </a:xfrm>
          <a:prstGeom prst="rect">
            <a:avLst/>
          </a:prstGeom>
          <a:noFill/>
        </p:spPr>
        <p:txBody>
          <a:bodyPr wrap="square" rtlCol="0">
            <a:spAutoFit/>
          </a:bodyPr>
          <a:lstStyle/>
          <a:p>
            <a:r>
              <a:rPr lang="en-US" sz="1400" smtClean="0">
                <a:solidFill>
                  <a:srgbClr val="C00000"/>
                </a:solidFill>
                <a:latin typeface="Calibri" panose="020F0502020204030204" pitchFamily="34" charset="0"/>
              </a:rPr>
              <a:t>Jacques Marie NDIAYE</a:t>
            </a:r>
            <a:r>
              <a:rPr lang="en-US" sz="1400" i="1" smtClean="0">
                <a:solidFill>
                  <a:srgbClr val="C00000"/>
                </a:solidFill>
                <a:latin typeface="Calibri" panose="020F0502020204030204" pitchFamily="34" charset="0"/>
              </a:rPr>
              <a:t> </a:t>
            </a:r>
          </a:p>
          <a:p>
            <a:r>
              <a:rPr lang="en-US" sz="1400" i="1" smtClean="0">
                <a:solidFill>
                  <a:srgbClr val="C00000"/>
                </a:solidFill>
                <a:latin typeface="Calibri" panose="020F0502020204030204" pitchFamily="34" charset="0"/>
              </a:rPr>
              <a:t>Le peuple sérère</a:t>
            </a:r>
            <a:r>
              <a:rPr lang="en-US" sz="1400" smtClean="0">
                <a:solidFill>
                  <a:srgbClr val="C00000"/>
                </a:solidFill>
                <a:latin typeface="Calibri" panose="020F0502020204030204" pitchFamily="34" charset="0"/>
              </a:rPr>
              <a:t> (1940) </a:t>
            </a:r>
            <a:endParaRPr lang="en-US" sz="1400">
              <a:solidFill>
                <a:srgbClr val="C00000"/>
              </a:solidFill>
              <a:latin typeface="Calibri" panose="020F0502020204030204" pitchFamily="34" charset="0"/>
            </a:endParaRPr>
          </a:p>
        </p:txBody>
      </p:sp>
    </p:spTree>
    <p:extLst>
      <p:ext uri="{BB962C8B-B14F-4D97-AF65-F5344CB8AC3E}">
        <p14:creationId xmlns:p14="http://schemas.microsoft.com/office/powerpoint/2010/main" val="2885786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p:cNvPicPr>
          <p:nvPr>
            <p:ph sz="half" idx="1"/>
          </p:nvPr>
        </p:nvPicPr>
        <p:blipFill rotWithShape="1">
          <a:blip r:embed="rId2" cstate="print">
            <a:extLst>
              <a:ext uri="{28A0092B-C50C-407E-A947-70E740481C1C}">
                <a14:useLocalDpi xmlns:a14="http://schemas.microsoft.com/office/drawing/2010/main" val="0"/>
              </a:ext>
            </a:extLst>
          </a:blip>
          <a:srcRect l="5650" t="4527" r="-1695"/>
          <a:stretch/>
        </p:blipFill>
        <p:spPr>
          <a:xfrm>
            <a:off x="381000" y="533400"/>
            <a:ext cx="3491282" cy="5105400"/>
          </a:xfrm>
          <a:prstGeom prst="rect">
            <a:avLst/>
          </a:prstGeom>
          <a:ln>
            <a:noFill/>
          </a:ln>
        </p:spPr>
        <p:style>
          <a:lnRef idx="2">
            <a:schemeClr val="accent1"/>
          </a:lnRef>
          <a:fillRef idx="1">
            <a:schemeClr val="lt1"/>
          </a:fillRef>
          <a:effectRef idx="0">
            <a:schemeClr val="accent1"/>
          </a:effectRef>
          <a:fontRef idx="minor">
            <a:schemeClr val="dk1"/>
          </a:fontRef>
        </p:style>
      </p:pic>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12</a:t>
            </a:fld>
            <a:endParaRPr lang="en-US">
              <a:solidFill>
                <a:srgbClr val="000000">
                  <a:tint val="75000"/>
                </a:srgbClr>
              </a:solidFill>
            </a:endParaRPr>
          </a:p>
        </p:txBody>
      </p:sp>
      <p:pic>
        <p:nvPicPr>
          <p:cNvPr id="8" name="Content Placeholder 7"/>
          <p:cNvPicPr>
            <a:picLocks noGrp="1" noChangeAspect="1"/>
          </p:cNvPicPr>
          <p:nvPr>
            <p:ph sz="half" idx="2"/>
          </p:nvPr>
        </p:nvPicPr>
        <p:blipFill>
          <a:blip r:embed="rId3"/>
          <a:stretch>
            <a:fillRect/>
          </a:stretch>
        </p:blipFill>
        <p:spPr>
          <a:xfrm>
            <a:off x="4419600" y="480574"/>
            <a:ext cx="4191000" cy="5589890"/>
          </a:xfrm>
          <a:prstGeom prst="rect">
            <a:avLst/>
          </a:prstGeom>
        </p:spPr>
      </p:pic>
      <p:sp>
        <p:nvSpPr>
          <p:cNvPr id="3" name="TextBox 2"/>
          <p:cNvSpPr txBox="1"/>
          <p:nvPr/>
        </p:nvSpPr>
        <p:spPr>
          <a:xfrm>
            <a:off x="4343400" y="6172200"/>
            <a:ext cx="4114800" cy="27699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(Photo courtoisie d’Etienne Smith et Céline Labrune-Badiane)</a:t>
            </a:r>
            <a:endParaRPr lang="en-US" sz="1200">
              <a:solidFill>
                <a:schemeClr val="accent6">
                  <a:lumMod val="50000"/>
                </a:schemeClr>
              </a:solidFill>
              <a:latin typeface="Calibri" panose="020F0502020204030204" pitchFamily="34" charset="0"/>
            </a:endParaRPr>
          </a:p>
        </p:txBody>
      </p:sp>
      <p:sp>
        <p:nvSpPr>
          <p:cNvPr id="4" name="TextBox 3"/>
          <p:cNvSpPr txBox="1"/>
          <p:nvPr/>
        </p:nvSpPr>
        <p:spPr>
          <a:xfrm>
            <a:off x="304800" y="6172200"/>
            <a:ext cx="3567482" cy="261610"/>
          </a:xfrm>
          <a:prstGeom prst="rect">
            <a:avLst/>
          </a:prstGeom>
          <a:noFill/>
        </p:spPr>
        <p:txBody>
          <a:bodyPr wrap="square" rtlCol="0">
            <a:spAutoFit/>
          </a:bodyPr>
          <a:lstStyle/>
          <a:p>
            <a:r>
              <a:rPr lang="en-US" sz="1100" smtClean="0">
                <a:solidFill>
                  <a:schemeClr val="accent6">
                    <a:lumMod val="50000"/>
                  </a:schemeClr>
                </a:solidFill>
                <a:latin typeface="Calibri" panose="020F0502020204030204" pitchFamily="34" charset="0"/>
              </a:rPr>
              <a:t>Photocopie, Herskovits Library, Northwestern University</a:t>
            </a:r>
            <a:endParaRPr lang="en-US" sz="11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47959306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04800"/>
            <a:ext cx="7543800" cy="5657850"/>
          </a:xfrm>
          <a:prstGeom prst="rect">
            <a:avLst/>
          </a:prstGeom>
        </p:spPr>
      </p:pic>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13</a:t>
            </a:fld>
            <a:endParaRPr lang="en-US">
              <a:solidFill>
                <a:srgbClr val="000000">
                  <a:tint val="75000"/>
                </a:srgbClr>
              </a:solidFill>
            </a:endParaRPr>
          </a:p>
        </p:txBody>
      </p:sp>
      <p:sp>
        <p:nvSpPr>
          <p:cNvPr id="4" name="TextBox 3"/>
          <p:cNvSpPr txBox="1"/>
          <p:nvPr/>
        </p:nvSpPr>
        <p:spPr>
          <a:xfrm>
            <a:off x="609600" y="6096000"/>
            <a:ext cx="2590800" cy="461665"/>
          </a:xfrm>
          <a:prstGeom prst="rect">
            <a:avLst/>
          </a:prstGeom>
          <a:noFill/>
        </p:spPr>
        <p:txBody>
          <a:bodyPr wrap="square" rtlCol="0">
            <a:spAutoFit/>
          </a:bodyPr>
          <a:lstStyle/>
          <a:p>
            <a:r>
              <a:rPr lang="en-US" sz="1200" smtClean="0">
                <a:solidFill>
                  <a:srgbClr val="C00000"/>
                </a:solidFill>
              </a:rPr>
              <a:t>Modibo KEITA</a:t>
            </a:r>
          </a:p>
          <a:p>
            <a:r>
              <a:rPr lang="en-US" sz="1200" i="1" smtClean="0">
                <a:solidFill>
                  <a:srgbClr val="C00000"/>
                </a:solidFill>
              </a:rPr>
              <a:t>L’enfant sarakolle </a:t>
            </a:r>
            <a:r>
              <a:rPr lang="en-US" sz="1200" smtClean="0">
                <a:solidFill>
                  <a:srgbClr val="C00000"/>
                </a:solidFill>
              </a:rPr>
              <a:t>(1936)</a:t>
            </a:r>
          </a:p>
        </p:txBody>
      </p:sp>
      <p:sp>
        <p:nvSpPr>
          <p:cNvPr id="5" name="TextBox 4"/>
          <p:cNvSpPr txBox="1"/>
          <p:nvPr/>
        </p:nvSpPr>
        <p:spPr>
          <a:xfrm>
            <a:off x="4191000" y="6172200"/>
            <a:ext cx="4114800" cy="27699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(Photo courtoisie d’Etienne Smith et Céline Labrune-Badiane)</a:t>
            </a:r>
            <a:endParaRPr lang="en-US" sz="12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1028475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685800"/>
            <a:ext cx="4851400" cy="363855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5638800" y="979944"/>
            <a:ext cx="3124200" cy="3108543"/>
          </a:xfrm>
          <a:prstGeom prst="rect">
            <a:avLst/>
          </a:prstGeom>
          <a:noFill/>
        </p:spPr>
        <p:txBody>
          <a:bodyPr wrap="square" rtlCol="0">
            <a:spAutoFit/>
          </a:bodyPr>
          <a:lstStyle/>
          <a:p>
            <a:r>
              <a:rPr lang="en-US" sz="1400" i="1" smtClean="0">
                <a:solidFill>
                  <a:srgbClr val="B4B392">
                    <a:lumMod val="50000"/>
                  </a:srgbClr>
                </a:solidFill>
                <a:latin typeface="Calibri" panose="020F0502020204030204" pitchFamily="34" charset="0"/>
              </a:rPr>
              <a:t>Conscientious work in which one encounters interesting details on circumcision, games, children’s and young people’s associations, girls and boys.</a:t>
            </a:r>
          </a:p>
          <a:p>
            <a:endParaRPr lang="en-US" sz="1400" i="1">
              <a:solidFill>
                <a:srgbClr val="B4B392">
                  <a:lumMod val="50000"/>
                </a:srgbClr>
              </a:solidFill>
              <a:latin typeface="Calibri" panose="020F0502020204030204" pitchFamily="34" charset="0"/>
            </a:endParaRPr>
          </a:p>
          <a:p>
            <a:r>
              <a:rPr lang="en-US" sz="1400" i="1" smtClean="0">
                <a:solidFill>
                  <a:srgbClr val="B4B392">
                    <a:lumMod val="50000"/>
                  </a:srgbClr>
                </a:solidFill>
                <a:latin typeface="Calibri" panose="020F0502020204030204" pitchFamily="34" charset="0"/>
              </a:rPr>
              <a:t>Modibo Keita has shown the physical misery of the Soninke child who is overlooked until the age of circumcision; he has understood what the role of the doctor and the teacher was in the civilizing of his country. </a:t>
            </a:r>
          </a:p>
          <a:p>
            <a:endParaRPr lang="en-US" sz="1400" i="1" smtClean="0">
              <a:solidFill>
                <a:srgbClr val="B4B392">
                  <a:lumMod val="50000"/>
                </a:srgbClr>
              </a:solidFill>
              <a:latin typeface="Calibri" panose="020F0502020204030204" pitchFamily="34" charset="0"/>
            </a:endParaRPr>
          </a:p>
          <a:p>
            <a:r>
              <a:rPr lang="en-US" sz="1400" i="1" smtClean="0">
                <a:solidFill>
                  <a:srgbClr val="B4B392">
                    <a:lumMod val="50000"/>
                  </a:srgbClr>
                </a:solidFill>
                <a:latin typeface="Calibri" panose="020F0502020204030204" pitchFamily="34" charset="0"/>
              </a:rPr>
              <a:t>A few weaknesses in style.</a:t>
            </a:r>
            <a:endParaRPr lang="en-US" sz="1400">
              <a:solidFill>
                <a:srgbClr val="000000"/>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14</a:t>
            </a:fld>
            <a:endParaRPr lang="en-US">
              <a:solidFill>
                <a:srgbClr val="000000">
                  <a:tint val="75000"/>
                </a:srgbClr>
              </a:solidFill>
            </a:endParaRPr>
          </a:p>
        </p:txBody>
      </p:sp>
      <p:sp>
        <p:nvSpPr>
          <p:cNvPr id="5" name="TextBox 4"/>
          <p:cNvSpPr txBox="1"/>
          <p:nvPr/>
        </p:nvSpPr>
        <p:spPr>
          <a:xfrm>
            <a:off x="609600" y="4800600"/>
            <a:ext cx="5105400" cy="646331"/>
          </a:xfrm>
          <a:prstGeom prst="rect">
            <a:avLst/>
          </a:prstGeom>
          <a:noFill/>
        </p:spPr>
        <p:txBody>
          <a:bodyPr wrap="square" rtlCol="0">
            <a:spAutoFit/>
          </a:bodyPr>
          <a:lstStyle/>
          <a:p>
            <a:r>
              <a:rPr lang="en-US" sz="1200" smtClean="0">
                <a:solidFill>
                  <a:srgbClr val="C00000"/>
                </a:solidFill>
              </a:rPr>
              <a:t>Modibo KEITA</a:t>
            </a:r>
          </a:p>
          <a:p>
            <a:r>
              <a:rPr lang="en-US" sz="1200" i="1" smtClean="0">
                <a:solidFill>
                  <a:srgbClr val="C00000"/>
                </a:solidFill>
              </a:rPr>
              <a:t>L’enfant sarakolle </a:t>
            </a:r>
            <a:r>
              <a:rPr lang="en-US" sz="1200" smtClean="0">
                <a:solidFill>
                  <a:srgbClr val="C00000"/>
                </a:solidFill>
              </a:rPr>
              <a:t>(1936)</a:t>
            </a:r>
          </a:p>
          <a:p>
            <a:endParaRPr lang="en-US" sz="1200">
              <a:solidFill>
                <a:srgbClr val="C00000"/>
              </a:solidFill>
            </a:endParaRPr>
          </a:p>
        </p:txBody>
      </p:sp>
      <p:sp>
        <p:nvSpPr>
          <p:cNvPr id="6" name="TextBox 5"/>
          <p:cNvSpPr txBox="1"/>
          <p:nvPr/>
        </p:nvSpPr>
        <p:spPr>
          <a:xfrm>
            <a:off x="533400" y="5638800"/>
            <a:ext cx="4114800" cy="27699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(Photo courtoisie d’Etienne Smith et Céline Labrune-Badiane)</a:t>
            </a:r>
            <a:endParaRPr lang="en-US" sz="12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595193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24600"/>
            <a:ext cx="2133600" cy="365125"/>
          </a:xfrm>
        </p:spPr>
        <p:txBody>
          <a:bodyPr/>
          <a:lstStyle/>
          <a:p>
            <a:fld id="{F4326981-E9A7-4D8B-97A8-524D0CDD82E1}" type="slidenum">
              <a:rPr lang="en-US" smtClean="0">
                <a:solidFill>
                  <a:srgbClr val="000000">
                    <a:tint val="75000"/>
                  </a:srgbClr>
                </a:solidFill>
              </a:rPr>
              <a:pPr/>
              <a:t>15</a:t>
            </a:fld>
            <a:endParaRPr lang="en-US">
              <a:solidFill>
                <a:srgbClr val="000000">
                  <a:tint val="75000"/>
                </a:srgbClr>
              </a:solidFill>
            </a:endParaRPr>
          </a:p>
        </p:txBody>
      </p:sp>
      <p:pic>
        <p:nvPicPr>
          <p:cNvPr id="5" name="Picture 4"/>
          <p:cNvPicPr>
            <a:picLocks noChangeAspect="1"/>
          </p:cNvPicPr>
          <p:nvPr/>
        </p:nvPicPr>
        <p:blipFill>
          <a:blip r:embed="rId2"/>
          <a:stretch>
            <a:fillRect/>
          </a:stretch>
        </p:blipFill>
        <p:spPr>
          <a:xfrm>
            <a:off x="76200" y="76200"/>
            <a:ext cx="3200400" cy="421218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3"/>
          <a:stretch>
            <a:fillRect/>
          </a:stretch>
        </p:blipFill>
        <p:spPr>
          <a:xfrm>
            <a:off x="5791200" y="76200"/>
            <a:ext cx="3276600" cy="423166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2562225" y="1776978"/>
            <a:ext cx="3990975" cy="5081021"/>
          </a:xfrm>
          <a:prstGeom prst="rect">
            <a:avLst/>
          </a:prstGeom>
          <a:effectLst>
            <a:outerShdw blurRad="63500" sx="102000" sy="102000" algn="ctr" rotWithShape="0">
              <a:prstClr val="black">
                <a:alpha val="40000"/>
              </a:prstClr>
            </a:outerShdw>
          </a:effectLst>
        </p:spPr>
      </p:pic>
      <p:sp>
        <p:nvSpPr>
          <p:cNvPr id="8" name="TextBox 7"/>
          <p:cNvSpPr txBox="1"/>
          <p:nvPr/>
        </p:nvSpPr>
        <p:spPr>
          <a:xfrm>
            <a:off x="0" y="5036403"/>
            <a:ext cx="2562225" cy="830997"/>
          </a:xfrm>
          <a:prstGeom prst="rect">
            <a:avLst/>
          </a:prstGeom>
          <a:noFill/>
        </p:spPr>
        <p:txBody>
          <a:bodyPr wrap="square" rtlCol="0">
            <a:spAutoFit/>
          </a:bodyPr>
          <a:lstStyle/>
          <a:p>
            <a:r>
              <a:rPr lang="en-US" sz="1200" smtClean="0">
                <a:solidFill>
                  <a:srgbClr val="C00000"/>
                </a:solidFill>
              </a:rPr>
              <a:t>Larba OUATTARA</a:t>
            </a:r>
          </a:p>
          <a:p>
            <a:r>
              <a:rPr lang="en-US" sz="1200" i="1" smtClean="0">
                <a:solidFill>
                  <a:srgbClr val="C00000"/>
                </a:solidFill>
              </a:rPr>
              <a:t>L’alimentation en pays lobi </a:t>
            </a:r>
            <a:r>
              <a:rPr lang="en-US" sz="1200" smtClean="0">
                <a:solidFill>
                  <a:srgbClr val="C00000"/>
                </a:solidFill>
              </a:rPr>
              <a:t>(1945)</a:t>
            </a:r>
          </a:p>
          <a:p>
            <a:endParaRPr lang="en-US" sz="1200">
              <a:solidFill>
                <a:srgbClr val="C00000"/>
              </a:solidFill>
            </a:endParaRPr>
          </a:p>
          <a:p>
            <a:endParaRPr lang="en-US" sz="1200">
              <a:solidFill>
                <a:srgbClr val="C00000"/>
              </a:solidFill>
            </a:endParaRPr>
          </a:p>
        </p:txBody>
      </p:sp>
    </p:spTree>
    <p:extLst>
      <p:ext uri="{BB962C8B-B14F-4D97-AF65-F5344CB8AC3E}">
        <p14:creationId xmlns:p14="http://schemas.microsoft.com/office/powerpoint/2010/main" val="1409361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16</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221343" y="228600"/>
            <a:ext cx="4045857" cy="533400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4610100" y="762000"/>
            <a:ext cx="4305300" cy="556260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57175" y="5798403"/>
            <a:ext cx="2562225" cy="830997"/>
          </a:xfrm>
          <a:prstGeom prst="rect">
            <a:avLst/>
          </a:prstGeom>
          <a:noFill/>
        </p:spPr>
        <p:txBody>
          <a:bodyPr wrap="square" rtlCol="0">
            <a:spAutoFit/>
          </a:bodyPr>
          <a:lstStyle/>
          <a:p>
            <a:r>
              <a:rPr lang="en-US" sz="1200" smtClean="0">
                <a:solidFill>
                  <a:srgbClr val="C00000"/>
                </a:solidFill>
              </a:rPr>
              <a:t>Larba OUATTARA</a:t>
            </a:r>
          </a:p>
          <a:p>
            <a:r>
              <a:rPr lang="en-US" sz="1200" i="1" smtClean="0">
                <a:solidFill>
                  <a:srgbClr val="C00000"/>
                </a:solidFill>
              </a:rPr>
              <a:t>L’alimentation en pays lobi </a:t>
            </a:r>
            <a:r>
              <a:rPr lang="en-US" sz="1200" smtClean="0">
                <a:solidFill>
                  <a:srgbClr val="C00000"/>
                </a:solidFill>
              </a:rPr>
              <a:t>(1945)</a:t>
            </a:r>
          </a:p>
          <a:p>
            <a:endParaRPr lang="en-US" sz="1200">
              <a:solidFill>
                <a:srgbClr val="C00000"/>
              </a:solidFill>
            </a:endParaRPr>
          </a:p>
          <a:p>
            <a:endParaRPr lang="en-US" sz="1200">
              <a:solidFill>
                <a:srgbClr val="C00000"/>
              </a:solidFill>
            </a:endParaRPr>
          </a:p>
        </p:txBody>
      </p:sp>
    </p:spTree>
    <p:extLst>
      <p:ext uri="{BB962C8B-B14F-4D97-AF65-F5344CB8AC3E}">
        <p14:creationId xmlns:p14="http://schemas.microsoft.com/office/powerpoint/2010/main" val="1975411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 y="533400"/>
            <a:ext cx="4000500" cy="533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533400"/>
            <a:ext cx="4000500" cy="5334000"/>
          </a:xfrm>
          <a:prstGeom prst="rect">
            <a:avLst/>
          </a:prstGeom>
        </p:spPr>
      </p:pic>
      <p:sp>
        <p:nvSpPr>
          <p:cNvPr id="4" name="Slide Number Placeholder 3"/>
          <p:cNvSpPr>
            <a:spLocks noGrp="1"/>
          </p:cNvSpPr>
          <p:nvPr>
            <p:ph type="sldNum" sz="quarter" idx="12"/>
          </p:nvPr>
        </p:nvSpPr>
        <p:spPr/>
        <p:txBody>
          <a:bodyPr/>
          <a:lstStyle/>
          <a:p>
            <a:fld id="{F4326981-E9A7-4D8B-97A8-524D0CDD82E1}" type="slidenum">
              <a:rPr lang="en-US" smtClean="0">
                <a:solidFill>
                  <a:srgbClr val="000000">
                    <a:tint val="75000"/>
                  </a:srgbClr>
                </a:solidFill>
              </a:rPr>
              <a:pPr/>
              <a:t>17</a:t>
            </a:fld>
            <a:endParaRPr lang="en-US">
              <a:solidFill>
                <a:srgbClr val="000000">
                  <a:tint val="75000"/>
                </a:srgbClr>
              </a:solidFill>
            </a:endParaRPr>
          </a:p>
        </p:txBody>
      </p:sp>
      <p:sp>
        <p:nvSpPr>
          <p:cNvPr id="5" name="TextBox 4"/>
          <p:cNvSpPr txBox="1"/>
          <p:nvPr/>
        </p:nvSpPr>
        <p:spPr>
          <a:xfrm>
            <a:off x="457201" y="6096000"/>
            <a:ext cx="3276599" cy="461665"/>
          </a:xfrm>
          <a:prstGeom prst="rect">
            <a:avLst/>
          </a:prstGeom>
          <a:noFill/>
        </p:spPr>
        <p:txBody>
          <a:bodyPr wrap="square" rtlCol="0">
            <a:spAutoFit/>
          </a:bodyPr>
          <a:lstStyle/>
          <a:p>
            <a:r>
              <a:rPr lang="fr-FR" sz="1200" smtClean="0">
                <a:solidFill>
                  <a:srgbClr val="C00000"/>
                </a:solidFill>
              </a:rPr>
              <a:t>Jean Marie SOUMAH. </a:t>
            </a:r>
            <a:r>
              <a:rPr lang="fr-FR" sz="1200" i="1" smtClean="0">
                <a:solidFill>
                  <a:srgbClr val="C00000"/>
                </a:solidFill>
              </a:rPr>
              <a:t>Les </a:t>
            </a:r>
            <a:r>
              <a:rPr lang="fr-FR" sz="1200" i="1">
                <a:solidFill>
                  <a:srgbClr val="C00000"/>
                </a:solidFill>
              </a:rPr>
              <a:t>a</a:t>
            </a:r>
            <a:r>
              <a:rPr lang="fr-FR" sz="1200" i="1" smtClean="0">
                <a:solidFill>
                  <a:srgbClr val="C00000"/>
                </a:solidFill>
              </a:rPr>
              <a:t>nimaux </a:t>
            </a:r>
            <a:r>
              <a:rPr lang="fr-FR" sz="1200" i="1">
                <a:solidFill>
                  <a:srgbClr val="C00000"/>
                </a:solidFill>
              </a:rPr>
              <a:t>de la brousse autour de </a:t>
            </a:r>
            <a:r>
              <a:rPr lang="fr-FR" sz="1200" i="1" smtClean="0">
                <a:solidFill>
                  <a:srgbClr val="C00000"/>
                </a:solidFill>
              </a:rPr>
              <a:t>mon village </a:t>
            </a:r>
            <a:r>
              <a:rPr lang="fr-FR" sz="1200" smtClean="0">
                <a:solidFill>
                  <a:srgbClr val="C00000"/>
                </a:solidFill>
              </a:rPr>
              <a:t>(1936)</a:t>
            </a:r>
            <a:endParaRPr lang="en-US" sz="1200">
              <a:solidFill>
                <a:srgbClr val="C00000"/>
              </a:solidFill>
              <a:latin typeface="Calibri" panose="020F0502020204030204" pitchFamily="34" charset="0"/>
            </a:endParaRPr>
          </a:p>
        </p:txBody>
      </p:sp>
      <p:sp>
        <p:nvSpPr>
          <p:cNvPr id="6" name="TextBox 5"/>
          <p:cNvSpPr txBox="1"/>
          <p:nvPr/>
        </p:nvSpPr>
        <p:spPr>
          <a:xfrm>
            <a:off x="4572000" y="6096000"/>
            <a:ext cx="4114800" cy="27699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(Photos courtoisie d’Etienne Smith et Céline Labrune-Badiane)</a:t>
            </a:r>
            <a:endParaRPr lang="en-US" sz="12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257049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2400"/>
            <a:ext cx="4343400" cy="5791200"/>
          </a:xfrm>
          <a:prstGeom prst="rect">
            <a:avLst/>
          </a:prstGeom>
        </p:spPr>
      </p:pic>
      <p:sp>
        <p:nvSpPr>
          <p:cNvPr id="5" name="TextBox 4"/>
          <p:cNvSpPr txBox="1"/>
          <p:nvPr/>
        </p:nvSpPr>
        <p:spPr>
          <a:xfrm>
            <a:off x="5076824" y="762000"/>
            <a:ext cx="3381376" cy="4093428"/>
          </a:xfrm>
          <a:prstGeom prst="rect">
            <a:avLst/>
          </a:prstGeom>
          <a:noFill/>
        </p:spPr>
        <p:txBody>
          <a:bodyPr wrap="square" rtlCol="0">
            <a:spAutoFit/>
          </a:bodyPr>
          <a:lstStyle/>
          <a:p>
            <a:r>
              <a:rPr lang="en-US" sz="1200" smtClean="0">
                <a:solidFill>
                  <a:srgbClr val="B4B392">
                    <a:lumMod val="50000"/>
                  </a:srgbClr>
                </a:solidFill>
                <a:latin typeface="Calibri" panose="020F0502020204030204" pitchFamily="34" charset="0"/>
              </a:rPr>
              <a:t>Here is a very interesting assignment that denotes in its author both a curious mind and a well-developed sense of observation.</a:t>
            </a:r>
          </a:p>
          <a:p>
            <a:endParaRPr lang="en-US" sz="1200">
              <a:solidFill>
                <a:srgbClr val="B4B392">
                  <a:lumMod val="50000"/>
                </a:srgbClr>
              </a:solidFill>
              <a:latin typeface="Calibri" panose="020F0502020204030204" pitchFamily="34" charset="0"/>
            </a:endParaRPr>
          </a:p>
          <a:p>
            <a:r>
              <a:rPr lang="en-US" sz="1200" smtClean="0">
                <a:solidFill>
                  <a:srgbClr val="B4B392">
                    <a:lumMod val="50000"/>
                  </a:srgbClr>
                </a:solidFill>
                <a:latin typeface="Calibri" panose="020F0502020204030204" pitchFamily="34" charset="0"/>
              </a:rPr>
              <a:t>Soumah Jn. Marie has studied and displayed in a particularly successful way the indigenous names of animals that he cites, as well as well-chosen legends that are related to them.</a:t>
            </a:r>
          </a:p>
          <a:p>
            <a:endParaRPr lang="en-US" sz="1200">
              <a:solidFill>
                <a:srgbClr val="B4B392">
                  <a:lumMod val="50000"/>
                </a:srgbClr>
              </a:solidFill>
              <a:latin typeface="Calibri" panose="020F0502020204030204" pitchFamily="34" charset="0"/>
            </a:endParaRPr>
          </a:p>
          <a:p>
            <a:r>
              <a:rPr lang="en-US" sz="1200" smtClean="0">
                <a:solidFill>
                  <a:srgbClr val="B4B392">
                    <a:lumMod val="50000"/>
                  </a:srgbClr>
                </a:solidFill>
                <a:latin typeface="Calibri" panose="020F0502020204030204" pitchFamily="34" charset="0"/>
              </a:rPr>
              <a:t>It is in the study of the customs of these animals that this quality of observer, even of naturalist, is affirmed, a quality often observed in Souma[h] Jn. Marie.</a:t>
            </a:r>
          </a:p>
          <a:p>
            <a:endParaRPr lang="en-US" sz="1200">
              <a:solidFill>
                <a:srgbClr val="B4B392">
                  <a:lumMod val="50000"/>
                </a:srgbClr>
              </a:solidFill>
              <a:latin typeface="Calibri" panose="020F0502020204030204" pitchFamily="34" charset="0"/>
            </a:endParaRPr>
          </a:p>
          <a:p>
            <a:r>
              <a:rPr lang="en-US" sz="1200" smtClean="0">
                <a:solidFill>
                  <a:srgbClr val="B4B392">
                    <a:lumMod val="50000"/>
                  </a:srgbClr>
                </a:solidFill>
                <a:latin typeface="Calibri" panose="020F0502020204030204" pitchFamily="34" charset="0"/>
              </a:rPr>
              <a:t>These customs are presented in a lively way, one senses that they are captured on the spot, and their explanation combined with a judicious description of each animal could usefully serve as a model for ‘Lessons on Things’ in our African schools.</a:t>
            </a:r>
          </a:p>
          <a:p>
            <a:endParaRPr lang="en-US" sz="1000">
              <a:solidFill>
                <a:srgbClr val="000000"/>
              </a:solidFill>
            </a:endParaRPr>
          </a:p>
          <a:p>
            <a:endParaRPr lang="en-US" sz="1000">
              <a:solidFill>
                <a:srgbClr val="000000"/>
              </a:solidFill>
            </a:endParaRPr>
          </a:p>
        </p:txBody>
      </p:sp>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18</a:t>
            </a:fld>
            <a:endParaRPr lang="en-US">
              <a:solidFill>
                <a:srgbClr val="000000">
                  <a:tint val="75000"/>
                </a:srgbClr>
              </a:solidFill>
            </a:endParaRPr>
          </a:p>
        </p:txBody>
      </p:sp>
      <p:sp>
        <p:nvSpPr>
          <p:cNvPr id="6" name="TextBox 5"/>
          <p:cNvSpPr txBox="1"/>
          <p:nvPr/>
        </p:nvSpPr>
        <p:spPr>
          <a:xfrm>
            <a:off x="457200" y="6096000"/>
            <a:ext cx="3276599" cy="461665"/>
          </a:xfrm>
          <a:prstGeom prst="rect">
            <a:avLst/>
          </a:prstGeom>
          <a:noFill/>
        </p:spPr>
        <p:txBody>
          <a:bodyPr wrap="square" rtlCol="0">
            <a:spAutoFit/>
          </a:bodyPr>
          <a:lstStyle/>
          <a:p>
            <a:r>
              <a:rPr lang="fr-FR" sz="1200" smtClean="0">
                <a:solidFill>
                  <a:srgbClr val="C00000"/>
                </a:solidFill>
              </a:rPr>
              <a:t>Jean Marie SOUMAH. </a:t>
            </a:r>
            <a:r>
              <a:rPr lang="fr-FR" sz="1200" i="1" smtClean="0">
                <a:solidFill>
                  <a:srgbClr val="C00000"/>
                </a:solidFill>
              </a:rPr>
              <a:t>Les </a:t>
            </a:r>
            <a:r>
              <a:rPr lang="fr-FR" sz="1200" i="1">
                <a:solidFill>
                  <a:srgbClr val="C00000"/>
                </a:solidFill>
              </a:rPr>
              <a:t>animaux de la brousse autour de </a:t>
            </a:r>
            <a:r>
              <a:rPr lang="fr-FR" sz="1200" i="1" smtClean="0">
                <a:solidFill>
                  <a:srgbClr val="C00000"/>
                </a:solidFill>
              </a:rPr>
              <a:t>mon village </a:t>
            </a:r>
            <a:r>
              <a:rPr lang="fr-FR" sz="1200" smtClean="0">
                <a:solidFill>
                  <a:srgbClr val="C00000"/>
                </a:solidFill>
              </a:rPr>
              <a:t>(1936)</a:t>
            </a:r>
            <a:endParaRPr lang="en-US" sz="1200">
              <a:solidFill>
                <a:srgbClr val="C00000"/>
              </a:solidFill>
              <a:latin typeface="Calibri" panose="020F0502020204030204" pitchFamily="34" charset="0"/>
            </a:endParaRPr>
          </a:p>
        </p:txBody>
      </p:sp>
      <p:sp>
        <p:nvSpPr>
          <p:cNvPr id="7" name="TextBox 6"/>
          <p:cNvSpPr txBox="1"/>
          <p:nvPr/>
        </p:nvSpPr>
        <p:spPr>
          <a:xfrm>
            <a:off x="4724400" y="5638800"/>
            <a:ext cx="4114800" cy="276999"/>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(Photo courtoisie d’Etienne Smith et Céline Labrune-Badiane)</a:t>
            </a:r>
            <a:endParaRPr lang="en-US" sz="12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2812721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19</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76199" y="220504"/>
            <a:ext cx="3949481" cy="6004083"/>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6400800" y="2324100"/>
            <a:ext cx="2667000" cy="400050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4191000" y="220504"/>
            <a:ext cx="2819400" cy="4079319"/>
          </a:xfrm>
          <a:prstGeom prst="rect">
            <a:avLst/>
          </a:prstGeom>
          <a:effectLst>
            <a:outerShdw blurRad="63500" sx="102000" sy="102000" algn="ctr" rotWithShape="0">
              <a:prstClr val="black">
                <a:alpha val="40000"/>
              </a:prstClr>
            </a:outerShdw>
          </a:effectLst>
        </p:spPr>
      </p:pic>
      <p:sp>
        <p:nvSpPr>
          <p:cNvPr id="6" name="TextBox 5"/>
          <p:cNvSpPr txBox="1"/>
          <p:nvPr/>
        </p:nvSpPr>
        <p:spPr>
          <a:xfrm>
            <a:off x="4038601" y="5602069"/>
            <a:ext cx="2362199" cy="646331"/>
          </a:xfrm>
          <a:prstGeom prst="rect">
            <a:avLst/>
          </a:prstGeom>
          <a:noFill/>
        </p:spPr>
        <p:txBody>
          <a:bodyPr wrap="square" rtlCol="0">
            <a:spAutoFit/>
          </a:bodyPr>
          <a:lstStyle/>
          <a:p>
            <a:r>
              <a:rPr lang="fr-FR" sz="1200">
                <a:solidFill>
                  <a:srgbClr val="C00000"/>
                </a:solidFill>
              </a:rPr>
              <a:t>Kouassi </a:t>
            </a:r>
            <a:r>
              <a:rPr lang="fr-FR" sz="1200" smtClean="0">
                <a:solidFill>
                  <a:srgbClr val="C00000"/>
                </a:solidFill>
              </a:rPr>
              <a:t>YAPI. </a:t>
            </a:r>
            <a:r>
              <a:rPr lang="fr-FR" sz="1200" i="1" smtClean="0">
                <a:solidFill>
                  <a:srgbClr val="C00000"/>
                </a:solidFill>
              </a:rPr>
              <a:t>Les </a:t>
            </a:r>
            <a:r>
              <a:rPr lang="fr-FR" sz="1200" i="1">
                <a:solidFill>
                  <a:srgbClr val="C00000"/>
                </a:solidFill>
              </a:rPr>
              <a:t>a</a:t>
            </a:r>
            <a:r>
              <a:rPr lang="fr-FR" sz="1200" i="1" smtClean="0">
                <a:solidFill>
                  <a:srgbClr val="C00000"/>
                </a:solidFill>
              </a:rPr>
              <a:t>nimaux </a:t>
            </a:r>
            <a:r>
              <a:rPr lang="fr-FR" sz="1200" i="1">
                <a:solidFill>
                  <a:srgbClr val="C00000"/>
                </a:solidFill>
              </a:rPr>
              <a:t>de la brousse autour de </a:t>
            </a:r>
            <a:r>
              <a:rPr lang="fr-FR" sz="1200" i="1" smtClean="0">
                <a:solidFill>
                  <a:srgbClr val="C00000"/>
                </a:solidFill>
              </a:rPr>
              <a:t>Zékréssou </a:t>
            </a:r>
            <a:r>
              <a:rPr lang="fr-FR" sz="1200">
                <a:solidFill>
                  <a:srgbClr val="C00000"/>
                </a:solidFill>
              </a:rPr>
              <a:t>(</a:t>
            </a:r>
            <a:r>
              <a:rPr lang="fr-FR" sz="1200" smtClean="0">
                <a:solidFill>
                  <a:srgbClr val="C00000"/>
                </a:solidFill>
              </a:rPr>
              <a:t>1938)</a:t>
            </a:r>
            <a:endParaRPr lang="en-US" sz="1200">
              <a:solidFill>
                <a:srgbClr val="C00000"/>
              </a:solidFill>
              <a:latin typeface="Calibri" panose="020F0502020204030204" pitchFamily="34" charset="0"/>
            </a:endParaRPr>
          </a:p>
        </p:txBody>
      </p:sp>
    </p:spTree>
    <p:extLst>
      <p:ext uri="{BB962C8B-B14F-4D97-AF65-F5344CB8AC3E}">
        <p14:creationId xmlns:p14="http://schemas.microsoft.com/office/powerpoint/2010/main" val="3378004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a:t>
            </a:fld>
            <a:endParaRPr lang="en-US">
              <a:solidFill>
                <a:srgbClr val="000000">
                  <a:tint val="75000"/>
                </a:srgbClr>
              </a:solidFill>
            </a:endParaRPr>
          </a:p>
        </p:txBody>
      </p:sp>
      <p:pic>
        <p:nvPicPr>
          <p:cNvPr id="5" name="Picture 4"/>
          <p:cNvPicPr>
            <a:picLocks noChangeAspect="1"/>
          </p:cNvPicPr>
          <p:nvPr/>
        </p:nvPicPr>
        <p:blipFill>
          <a:blip r:embed="rId2"/>
          <a:stretch>
            <a:fillRect/>
          </a:stretch>
        </p:blipFill>
        <p:spPr>
          <a:xfrm>
            <a:off x="4155783" y="528637"/>
            <a:ext cx="3997617" cy="5567363"/>
          </a:xfrm>
          <a:prstGeom prst="rect">
            <a:avLst/>
          </a:prstGeom>
        </p:spPr>
      </p:pic>
      <p:sp>
        <p:nvSpPr>
          <p:cNvPr id="7" name="Rectangle 6"/>
          <p:cNvSpPr/>
          <p:nvPr/>
        </p:nvSpPr>
        <p:spPr>
          <a:xfrm>
            <a:off x="457200" y="3657600"/>
            <a:ext cx="3124200" cy="2462213"/>
          </a:xfrm>
          <a:prstGeom prst="rect">
            <a:avLst/>
          </a:prstGeom>
        </p:spPr>
        <p:txBody>
          <a:bodyPr wrap="square">
            <a:spAutoFit/>
          </a:bodyPr>
          <a:lstStyle/>
          <a:p>
            <a:r>
              <a:rPr lang="fr-FR" sz="1400" b="1" smtClean="0">
                <a:solidFill>
                  <a:srgbClr val="B4B392">
                    <a:lumMod val="50000"/>
                  </a:srgbClr>
                </a:solidFill>
                <a:latin typeface="Calibri" panose="020F0502020204030204" pitchFamily="34" charset="0"/>
              </a:rPr>
              <a:t>IFAN, Service de Documentation:</a:t>
            </a:r>
          </a:p>
          <a:p>
            <a:r>
              <a:rPr lang="fr-FR" sz="1400" b="1" smtClean="0">
                <a:solidFill>
                  <a:srgbClr val="B4B392">
                    <a:lumMod val="50000"/>
                  </a:srgbClr>
                </a:solidFill>
                <a:latin typeface="Calibri" panose="020F0502020204030204" pitchFamily="34" charset="0"/>
              </a:rPr>
              <a:t>Bibliothèque</a:t>
            </a:r>
          </a:p>
          <a:p>
            <a:endParaRPr lang="fr-FR" sz="1400" b="1" smtClean="0">
              <a:solidFill>
                <a:srgbClr val="B4B392">
                  <a:lumMod val="50000"/>
                </a:srgbClr>
              </a:solidFill>
              <a:latin typeface="Calibri" panose="020F0502020204030204" pitchFamily="34" charset="0"/>
            </a:endParaRPr>
          </a:p>
          <a:p>
            <a:r>
              <a:rPr lang="fr-FR" sz="1400" smtClean="0">
                <a:solidFill>
                  <a:srgbClr val="B4B392">
                    <a:lumMod val="50000"/>
                  </a:srgbClr>
                </a:solidFill>
                <a:latin typeface="Calibri" panose="020F0502020204030204" pitchFamily="34" charset="0"/>
              </a:rPr>
              <a:t>750 </a:t>
            </a:r>
            <a:r>
              <a:rPr lang="fr-FR" sz="1400">
                <a:solidFill>
                  <a:srgbClr val="B4B392">
                    <a:lumMod val="50000"/>
                  </a:srgbClr>
                </a:solidFill>
                <a:latin typeface="Calibri" panose="020F0502020204030204" pitchFamily="34" charset="0"/>
              </a:rPr>
              <a:t>cahiers William </a:t>
            </a:r>
            <a:r>
              <a:rPr lang="fr-FR" sz="1400" smtClean="0">
                <a:solidFill>
                  <a:srgbClr val="B4B392">
                    <a:lumMod val="50000"/>
                  </a:srgbClr>
                </a:solidFill>
                <a:latin typeface="Calibri" panose="020F0502020204030204" pitchFamily="34" charset="0"/>
              </a:rPr>
              <a:t>Ponty</a:t>
            </a:r>
          </a:p>
          <a:p>
            <a:endParaRPr lang="fr-FR" sz="1400">
              <a:solidFill>
                <a:srgbClr val="B4B392">
                  <a:lumMod val="50000"/>
                </a:srgbClr>
              </a:solidFill>
              <a:latin typeface="Calibri" panose="020F0502020204030204" pitchFamily="34" charset="0"/>
            </a:endParaRPr>
          </a:p>
          <a:p>
            <a:r>
              <a:rPr lang="fr-FR" sz="1400">
                <a:solidFill>
                  <a:srgbClr val="B4B392">
                    <a:lumMod val="50000"/>
                  </a:srgbClr>
                </a:solidFill>
                <a:latin typeface="Calibri" panose="020F0502020204030204" pitchFamily="34" charset="0"/>
              </a:rPr>
              <a:t>Ce sont des manuscrits représentant </a:t>
            </a:r>
            <a:endParaRPr lang="fr-FR" sz="1400" smtClean="0">
              <a:solidFill>
                <a:srgbClr val="B4B392">
                  <a:lumMod val="50000"/>
                </a:srgbClr>
              </a:solidFill>
              <a:latin typeface="Calibri" panose="020F0502020204030204" pitchFamily="34" charset="0"/>
            </a:endParaRPr>
          </a:p>
          <a:p>
            <a:r>
              <a:rPr lang="fr-FR" sz="1400" smtClean="0">
                <a:solidFill>
                  <a:srgbClr val="B4B392">
                    <a:lumMod val="50000"/>
                  </a:srgbClr>
                </a:solidFill>
                <a:latin typeface="Calibri" panose="020F0502020204030204" pitchFamily="34" charset="0"/>
              </a:rPr>
              <a:t>les </a:t>
            </a:r>
            <a:r>
              <a:rPr lang="fr-FR" sz="1400">
                <a:solidFill>
                  <a:srgbClr val="B4B392">
                    <a:lumMod val="50000"/>
                  </a:srgbClr>
                </a:solidFill>
                <a:latin typeface="Calibri" panose="020F0502020204030204" pitchFamily="34" charset="0"/>
              </a:rPr>
              <a:t>devoirs </a:t>
            </a:r>
            <a:r>
              <a:rPr lang="fr-FR" sz="1400" smtClean="0">
                <a:solidFill>
                  <a:srgbClr val="B4B392">
                    <a:lumMod val="50000"/>
                  </a:srgbClr>
                </a:solidFill>
                <a:latin typeface="Calibri" panose="020F0502020204030204" pitchFamily="34" charset="0"/>
              </a:rPr>
              <a:t>de </a:t>
            </a:r>
            <a:r>
              <a:rPr lang="fr-FR" sz="1400">
                <a:solidFill>
                  <a:srgbClr val="B4B392">
                    <a:lumMod val="50000"/>
                  </a:srgbClr>
                </a:solidFill>
                <a:latin typeface="Calibri" panose="020F0502020204030204" pitchFamily="34" charset="0"/>
              </a:rPr>
              <a:t>vacances des élèves </a:t>
            </a:r>
            <a:r>
              <a:rPr lang="fr-FR" sz="1400" smtClean="0">
                <a:solidFill>
                  <a:srgbClr val="B4B392">
                    <a:lumMod val="50000"/>
                  </a:srgbClr>
                </a:solidFill>
                <a:latin typeface="Calibri" panose="020F0502020204030204" pitchFamily="34" charset="0"/>
              </a:rPr>
              <a:t>de l’École </a:t>
            </a:r>
            <a:r>
              <a:rPr lang="fr-FR" sz="1400">
                <a:solidFill>
                  <a:srgbClr val="B4B392">
                    <a:lumMod val="50000"/>
                  </a:srgbClr>
                </a:solidFill>
                <a:latin typeface="Calibri" panose="020F0502020204030204" pitchFamily="34" charset="0"/>
              </a:rPr>
              <a:t>William Ponty. </a:t>
            </a:r>
            <a:r>
              <a:rPr lang="fr-FR" sz="1400" smtClean="0">
                <a:solidFill>
                  <a:srgbClr val="B4B392">
                    <a:lumMod val="50000"/>
                  </a:srgbClr>
                </a:solidFill>
                <a:latin typeface="Calibri" panose="020F0502020204030204" pitchFamily="34" charset="0"/>
              </a:rPr>
              <a:t>Ils </a:t>
            </a:r>
            <a:r>
              <a:rPr lang="fr-FR" sz="1400">
                <a:solidFill>
                  <a:srgbClr val="B4B392">
                    <a:lumMod val="50000"/>
                  </a:srgbClr>
                </a:solidFill>
                <a:latin typeface="Calibri" panose="020F0502020204030204" pitchFamily="34" charset="0"/>
              </a:rPr>
              <a:t>sont traités </a:t>
            </a:r>
            <a:r>
              <a:rPr lang="fr-FR" sz="1400" smtClean="0">
                <a:solidFill>
                  <a:srgbClr val="B4B392">
                    <a:lumMod val="50000"/>
                  </a:srgbClr>
                </a:solidFill>
                <a:latin typeface="Calibri" panose="020F0502020204030204" pitchFamily="34" charset="0"/>
              </a:rPr>
              <a:t>dans </a:t>
            </a:r>
            <a:r>
              <a:rPr lang="fr-FR" sz="1400">
                <a:solidFill>
                  <a:srgbClr val="B4B392">
                    <a:lumMod val="50000"/>
                  </a:srgbClr>
                </a:solidFill>
                <a:latin typeface="Calibri" panose="020F0502020204030204" pitchFamily="34" charset="0"/>
              </a:rPr>
              <a:t>une </a:t>
            </a:r>
            <a:r>
              <a:rPr lang="fr-FR" sz="1400" smtClean="0">
                <a:solidFill>
                  <a:srgbClr val="B4B392">
                    <a:lumMod val="50000"/>
                  </a:srgbClr>
                </a:solidFill>
                <a:latin typeface="Calibri" panose="020F0502020204030204" pitchFamily="34" charset="0"/>
              </a:rPr>
              <a:t>base </a:t>
            </a:r>
            <a:r>
              <a:rPr lang="fr-FR" sz="1400">
                <a:solidFill>
                  <a:srgbClr val="B4B392">
                    <a:lumMod val="50000"/>
                  </a:srgbClr>
                </a:solidFill>
                <a:latin typeface="Calibri" panose="020F0502020204030204" pitchFamily="34" charset="0"/>
              </a:rPr>
              <a:t>de données intitulé : </a:t>
            </a:r>
            <a:r>
              <a:rPr lang="fr-FR" sz="1400" smtClean="0">
                <a:solidFill>
                  <a:srgbClr val="B4B392">
                    <a:lumMod val="50000"/>
                  </a:srgbClr>
                </a:solidFill>
                <a:latin typeface="Calibri" panose="020F0502020204030204" pitchFamily="34" charset="0"/>
              </a:rPr>
              <a:t>PONTY</a:t>
            </a:r>
            <a:r>
              <a:rPr lang="fr-FR" sz="1400">
                <a:solidFill>
                  <a:srgbClr val="B4B392">
                    <a:lumMod val="50000"/>
                  </a:srgbClr>
                </a:solidFill>
                <a:latin typeface="Calibri" panose="020F0502020204030204" pitchFamily="34" charset="0"/>
              </a:rPr>
              <a:t>. Un nouveau </a:t>
            </a:r>
            <a:r>
              <a:rPr lang="fr-FR" sz="1400" smtClean="0">
                <a:solidFill>
                  <a:srgbClr val="B4B392">
                    <a:lumMod val="50000"/>
                  </a:srgbClr>
                </a:solidFill>
                <a:latin typeface="Calibri" panose="020F0502020204030204" pitchFamily="34" charset="0"/>
              </a:rPr>
              <a:t>répertoire </a:t>
            </a:r>
            <a:r>
              <a:rPr lang="fr-FR" sz="1400">
                <a:solidFill>
                  <a:srgbClr val="B4B392">
                    <a:lumMod val="50000"/>
                  </a:srgbClr>
                </a:solidFill>
                <a:latin typeface="Calibri" panose="020F0502020204030204" pitchFamily="34" charset="0"/>
              </a:rPr>
              <a:t>de ces </a:t>
            </a:r>
            <a:r>
              <a:rPr lang="fr-FR" sz="1400" smtClean="0">
                <a:solidFill>
                  <a:srgbClr val="B4B392">
                    <a:lumMod val="50000"/>
                  </a:srgbClr>
                </a:solidFill>
                <a:latin typeface="Calibri" panose="020F0502020204030204" pitchFamily="34" charset="0"/>
              </a:rPr>
              <a:t>documents est </a:t>
            </a:r>
            <a:r>
              <a:rPr lang="fr-FR" sz="1400">
                <a:solidFill>
                  <a:srgbClr val="B4B392">
                    <a:lumMod val="50000"/>
                  </a:srgbClr>
                </a:solidFill>
                <a:latin typeface="Calibri" panose="020F0502020204030204" pitchFamily="34" charset="0"/>
              </a:rPr>
              <a:t>également disponible. </a:t>
            </a:r>
            <a:endParaRPr lang="fr-FR" sz="1400" smtClean="0">
              <a:solidFill>
                <a:srgbClr val="B4B392">
                  <a:lumMod val="50000"/>
                </a:srgbClr>
              </a:solidFill>
              <a:latin typeface="Calibri" panose="020F0502020204030204" pitchFamily="34"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14400" y="895350"/>
            <a:ext cx="1752600" cy="2482849"/>
          </a:xfrm>
          <a:prstGeom prst="rect">
            <a:avLst/>
          </a:prstGeom>
        </p:spPr>
      </p:pic>
    </p:spTree>
    <p:extLst>
      <p:ext uri="{BB962C8B-B14F-4D97-AF65-F5344CB8AC3E}">
        <p14:creationId xmlns:p14="http://schemas.microsoft.com/office/powerpoint/2010/main" val="1808793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20</a:t>
            </a:fld>
            <a:endParaRPr lang="en-US">
              <a:solidFill>
                <a:srgbClr val="000000">
                  <a:tint val="75000"/>
                </a:srgbClr>
              </a:solidFill>
            </a:endParaRPr>
          </a:p>
        </p:txBody>
      </p:sp>
      <p:sp>
        <p:nvSpPr>
          <p:cNvPr id="6" name="TextBox 5"/>
          <p:cNvSpPr txBox="1"/>
          <p:nvPr/>
        </p:nvSpPr>
        <p:spPr>
          <a:xfrm>
            <a:off x="4876800" y="5602069"/>
            <a:ext cx="2362199" cy="646331"/>
          </a:xfrm>
          <a:prstGeom prst="rect">
            <a:avLst/>
          </a:prstGeom>
          <a:noFill/>
        </p:spPr>
        <p:txBody>
          <a:bodyPr wrap="square" rtlCol="0">
            <a:spAutoFit/>
          </a:bodyPr>
          <a:lstStyle/>
          <a:p>
            <a:r>
              <a:rPr lang="fr-FR" sz="1200" dirty="0">
                <a:solidFill>
                  <a:srgbClr val="C00000"/>
                </a:solidFill>
              </a:rPr>
              <a:t>Kouassi </a:t>
            </a:r>
            <a:r>
              <a:rPr lang="fr-FR" sz="1200" dirty="0" smtClean="0">
                <a:solidFill>
                  <a:srgbClr val="C00000"/>
                </a:solidFill>
              </a:rPr>
              <a:t>YAPI. </a:t>
            </a:r>
            <a:r>
              <a:rPr lang="fr-FR" sz="1200" i="1" dirty="0" smtClean="0">
                <a:solidFill>
                  <a:srgbClr val="C00000"/>
                </a:solidFill>
              </a:rPr>
              <a:t>Les </a:t>
            </a:r>
            <a:r>
              <a:rPr lang="fr-FR" sz="1200" i="1" dirty="0">
                <a:solidFill>
                  <a:srgbClr val="C00000"/>
                </a:solidFill>
              </a:rPr>
              <a:t>a</a:t>
            </a:r>
            <a:r>
              <a:rPr lang="fr-FR" sz="1200" i="1" dirty="0" smtClean="0">
                <a:solidFill>
                  <a:srgbClr val="C00000"/>
                </a:solidFill>
              </a:rPr>
              <a:t>nimaux </a:t>
            </a:r>
            <a:r>
              <a:rPr lang="fr-FR" sz="1200" i="1" dirty="0">
                <a:solidFill>
                  <a:srgbClr val="C00000"/>
                </a:solidFill>
              </a:rPr>
              <a:t>de la brousse autour de </a:t>
            </a:r>
            <a:r>
              <a:rPr lang="fr-FR" sz="1200" i="1" dirty="0" err="1" smtClean="0">
                <a:solidFill>
                  <a:srgbClr val="C00000"/>
                </a:solidFill>
              </a:rPr>
              <a:t>Zékréssou</a:t>
            </a:r>
            <a:r>
              <a:rPr lang="fr-FR" sz="1200" i="1" dirty="0" smtClean="0">
                <a:solidFill>
                  <a:srgbClr val="C00000"/>
                </a:solidFill>
              </a:rPr>
              <a:t> </a:t>
            </a:r>
            <a:r>
              <a:rPr lang="fr-FR" sz="1200" dirty="0">
                <a:solidFill>
                  <a:srgbClr val="C00000"/>
                </a:solidFill>
              </a:rPr>
              <a:t>(</a:t>
            </a:r>
            <a:r>
              <a:rPr lang="fr-FR" sz="1200" dirty="0" smtClean="0">
                <a:solidFill>
                  <a:srgbClr val="C00000"/>
                </a:solidFill>
              </a:rPr>
              <a:t>1938)</a:t>
            </a:r>
            <a:endParaRPr lang="en-US" sz="1200" dirty="0">
              <a:solidFill>
                <a:srgbClr val="C00000"/>
              </a:solidFill>
              <a:latin typeface="Calibri" panose="020F0502020204030204" pitchFamily="34" charset="0"/>
            </a:endParaRPr>
          </a:p>
        </p:txBody>
      </p:sp>
      <p:pic>
        <p:nvPicPr>
          <p:cNvPr id="8" name="Picture 7"/>
          <p:cNvPicPr>
            <a:picLocks noChangeAspect="1"/>
          </p:cNvPicPr>
          <p:nvPr/>
        </p:nvPicPr>
        <p:blipFill>
          <a:blip r:embed="rId2"/>
          <a:stretch>
            <a:fillRect/>
          </a:stretch>
        </p:blipFill>
        <p:spPr>
          <a:xfrm>
            <a:off x="76200" y="207819"/>
            <a:ext cx="4027053" cy="6040581"/>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800600" y="381000"/>
            <a:ext cx="2971800" cy="2123658"/>
          </a:xfrm>
          <a:prstGeom prst="rect">
            <a:avLst/>
          </a:prstGeom>
          <a:noFill/>
        </p:spPr>
        <p:txBody>
          <a:bodyPr wrap="square" rtlCol="0">
            <a:spAutoFit/>
          </a:bodyPr>
          <a:lstStyle/>
          <a:p>
            <a:r>
              <a:rPr lang="en-US" sz="1200" smtClean="0">
                <a:solidFill>
                  <a:schemeClr val="accent6">
                    <a:lumMod val="50000"/>
                  </a:schemeClr>
                </a:solidFill>
              </a:rPr>
              <a:t>Some interesting remarks, but also inaccuracies and shortcomings. </a:t>
            </a:r>
          </a:p>
          <a:p>
            <a:endParaRPr lang="en-US" sz="1200">
              <a:solidFill>
                <a:schemeClr val="accent6">
                  <a:lumMod val="50000"/>
                </a:schemeClr>
              </a:solidFill>
            </a:endParaRPr>
          </a:p>
          <a:p>
            <a:r>
              <a:rPr lang="en-US" sz="1200" smtClean="0">
                <a:solidFill>
                  <a:schemeClr val="accent6">
                    <a:lumMod val="50000"/>
                  </a:schemeClr>
                </a:solidFill>
              </a:rPr>
              <a:t>Your work is too much that of a naturalist. It would be good, in my opinion, to get closer to animals, in the same way as the good La Fontaine, and to show that you like them.</a:t>
            </a:r>
          </a:p>
          <a:p>
            <a:endParaRPr lang="en-US" sz="1200">
              <a:solidFill>
                <a:schemeClr val="accent6">
                  <a:lumMod val="50000"/>
                </a:schemeClr>
              </a:solidFill>
            </a:endParaRPr>
          </a:p>
          <a:p>
            <a:r>
              <a:rPr lang="en-US" sz="1200" smtClean="0">
                <a:solidFill>
                  <a:schemeClr val="accent6">
                    <a:lumMod val="50000"/>
                  </a:schemeClr>
                </a:solidFill>
              </a:rPr>
              <a:t>Some errors in spelling and style. You could have illustrated your work more.</a:t>
            </a:r>
            <a:endParaRPr lang="en-US" sz="1200">
              <a:solidFill>
                <a:schemeClr val="accent6">
                  <a:lumMod val="50000"/>
                </a:schemeClr>
              </a:solidFill>
            </a:endParaRPr>
          </a:p>
        </p:txBody>
      </p:sp>
    </p:spTree>
    <p:extLst>
      <p:ext uri="{BB962C8B-B14F-4D97-AF65-F5344CB8AC3E}">
        <p14:creationId xmlns:p14="http://schemas.microsoft.com/office/powerpoint/2010/main" val="1367028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609600"/>
            <a:ext cx="3276600" cy="267765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oAutofit/>
          </a:bodyPr>
          <a:lstStyle/>
          <a:p>
            <a:r>
              <a:rPr lang="en-US" sz="1400">
                <a:solidFill>
                  <a:srgbClr val="B4B392">
                    <a:lumMod val="50000"/>
                  </a:srgbClr>
                </a:solidFill>
                <a:latin typeface="Calibri" panose="020F0502020204030204" pitchFamily="34" charset="0"/>
              </a:rPr>
              <a:t>Nous qui sommes appelés à devenir les éducateurs des enfants, sachons mettre en pratique les bons precepts de morale sans être les esclaves des superstitions. Faisons profiter également nos jeunes frères de la culture intellectuelle, morale et surtout matérielle reçue à l’école française. Ainsi nous nous montrerons dignes collaborateurs de la France et l’indigène, qui ne tardera pas à suivre notre exemple [et] marchera d’un pas sûr dans la voie du progrès.</a:t>
            </a:r>
          </a:p>
          <a:p>
            <a:endParaRPr lang="en-US" sz="1300" dirty="0" smtClean="0">
              <a:solidFill>
                <a:srgbClr val="FFFFFF"/>
              </a:solidFill>
            </a:endParaRPr>
          </a:p>
        </p:txBody>
      </p:sp>
      <p:sp>
        <p:nvSpPr>
          <p:cNvPr id="3" name="TextBox 2"/>
          <p:cNvSpPr txBox="1"/>
          <p:nvPr/>
        </p:nvSpPr>
        <p:spPr>
          <a:xfrm>
            <a:off x="5029200" y="3200400"/>
            <a:ext cx="3276600" cy="2667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oAutofit/>
          </a:bodyPr>
          <a:lstStyle/>
          <a:p>
            <a:r>
              <a:rPr lang="en-US" sz="1400" i="1" dirty="0" smtClean="0">
                <a:solidFill>
                  <a:srgbClr val="C00000"/>
                </a:solidFill>
                <a:latin typeface="Calibri" panose="020F0502020204030204" pitchFamily="34" charset="0"/>
              </a:rPr>
              <a:t>We who are called to become the children’s teachers, will know how to put into practice good principles of morality without being slaves to superstitions. Let us also make our younger brothers benefit from the intellectual, moral and especially material culture received in the French school. Thus we will show ourselves worthy collaborators of France and the indigene, who will soon follow our lead and will walk with a sure step on the path of progress.</a:t>
            </a:r>
          </a:p>
          <a:p>
            <a:endParaRPr lang="en-US" sz="1300" i="1" dirty="0">
              <a:solidFill>
                <a:srgbClr val="C00000"/>
              </a:solidFill>
            </a:endParaRPr>
          </a:p>
          <a:p>
            <a:endParaRPr lang="en-US" sz="1200" dirty="0" smtClean="0">
              <a:solidFill>
                <a:schemeClr val="bg2">
                  <a:lumMod val="50000"/>
                </a:schemeClr>
              </a:solidFill>
            </a:endParaRPr>
          </a:p>
          <a:p>
            <a:r>
              <a:rPr lang="en-US" sz="1400" smtClean="0">
                <a:solidFill>
                  <a:srgbClr val="C00000"/>
                </a:solidFill>
                <a:latin typeface="Calibri" panose="020F0502020204030204" pitchFamily="34" charset="0"/>
              </a:rPr>
              <a:t>Kéfing KEITA</a:t>
            </a:r>
            <a:endParaRPr lang="en-US" sz="1400" dirty="0" smtClean="0">
              <a:solidFill>
                <a:srgbClr val="C00000"/>
              </a:solidFill>
              <a:latin typeface="Calibri" panose="020F0502020204030204" pitchFamily="34" charset="0"/>
            </a:endParaRPr>
          </a:p>
          <a:p>
            <a:r>
              <a:rPr lang="en-US" sz="1400" i="1" smtClean="0">
                <a:solidFill>
                  <a:srgbClr val="C00000"/>
                </a:solidFill>
                <a:latin typeface="Calibri" panose="020F0502020204030204" pitchFamily="34" charset="0"/>
              </a:rPr>
              <a:t>L’Enfant malinke</a:t>
            </a:r>
            <a:r>
              <a:rPr lang="en-US" sz="1400" smtClean="0">
                <a:solidFill>
                  <a:srgbClr val="C00000"/>
                </a:solidFill>
                <a:latin typeface="Calibri" panose="020F0502020204030204" pitchFamily="34" charset="0"/>
              </a:rPr>
              <a:t> </a:t>
            </a:r>
            <a:r>
              <a:rPr lang="en-US" sz="1400" dirty="0" smtClean="0">
                <a:solidFill>
                  <a:srgbClr val="C00000"/>
                </a:solidFill>
                <a:latin typeface="Calibri" panose="020F0502020204030204" pitchFamily="34" charset="0"/>
              </a:rPr>
              <a:t>(1936)</a:t>
            </a:r>
          </a:p>
          <a:p>
            <a:endParaRPr lang="en-US" sz="1300" i="1" dirty="0">
              <a:solidFill>
                <a:srgbClr val="C00000"/>
              </a:solidFill>
            </a:endParaRPr>
          </a:p>
        </p:txBody>
      </p:sp>
      <p:grpSp>
        <p:nvGrpSpPr>
          <p:cNvPr id="5" name="Group 4"/>
          <p:cNvGrpSpPr/>
          <p:nvPr/>
        </p:nvGrpSpPr>
        <p:grpSpPr>
          <a:xfrm>
            <a:off x="152400" y="609600"/>
            <a:ext cx="4343399" cy="5736774"/>
            <a:chOff x="685801" y="381000"/>
            <a:chExt cx="4267198" cy="5791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85801" y="381000"/>
              <a:ext cx="4264549" cy="5791200"/>
            </a:xfrm>
            <a:prstGeom prst="rect">
              <a:avLst/>
            </a:prstGeom>
            <a:effectLst>
              <a:outerShdw blurRad="50800" dist="38100" dir="2700000" algn="tl" rotWithShape="0">
                <a:srgbClr val="000000">
                  <a:alpha val="43000"/>
                </a:srgbClr>
              </a:outerShdw>
            </a:effectLst>
          </p:spPr>
        </p:pic>
        <p:pic>
          <p:nvPicPr>
            <p:cNvPr id="1026" name="Picture 2" descr="C:\Users\mlt615\AppData\Local\Microsoft\Windows\Temporary Internet Files\Content.Outlook\OYRHPDD8\autoethnography 013.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838200" y="381000"/>
              <a:ext cx="4114799" cy="577406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Slide Number Placeholder 5"/>
          <p:cNvSpPr>
            <a:spLocks noGrp="1"/>
          </p:cNvSpPr>
          <p:nvPr>
            <p:ph type="sldNum" sz="quarter" idx="12"/>
          </p:nvPr>
        </p:nvSpPr>
        <p:spPr/>
        <p:txBody>
          <a:bodyPr/>
          <a:lstStyle/>
          <a:p>
            <a:fld id="{F4326981-E9A7-4D8B-97A8-524D0CDD82E1}" type="slidenum">
              <a:rPr lang="en-US" smtClean="0">
                <a:solidFill>
                  <a:srgbClr val="000000">
                    <a:tint val="75000"/>
                  </a:srgbClr>
                </a:solidFill>
              </a:rPr>
              <a:pPr/>
              <a:t>21</a:t>
            </a:fld>
            <a:endParaRPr lang="en-US">
              <a:solidFill>
                <a:srgbClr val="000000">
                  <a:tint val="75000"/>
                </a:srgbClr>
              </a:solidFill>
            </a:endParaRPr>
          </a:p>
        </p:txBody>
      </p:sp>
    </p:spTree>
    <p:extLst>
      <p:ext uri="{BB962C8B-B14F-4D97-AF65-F5344CB8AC3E}">
        <p14:creationId xmlns:p14="http://schemas.microsoft.com/office/powerpoint/2010/main" val="1188730288"/>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22</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509176" y="342900"/>
            <a:ext cx="3834224" cy="5219700"/>
          </a:xfrm>
          <a:prstGeom prst="rect">
            <a:avLst/>
          </a:prstGeom>
        </p:spPr>
      </p:pic>
      <p:pic>
        <p:nvPicPr>
          <p:cNvPr id="5" name="Picture 4"/>
          <p:cNvPicPr>
            <a:picLocks noChangeAspect="1"/>
          </p:cNvPicPr>
          <p:nvPr/>
        </p:nvPicPr>
        <p:blipFill>
          <a:blip r:embed="rId3"/>
          <a:stretch>
            <a:fillRect/>
          </a:stretch>
        </p:blipFill>
        <p:spPr>
          <a:xfrm>
            <a:off x="4724400" y="381000"/>
            <a:ext cx="3943591" cy="5181600"/>
          </a:xfrm>
          <a:prstGeom prst="rect">
            <a:avLst/>
          </a:prstGeom>
        </p:spPr>
      </p:pic>
      <p:sp>
        <p:nvSpPr>
          <p:cNvPr id="6" name="TextBox 5"/>
          <p:cNvSpPr txBox="1"/>
          <p:nvPr/>
        </p:nvSpPr>
        <p:spPr>
          <a:xfrm>
            <a:off x="457200" y="5867400"/>
            <a:ext cx="6705600" cy="307777"/>
          </a:xfrm>
          <a:prstGeom prst="rect">
            <a:avLst/>
          </a:prstGeom>
          <a:noFill/>
        </p:spPr>
        <p:txBody>
          <a:bodyPr wrap="square" rtlCol="0">
            <a:spAutoFit/>
          </a:bodyPr>
          <a:lstStyle/>
          <a:p>
            <a:r>
              <a:rPr lang="en-US" sz="1400" smtClean="0">
                <a:solidFill>
                  <a:srgbClr val="C00000"/>
                </a:solidFill>
                <a:latin typeface="Calibri" panose="020F0502020204030204" pitchFamily="34" charset="0"/>
              </a:rPr>
              <a:t>Bamba MÉDJI. </a:t>
            </a:r>
            <a:r>
              <a:rPr lang="en-US" sz="1400" i="1" smtClean="0">
                <a:solidFill>
                  <a:srgbClr val="C00000"/>
                </a:solidFill>
                <a:latin typeface="Calibri" panose="020F0502020204030204" pitchFamily="34" charset="0"/>
              </a:rPr>
              <a:t>Le noir évolué de première generation </a:t>
            </a:r>
            <a:r>
              <a:rPr lang="en-US" sz="1400" smtClean="0">
                <a:solidFill>
                  <a:srgbClr val="C00000"/>
                </a:solidFill>
                <a:latin typeface="Calibri" panose="020F0502020204030204" pitchFamily="34" charset="0"/>
              </a:rPr>
              <a:t>(1941)</a:t>
            </a:r>
            <a:endParaRPr lang="en-US" sz="1400">
              <a:solidFill>
                <a:srgbClr val="C00000"/>
              </a:solidFill>
              <a:latin typeface="Calibri" panose="020F0502020204030204" pitchFamily="34" charset="0"/>
            </a:endParaRPr>
          </a:p>
        </p:txBody>
      </p:sp>
    </p:spTree>
    <p:extLst>
      <p:ext uri="{BB962C8B-B14F-4D97-AF65-F5344CB8AC3E}">
        <p14:creationId xmlns:p14="http://schemas.microsoft.com/office/powerpoint/2010/main" val="186568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23</a:t>
            </a:fld>
            <a:endParaRPr lang="en-US">
              <a:solidFill>
                <a:srgbClr val="000000">
                  <a:tint val="75000"/>
                </a:srgbClr>
              </a:solidFill>
            </a:endParaRPr>
          </a:p>
        </p:txBody>
      </p:sp>
      <p:pic>
        <p:nvPicPr>
          <p:cNvPr id="4" name="Picture 3"/>
          <p:cNvPicPr>
            <a:picLocks noChangeAspect="1"/>
          </p:cNvPicPr>
          <p:nvPr/>
        </p:nvPicPr>
        <p:blipFill>
          <a:blip r:embed="rId2"/>
          <a:stretch>
            <a:fillRect/>
          </a:stretch>
        </p:blipFill>
        <p:spPr>
          <a:xfrm>
            <a:off x="5334000" y="152401"/>
            <a:ext cx="3657600" cy="4914661"/>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3216727" y="3429000"/>
            <a:ext cx="2634343" cy="33528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152400" y="152400"/>
            <a:ext cx="3460898" cy="4343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9607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24</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76200" y="304800"/>
            <a:ext cx="4383823" cy="57150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4800600" y="333375"/>
            <a:ext cx="4225451" cy="568642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457200" y="6123801"/>
            <a:ext cx="4572000" cy="461665"/>
          </a:xfrm>
          <a:prstGeom prst="rect">
            <a:avLst/>
          </a:prstGeom>
          <a:noFill/>
        </p:spPr>
        <p:txBody>
          <a:bodyPr wrap="square" rtlCol="0">
            <a:spAutoFit/>
          </a:bodyPr>
          <a:lstStyle/>
          <a:p>
            <a:r>
              <a:rPr lang="en-US" sz="1200" smtClean="0">
                <a:solidFill>
                  <a:srgbClr val="C00000"/>
                </a:solidFill>
              </a:rPr>
              <a:t>Kouamé GUIÉ</a:t>
            </a:r>
          </a:p>
          <a:p>
            <a:r>
              <a:rPr lang="en-US" sz="1200" i="1" smtClean="0">
                <a:solidFill>
                  <a:srgbClr val="C00000"/>
                </a:solidFill>
              </a:rPr>
              <a:t>Monographie de Sakassou </a:t>
            </a:r>
            <a:r>
              <a:rPr lang="en-US" sz="1200" smtClean="0">
                <a:solidFill>
                  <a:srgbClr val="C00000"/>
                </a:solidFill>
              </a:rPr>
              <a:t>[1941]</a:t>
            </a:r>
            <a:endParaRPr lang="en-US" sz="1200">
              <a:solidFill>
                <a:srgbClr val="C00000"/>
              </a:solidFill>
            </a:endParaRPr>
          </a:p>
        </p:txBody>
      </p:sp>
    </p:spTree>
    <p:extLst>
      <p:ext uri="{BB962C8B-B14F-4D97-AF65-F5344CB8AC3E}">
        <p14:creationId xmlns:p14="http://schemas.microsoft.com/office/powerpoint/2010/main" val="125915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25</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152400" y="254382"/>
            <a:ext cx="4038600" cy="625461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4457700" y="685800"/>
            <a:ext cx="4191000" cy="3406231"/>
          </a:xfrm>
          <a:prstGeom prst="rect">
            <a:avLst/>
          </a:prstGeom>
          <a:effectLst>
            <a:outerShdw blurRad="63500" sx="102000" sy="102000" algn="ctr" rotWithShape="0">
              <a:prstClr val="black">
                <a:alpha val="40000"/>
              </a:prstClr>
            </a:outerShdw>
          </a:effectLst>
        </p:spPr>
      </p:pic>
      <p:sp>
        <p:nvSpPr>
          <p:cNvPr id="6" name="TextBox 5"/>
          <p:cNvSpPr txBox="1"/>
          <p:nvPr/>
        </p:nvSpPr>
        <p:spPr>
          <a:xfrm>
            <a:off x="4572000" y="5638800"/>
            <a:ext cx="3886200" cy="461665"/>
          </a:xfrm>
          <a:prstGeom prst="rect">
            <a:avLst/>
          </a:prstGeom>
          <a:noFill/>
        </p:spPr>
        <p:txBody>
          <a:bodyPr wrap="square" rtlCol="0">
            <a:spAutoFit/>
          </a:bodyPr>
          <a:lstStyle/>
          <a:p>
            <a:r>
              <a:rPr lang="en-US" sz="1200" smtClean="0">
                <a:solidFill>
                  <a:srgbClr val="C00000"/>
                </a:solidFill>
              </a:rPr>
              <a:t>Kouamé GUIÉ</a:t>
            </a:r>
          </a:p>
          <a:p>
            <a:r>
              <a:rPr lang="en-US" sz="1200" i="1" smtClean="0">
                <a:solidFill>
                  <a:srgbClr val="C00000"/>
                </a:solidFill>
              </a:rPr>
              <a:t>Monographie de Sakassou </a:t>
            </a:r>
            <a:r>
              <a:rPr lang="en-US" sz="1200" smtClean="0">
                <a:solidFill>
                  <a:srgbClr val="C00000"/>
                </a:solidFill>
              </a:rPr>
              <a:t>[1941]</a:t>
            </a:r>
            <a:endParaRPr lang="en-US" sz="1200">
              <a:solidFill>
                <a:srgbClr val="C00000"/>
              </a:solidFill>
            </a:endParaRPr>
          </a:p>
        </p:txBody>
      </p:sp>
    </p:spTree>
    <p:extLst>
      <p:ext uri="{BB962C8B-B14F-4D97-AF65-F5344CB8AC3E}">
        <p14:creationId xmlns:p14="http://schemas.microsoft.com/office/powerpoint/2010/main" val="1388315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26</a:t>
            </a:fld>
            <a:endParaRPr lang="en-US">
              <a:solidFill>
                <a:srgbClr val="000000">
                  <a:tint val="75000"/>
                </a:srgbClr>
              </a:solidFill>
            </a:endParaRPr>
          </a:p>
        </p:txBody>
      </p:sp>
      <p:pic>
        <p:nvPicPr>
          <p:cNvPr id="4" name="Picture 3"/>
          <p:cNvPicPr>
            <a:picLocks noChangeAspect="1"/>
          </p:cNvPicPr>
          <p:nvPr/>
        </p:nvPicPr>
        <p:blipFill>
          <a:blip r:embed="rId2"/>
          <a:stretch>
            <a:fillRect/>
          </a:stretch>
        </p:blipFill>
        <p:spPr>
          <a:xfrm>
            <a:off x="5074310" y="152400"/>
            <a:ext cx="3993490" cy="297180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a:off x="-1" y="0"/>
            <a:ext cx="5842110" cy="4648200"/>
          </a:xfrm>
          <a:prstGeom prst="rect">
            <a:avLst/>
          </a:prstGeom>
          <a:effectLst>
            <a:outerShdw blurRad="63500" sx="102000" sy="102000" algn="ctr" rotWithShape="0">
              <a:prstClr val="black">
                <a:alpha val="40000"/>
              </a:prstClr>
            </a:outerShdw>
          </a:effectLst>
        </p:spPr>
      </p:pic>
      <p:sp>
        <p:nvSpPr>
          <p:cNvPr id="7" name="TextBox 6"/>
          <p:cNvSpPr txBox="1"/>
          <p:nvPr/>
        </p:nvSpPr>
        <p:spPr>
          <a:xfrm flipH="1">
            <a:off x="533400" y="5410200"/>
            <a:ext cx="2743200" cy="954107"/>
          </a:xfrm>
          <a:prstGeom prst="rect">
            <a:avLst/>
          </a:prstGeom>
          <a:noFill/>
        </p:spPr>
        <p:txBody>
          <a:bodyPr wrap="square" rtlCol="0">
            <a:spAutoFit/>
          </a:bodyPr>
          <a:lstStyle/>
          <a:p>
            <a:r>
              <a:rPr lang="en-US" sz="1400" smtClean="0">
                <a:solidFill>
                  <a:srgbClr val="C00000"/>
                </a:solidFill>
                <a:latin typeface="Calibri" panose="020F0502020204030204" pitchFamily="34" charset="0"/>
              </a:rPr>
              <a:t>Namogo COULIBALY  </a:t>
            </a:r>
          </a:p>
          <a:p>
            <a:r>
              <a:rPr lang="en-US" sz="1400" smtClean="0">
                <a:solidFill>
                  <a:srgbClr val="C00000"/>
                </a:solidFill>
                <a:latin typeface="Calibri" panose="020F0502020204030204" pitchFamily="34" charset="0"/>
              </a:rPr>
              <a:t>L’agriculture dans la région de Kong (1939)</a:t>
            </a:r>
          </a:p>
          <a:p>
            <a:endParaRPr lang="en-US" sz="1400">
              <a:solidFill>
                <a:schemeClr val="accent6">
                  <a:lumMod val="50000"/>
                </a:schemeClr>
              </a:solidFill>
              <a:latin typeface="Calibri" panose="020F0502020204030204" pitchFamily="34" charset="0"/>
            </a:endParaRPr>
          </a:p>
        </p:txBody>
      </p:sp>
      <p:pic>
        <p:nvPicPr>
          <p:cNvPr id="8" name="Picture 7"/>
          <p:cNvPicPr>
            <a:picLocks noChangeAspect="1"/>
          </p:cNvPicPr>
          <p:nvPr/>
        </p:nvPicPr>
        <p:blipFill>
          <a:blip r:embed="rId4"/>
          <a:stretch>
            <a:fillRect/>
          </a:stretch>
        </p:blipFill>
        <p:spPr>
          <a:xfrm>
            <a:off x="5281863" y="3276600"/>
            <a:ext cx="3023937" cy="3505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2211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27</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76200" y="76200"/>
            <a:ext cx="3168185" cy="59150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a:stretch>
            <a:fillRect/>
          </a:stretch>
        </p:blipFill>
        <p:spPr>
          <a:xfrm rot="60000">
            <a:off x="4474855" y="108904"/>
            <a:ext cx="2346295" cy="424329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rot="60000">
            <a:off x="6624509" y="1479233"/>
            <a:ext cx="2402702" cy="4672356"/>
          </a:xfrm>
          <a:prstGeom prst="rect">
            <a:avLst/>
          </a:prstGeom>
          <a:effectLst>
            <a:outerShdw blurRad="63500" sx="102000" sy="102000" algn="ctr" rotWithShape="0">
              <a:prstClr val="black">
                <a:alpha val="40000"/>
              </a:prstClr>
            </a:outerShdw>
          </a:effectLst>
        </p:spPr>
      </p:pic>
      <p:sp>
        <p:nvSpPr>
          <p:cNvPr id="9" name="TextBox 8"/>
          <p:cNvSpPr txBox="1"/>
          <p:nvPr/>
        </p:nvSpPr>
        <p:spPr>
          <a:xfrm flipH="1">
            <a:off x="3657600" y="5410200"/>
            <a:ext cx="2743200" cy="954107"/>
          </a:xfrm>
          <a:prstGeom prst="rect">
            <a:avLst/>
          </a:prstGeom>
          <a:noFill/>
        </p:spPr>
        <p:txBody>
          <a:bodyPr wrap="square" rtlCol="0">
            <a:spAutoFit/>
          </a:bodyPr>
          <a:lstStyle/>
          <a:p>
            <a:r>
              <a:rPr lang="en-US" sz="1400" smtClean="0">
                <a:solidFill>
                  <a:srgbClr val="C00000"/>
                </a:solidFill>
                <a:latin typeface="Calibri" panose="020F0502020204030204" pitchFamily="34" charset="0"/>
              </a:rPr>
              <a:t>Namogo COULIBALY  </a:t>
            </a:r>
          </a:p>
          <a:p>
            <a:r>
              <a:rPr lang="en-US" sz="1400" smtClean="0">
                <a:solidFill>
                  <a:srgbClr val="C00000"/>
                </a:solidFill>
                <a:latin typeface="Calibri" panose="020F0502020204030204" pitchFamily="34" charset="0"/>
              </a:rPr>
              <a:t>L’agriculture dans la région de Kong (1939)</a:t>
            </a:r>
          </a:p>
          <a:p>
            <a:endParaRPr lang="en-US" sz="1400">
              <a:solidFill>
                <a:schemeClr val="accent6">
                  <a:lumMod val="50000"/>
                </a:schemeClr>
              </a:solidFill>
              <a:latin typeface="Calibri" panose="020F0502020204030204" pitchFamily="34" charset="0"/>
            </a:endParaRPr>
          </a:p>
        </p:txBody>
      </p:sp>
    </p:spTree>
    <p:extLst>
      <p:ext uri="{BB962C8B-B14F-4D97-AF65-F5344CB8AC3E}">
        <p14:creationId xmlns:p14="http://schemas.microsoft.com/office/powerpoint/2010/main" val="3634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28</a:t>
            </a:fld>
            <a:endParaRPr lang="en-US">
              <a:solidFill>
                <a:srgbClr val="000000">
                  <a:tint val="75000"/>
                </a:srgb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895601"/>
            <a:ext cx="2592364" cy="3962400"/>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0000">
            <a:off x="2050247" y="683138"/>
            <a:ext cx="3403801" cy="563968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000">
            <a:off x="209696" y="1277423"/>
            <a:ext cx="2188169" cy="3158905"/>
          </a:xfrm>
          <a:prstGeom prst="rect">
            <a:avLst/>
          </a:prstGeom>
          <a:effectLst>
            <a:outerShdw blurRad="50800" dist="38100" dir="8100000" algn="tr" rotWithShape="0">
              <a:prstClr val="black">
                <a:alpha val="40000"/>
              </a:prstClr>
            </a:outerShdw>
          </a:effectLst>
        </p:spPr>
      </p:pic>
      <p:sp>
        <p:nvSpPr>
          <p:cNvPr id="7" name="TextBox 6"/>
          <p:cNvSpPr txBox="1"/>
          <p:nvPr/>
        </p:nvSpPr>
        <p:spPr>
          <a:xfrm>
            <a:off x="6019800" y="304800"/>
            <a:ext cx="2590800" cy="2631490"/>
          </a:xfrm>
          <a:prstGeom prst="rect">
            <a:avLst/>
          </a:prstGeom>
          <a:noFill/>
        </p:spPr>
        <p:txBody>
          <a:bodyPr wrap="square" rtlCol="0">
            <a:spAutoFit/>
          </a:bodyPr>
          <a:lstStyle/>
          <a:p>
            <a:r>
              <a:rPr lang="en-US" sz="1000" b="1" smtClean="0">
                <a:solidFill>
                  <a:srgbClr val="B4B392">
                    <a:lumMod val="50000"/>
                  </a:srgbClr>
                </a:solidFill>
                <a:latin typeface="Calibri" panose="020F0502020204030204" pitchFamily="34" charset="0"/>
              </a:rPr>
              <a:t>Sources de documentation:</a:t>
            </a:r>
          </a:p>
          <a:p>
            <a:endParaRPr lang="en-US" sz="1100">
              <a:solidFill>
                <a:srgbClr val="B4B392">
                  <a:lumMod val="50000"/>
                </a:srgbClr>
              </a:solidFill>
              <a:latin typeface="Calibri" panose="020F0502020204030204" pitchFamily="34" charset="0"/>
            </a:endParaRPr>
          </a:p>
          <a:p>
            <a:r>
              <a:rPr lang="en-US" sz="1000" smtClean="0">
                <a:solidFill>
                  <a:srgbClr val="B4B392">
                    <a:lumMod val="50000"/>
                  </a:srgbClr>
                </a:solidFill>
                <a:latin typeface="Calibri" panose="020F0502020204030204" pitchFamily="34" charset="0"/>
              </a:rPr>
              <a:t>Kaati, M. </a:t>
            </a:r>
            <a:r>
              <a:rPr lang="en-US" sz="1000" i="1" smtClean="0">
                <a:solidFill>
                  <a:srgbClr val="B4B392">
                    <a:lumMod val="50000"/>
                  </a:srgbClr>
                </a:solidFill>
                <a:latin typeface="Calibri" panose="020F0502020204030204" pitchFamily="34" charset="0"/>
              </a:rPr>
              <a:t>Tarik el Fettach </a:t>
            </a:r>
            <a:r>
              <a:rPr lang="en-US" sz="1000" smtClean="0">
                <a:solidFill>
                  <a:srgbClr val="B4B392">
                    <a:lumMod val="50000"/>
                  </a:srgbClr>
                </a:solidFill>
                <a:latin typeface="Calibri" panose="020F0502020204030204" pitchFamily="34" charset="0"/>
              </a:rPr>
              <a:t>…Texte arabe et traduction française … par O. Houdas, M. Delafosse. Paris, 1913-1914.</a:t>
            </a:r>
          </a:p>
          <a:p>
            <a:endParaRPr lang="en-US" sz="1000" smtClean="0">
              <a:solidFill>
                <a:srgbClr val="B4B392">
                  <a:lumMod val="50000"/>
                </a:srgbClr>
              </a:solidFill>
              <a:latin typeface="Calibri" panose="020F0502020204030204" pitchFamily="34" charset="0"/>
            </a:endParaRPr>
          </a:p>
          <a:p>
            <a:r>
              <a:rPr lang="en-US" sz="1000" smtClean="0">
                <a:solidFill>
                  <a:srgbClr val="B4B392">
                    <a:lumMod val="50000"/>
                  </a:srgbClr>
                </a:solidFill>
                <a:latin typeface="Calibri" panose="020F0502020204030204" pitchFamily="34" charset="0"/>
              </a:rPr>
              <a:t>Desplagnes, Lt-Louis. </a:t>
            </a:r>
            <a:r>
              <a:rPr lang="en-US" sz="1000" i="1" smtClean="0">
                <a:solidFill>
                  <a:srgbClr val="B4B392">
                    <a:lumMod val="50000"/>
                  </a:srgbClr>
                </a:solidFill>
                <a:latin typeface="Calibri" panose="020F0502020204030204" pitchFamily="34" charset="0"/>
              </a:rPr>
              <a:t>Le plateau central nigérien. Une mission archéologique et ethnographique au Soudan français. </a:t>
            </a:r>
            <a:r>
              <a:rPr lang="en-US" sz="1000" smtClean="0">
                <a:solidFill>
                  <a:srgbClr val="B4B392">
                    <a:lumMod val="50000"/>
                  </a:srgbClr>
                </a:solidFill>
                <a:latin typeface="Calibri" panose="020F0502020204030204" pitchFamily="34" charset="0"/>
              </a:rPr>
              <a:t>Paris, 1907.</a:t>
            </a:r>
          </a:p>
          <a:p>
            <a:endParaRPr lang="en-US" sz="1000">
              <a:solidFill>
                <a:srgbClr val="B4B392">
                  <a:lumMod val="50000"/>
                </a:srgbClr>
              </a:solidFill>
              <a:latin typeface="Calibri" panose="020F0502020204030204" pitchFamily="34" charset="0"/>
            </a:endParaRPr>
          </a:p>
          <a:p>
            <a:r>
              <a:rPr lang="en-US" sz="1000" smtClean="0">
                <a:solidFill>
                  <a:srgbClr val="B4B392">
                    <a:lumMod val="50000"/>
                  </a:srgbClr>
                </a:solidFill>
                <a:latin typeface="Calibri" panose="020F0502020204030204" pitchFamily="34" charset="0"/>
              </a:rPr>
              <a:t>Chebunneau, A. </a:t>
            </a:r>
            <a:r>
              <a:rPr lang="en-US" sz="1000" i="1" smtClean="0">
                <a:solidFill>
                  <a:srgbClr val="B4B392">
                    <a:lumMod val="50000"/>
                  </a:srgbClr>
                </a:solidFill>
                <a:latin typeface="Calibri" panose="020F0502020204030204" pitchFamily="34" charset="0"/>
              </a:rPr>
              <a:t>Essai sur la littérature arabe au Soudan. </a:t>
            </a:r>
            <a:r>
              <a:rPr lang="en-US" sz="1000" smtClean="0">
                <a:solidFill>
                  <a:srgbClr val="B4B392">
                    <a:lumMod val="50000"/>
                  </a:srgbClr>
                </a:solidFill>
                <a:latin typeface="Calibri" panose="020F0502020204030204" pitchFamily="34" charset="0"/>
              </a:rPr>
              <a:t>Paris, 1846.</a:t>
            </a:r>
          </a:p>
          <a:p>
            <a:endParaRPr lang="en-US" sz="1100">
              <a:solidFill>
                <a:srgbClr val="000000"/>
              </a:solidFill>
            </a:endParaRPr>
          </a:p>
          <a:p>
            <a:endParaRPr lang="en-US" sz="1100">
              <a:solidFill>
                <a:srgbClr val="000000"/>
              </a:solidFill>
            </a:endParaRPr>
          </a:p>
          <a:p>
            <a:endParaRPr lang="en-US" sz="1100">
              <a:solidFill>
                <a:srgbClr val="000000"/>
              </a:solidFill>
            </a:endParaRPr>
          </a:p>
        </p:txBody>
      </p:sp>
    </p:spTree>
    <p:extLst>
      <p:ext uri="{BB962C8B-B14F-4D97-AF65-F5344CB8AC3E}">
        <p14:creationId xmlns:p14="http://schemas.microsoft.com/office/powerpoint/2010/main" val="419466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29</a:t>
            </a:fld>
            <a:endParaRPr lang="en-US">
              <a:solidFill>
                <a:srgbClr val="000000">
                  <a:tint val="75000"/>
                </a:srgbClr>
              </a:solidFill>
            </a:endParaRPr>
          </a:p>
        </p:txBody>
      </p:sp>
      <p:sp>
        <p:nvSpPr>
          <p:cNvPr id="3" name="TextBox 2"/>
          <p:cNvSpPr txBox="1"/>
          <p:nvPr/>
        </p:nvSpPr>
        <p:spPr>
          <a:xfrm>
            <a:off x="914400" y="1478281"/>
            <a:ext cx="2895600" cy="3385542"/>
          </a:xfrm>
          <a:prstGeom prst="rect">
            <a:avLst/>
          </a:prstGeom>
          <a:noFill/>
        </p:spPr>
        <p:txBody>
          <a:bodyPr wrap="square" rtlCol="0">
            <a:spAutoFit/>
          </a:bodyPr>
          <a:lstStyle/>
          <a:p>
            <a:r>
              <a:rPr lang="fr-FR" sz="1600" smtClean="0">
                <a:solidFill>
                  <a:schemeClr val="accent6">
                    <a:lumMod val="50000"/>
                  </a:schemeClr>
                </a:solidFill>
              </a:rPr>
              <a:t>« De </a:t>
            </a:r>
            <a:r>
              <a:rPr lang="fr-FR" sz="1600">
                <a:solidFill>
                  <a:schemeClr val="accent6">
                    <a:lumMod val="50000"/>
                  </a:schemeClr>
                </a:solidFill>
              </a:rPr>
              <a:t>cette instruction en ‘vase clos’, de cette culture de derrière une vraie ‘muraille de Chine’ il est resté une fausse appréciation, une minimisation d’efforts à accomplir pour accéder à la place qui doit nous échoir. </a:t>
            </a:r>
            <a:r>
              <a:rPr lang="fr-FR" sz="1600" smtClean="0">
                <a:solidFill>
                  <a:schemeClr val="accent6">
                    <a:lumMod val="50000"/>
                  </a:schemeClr>
                </a:solidFill>
              </a:rPr>
              <a:t>»</a:t>
            </a:r>
          </a:p>
          <a:p>
            <a:endParaRPr lang="fr-FR" sz="1600">
              <a:solidFill>
                <a:srgbClr val="C00000"/>
              </a:solidFill>
              <a:latin typeface="Calibri" panose="020F0502020204030204" pitchFamily="34" charset="0"/>
            </a:endParaRPr>
          </a:p>
          <a:p>
            <a:endParaRPr lang="fr-FR" sz="1600" smtClean="0">
              <a:solidFill>
                <a:srgbClr val="C00000"/>
              </a:solidFill>
              <a:latin typeface="Calibri" panose="020F0502020204030204" pitchFamily="34" charset="0"/>
            </a:endParaRPr>
          </a:p>
          <a:p>
            <a:endParaRPr lang="fr-FR" sz="1400" smtClean="0">
              <a:solidFill>
                <a:schemeClr val="accent6">
                  <a:lumMod val="50000"/>
                </a:schemeClr>
              </a:solidFill>
              <a:latin typeface="Calibri" panose="020F0502020204030204" pitchFamily="34" charset="0"/>
            </a:endParaRPr>
          </a:p>
          <a:p>
            <a:endParaRPr lang="fr-FR" sz="1400">
              <a:solidFill>
                <a:schemeClr val="accent6">
                  <a:lumMod val="50000"/>
                </a:schemeClr>
              </a:solidFill>
              <a:latin typeface="Calibri" panose="020F0502020204030204" pitchFamily="34" charset="0"/>
            </a:endParaRPr>
          </a:p>
          <a:p>
            <a:r>
              <a:rPr lang="fr-FR" sz="1400" smtClean="0">
                <a:solidFill>
                  <a:srgbClr val="C00000"/>
                </a:solidFill>
                <a:latin typeface="Calibri" panose="020F0502020204030204" pitchFamily="34" charset="0"/>
              </a:rPr>
              <a:t>M’Baye M’BENGUÉ</a:t>
            </a:r>
            <a:endParaRPr lang="fr-FR" sz="1400">
              <a:solidFill>
                <a:srgbClr val="C00000"/>
              </a:solidFill>
              <a:latin typeface="Calibri" panose="020F0502020204030204" pitchFamily="34" charset="0"/>
            </a:endParaRPr>
          </a:p>
          <a:p>
            <a:r>
              <a:rPr lang="fr-FR" sz="1200" i="1">
                <a:solidFill>
                  <a:srgbClr val="C00000"/>
                </a:solidFill>
              </a:rPr>
              <a:t>La Méditerranée vue par un Noir</a:t>
            </a:r>
            <a:r>
              <a:rPr lang="fr-FR" sz="1200">
                <a:solidFill>
                  <a:srgbClr val="C00000"/>
                </a:solidFill>
              </a:rPr>
              <a:t> </a:t>
            </a:r>
            <a:r>
              <a:rPr lang="fr-FR" sz="1200" smtClean="0">
                <a:solidFill>
                  <a:srgbClr val="C00000"/>
                </a:solidFill>
              </a:rPr>
              <a:t> (1945)</a:t>
            </a:r>
            <a:endParaRPr lang="en-US" sz="1200">
              <a:solidFill>
                <a:srgbClr val="C00000"/>
              </a:solidFill>
              <a:latin typeface="Calibri" panose="020F0502020204030204" pitchFamily="34" charset="0"/>
            </a:endParaRPr>
          </a:p>
        </p:txBody>
      </p:sp>
      <p:sp>
        <p:nvSpPr>
          <p:cNvPr id="4" name="TextBox 3"/>
          <p:cNvSpPr txBox="1"/>
          <p:nvPr/>
        </p:nvSpPr>
        <p:spPr>
          <a:xfrm>
            <a:off x="4953000" y="1478281"/>
            <a:ext cx="2895600" cy="2308324"/>
          </a:xfrm>
          <a:prstGeom prst="rect">
            <a:avLst/>
          </a:prstGeom>
          <a:noFill/>
        </p:spPr>
        <p:txBody>
          <a:bodyPr wrap="square" rtlCol="0">
            <a:spAutoFit/>
          </a:bodyPr>
          <a:lstStyle/>
          <a:p>
            <a:r>
              <a:rPr lang="en-US" sz="1600" smtClean="0">
                <a:solidFill>
                  <a:srgbClr val="C00000"/>
                </a:solidFill>
              </a:rPr>
              <a:t>“Of that instruction in a ‘closed vase’, of that culture from behind a real ‘wall of China’, there has remained </a:t>
            </a:r>
          </a:p>
          <a:p>
            <a:r>
              <a:rPr lang="en-US" sz="1600" smtClean="0">
                <a:solidFill>
                  <a:srgbClr val="C00000"/>
                </a:solidFill>
              </a:rPr>
              <a:t>a false appreciation, a minimization of efforts to accomplish in order to reach the place where we ought to be.”</a:t>
            </a:r>
            <a:endParaRPr lang="en-US" sz="1600">
              <a:solidFill>
                <a:srgbClr val="C00000"/>
              </a:solidFill>
            </a:endParaRPr>
          </a:p>
        </p:txBody>
      </p:sp>
    </p:spTree>
    <p:extLst>
      <p:ext uri="{BB962C8B-B14F-4D97-AF65-F5344CB8AC3E}">
        <p14:creationId xmlns:p14="http://schemas.microsoft.com/office/powerpoint/2010/main" val="186109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3</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76201" y="152400"/>
            <a:ext cx="3943302" cy="510540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76200" y="5410200"/>
            <a:ext cx="3124200" cy="615553"/>
          </a:xfrm>
          <a:prstGeom prst="rect">
            <a:avLst/>
          </a:prstGeom>
          <a:noFill/>
        </p:spPr>
        <p:txBody>
          <a:bodyPr wrap="square" rtlCol="0">
            <a:spAutoFit/>
          </a:bodyPr>
          <a:lstStyle/>
          <a:p>
            <a:r>
              <a:rPr lang="en-US" sz="1200" smtClean="0">
                <a:solidFill>
                  <a:schemeClr val="accent6">
                    <a:lumMod val="50000"/>
                  </a:schemeClr>
                </a:solidFill>
                <a:latin typeface="Calibri" panose="020F0502020204030204" pitchFamily="34" charset="0"/>
              </a:rPr>
              <a:t>Center for Research Libraries </a:t>
            </a:r>
          </a:p>
          <a:p>
            <a:r>
              <a:rPr lang="en-US" sz="1200" smtClean="0">
                <a:solidFill>
                  <a:schemeClr val="accent6">
                    <a:lumMod val="50000"/>
                  </a:schemeClr>
                </a:solidFill>
                <a:latin typeface="Calibri" panose="020F0502020204030204" pitchFamily="34" charset="0"/>
              </a:rPr>
              <a:t>(Chicago, Illinois)</a:t>
            </a:r>
          </a:p>
          <a:p>
            <a:r>
              <a:rPr lang="en-US" sz="1000" i="1">
                <a:solidFill>
                  <a:schemeClr val="accent6">
                    <a:lumMod val="50000"/>
                  </a:schemeClr>
                </a:solidFill>
                <a:latin typeface="Calibri" panose="020F0502020204030204" pitchFamily="34" charset="0"/>
              </a:rPr>
              <a:t>http://catalog.crl.edu/record=b2870273~S1</a:t>
            </a:r>
          </a:p>
        </p:txBody>
      </p:sp>
      <p:pic>
        <p:nvPicPr>
          <p:cNvPr id="5" name="Picture 4"/>
          <p:cNvPicPr>
            <a:picLocks noChangeAspect="1"/>
          </p:cNvPicPr>
          <p:nvPr/>
        </p:nvPicPr>
        <p:blipFill>
          <a:blip r:embed="rId3"/>
          <a:stretch>
            <a:fillRect/>
          </a:stretch>
        </p:blipFill>
        <p:spPr>
          <a:xfrm>
            <a:off x="2819400" y="2133600"/>
            <a:ext cx="6324601" cy="4269250"/>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1514947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4</a:t>
            </a:fld>
            <a:endParaRPr lang="en-US">
              <a:solidFill>
                <a:srgbClr val="000000">
                  <a:tint val="75000"/>
                </a:srgbClr>
              </a:solidFill>
            </a:endParaRPr>
          </a:p>
        </p:txBody>
      </p:sp>
      <p:pic>
        <p:nvPicPr>
          <p:cNvPr id="5" name="Picture 4"/>
          <p:cNvPicPr>
            <a:picLocks noChangeAspect="1"/>
          </p:cNvPicPr>
          <p:nvPr/>
        </p:nvPicPr>
        <p:blipFill>
          <a:blip r:embed="rId2"/>
          <a:stretch>
            <a:fillRect/>
          </a:stretch>
        </p:blipFill>
        <p:spPr>
          <a:xfrm>
            <a:off x="3429000" y="51119"/>
            <a:ext cx="2914135" cy="4063681"/>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6115050" y="1981200"/>
            <a:ext cx="3028950" cy="40386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685800" y="6093023"/>
            <a:ext cx="7467600" cy="307777"/>
          </a:xfrm>
          <a:prstGeom prst="rect">
            <a:avLst/>
          </a:prstGeom>
          <a:noFill/>
        </p:spPr>
        <p:txBody>
          <a:bodyPr wrap="square" rtlCol="0">
            <a:spAutoFit/>
          </a:bodyPr>
          <a:lstStyle/>
          <a:p>
            <a:r>
              <a:rPr lang="en-US" sz="1400" smtClean="0">
                <a:solidFill>
                  <a:schemeClr val="accent6">
                    <a:lumMod val="50000"/>
                  </a:schemeClr>
                </a:solidFill>
                <a:latin typeface="Calibri" panose="020F0502020204030204" pitchFamily="34" charset="0"/>
              </a:rPr>
              <a:t>Diawara, Bakary. </a:t>
            </a:r>
            <a:r>
              <a:rPr lang="en-US" sz="1400" i="1" smtClean="0">
                <a:solidFill>
                  <a:schemeClr val="accent6">
                    <a:lumMod val="50000"/>
                  </a:schemeClr>
                </a:solidFill>
                <a:latin typeface="Calibri" panose="020F0502020204030204" pitchFamily="34" charset="0"/>
              </a:rPr>
              <a:t>La formation d’une élite ivoirienne à l’École William-Ponty 1930-1950 </a:t>
            </a:r>
            <a:r>
              <a:rPr lang="en-US" sz="1400" smtClean="0">
                <a:solidFill>
                  <a:schemeClr val="accent6">
                    <a:lumMod val="50000"/>
                  </a:schemeClr>
                </a:solidFill>
                <a:latin typeface="Calibri" panose="020F0502020204030204" pitchFamily="34" charset="0"/>
              </a:rPr>
              <a:t>(thèse, 1981)</a:t>
            </a:r>
            <a:endParaRPr lang="en-US" sz="1400">
              <a:solidFill>
                <a:schemeClr val="accent6">
                  <a:lumMod val="50000"/>
                </a:schemeClr>
              </a:solidFill>
              <a:latin typeface="Calibri" panose="020F0502020204030204" pitchFamily="34" charset="0"/>
            </a:endParaRPr>
          </a:p>
        </p:txBody>
      </p:sp>
      <p:pic>
        <p:nvPicPr>
          <p:cNvPr id="6" name="Picture 5"/>
          <p:cNvPicPr>
            <a:picLocks noChangeAspect="1"/>
          </p:cNvPicPr>
          <p:nvPr/>
        </p:nvPicPr>
        <p:blipFill>
          <a:blip r:embed="rId4"/>
          <a:stretch>
            <a:fillRect/>
          </a:stretch>
        </p:blipFill>
        <p:spPr>
          <a:xfrm>
            <a:off x="0" y="838200"/>
            <a:ext cx="3837276" cy="5181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4677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326981-E9A7-4D8B-97A8-524D0CDD82E1}" type="slidenum">
              <a:rPr lang="en-US" smtClean="0">
                <a:solidFill>
                  <a:srgbClr val="000000">
                    <a:tint val="75000"/>
                  </a:srgbClr>
                </a:solidFill>
              </a:rPr>
              <a:pPr/>
              <a:t>5</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3729373" y="949527"/>
            <a:ext cx="4271627" cy="4841673"/>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66000"/>
                    </a14:imgEffect>
                    <a14:imgEffect>
                      <a14:colorTemperature colorTemp="6505"/>
                    </a14:imgEffect>
                    <a14:imgEffect>
                      <a14:saturation sat="151000"/>
                    </a14:imgEffect>
                  </a14:imgLayer>
                </a14:imgProps>
              </a:ext>
            </a:extLst>
          </a:blip>
          <a:stretch>
            <a:fillRect/>
          </a:stretch>
        </p:blipFill>
        <p:spPr>
          <a:xfrm rot="240000">
            <a:off x="884313" y="1277687"/>
            <a:ext cx="1775065" cy="281198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533400" y="5102423"/>
            <a:ext cx="3859803" cy="307777"/>
          </a:xfrm>
          <a:prstGeom prst="rect">
            <a:avLst/>
          </a:prstGeom>
          <a:noFill/>
        </p:spPr>
        <p:txBody>
          <a:bodyPr wrap="square" rtlCol="0">
            <a:spAutoFit/>
          </a:bodyPr>
          <a:lstStyle/>
          <a:p>
            <a:r>
              <a:rPr lang="fr-FR" sz="1400">
                <a:solidFill>
                  <a:schemeClr val="accent6">
                    <a:lumMod val="50000"/>
                  </a:schemeClr>
                </a:solidFill>
              </a:rPr>
              <a:t>T</a:t>
            </a:r>
            <a:r>
              <a:rPr lang="fr-FR" sz="1400" smtClean="0">
                <a:solidFill>
                  <a:schemeClr val="accent6">
                    <a:lumMod val="50000"/>
                  </a:schemeClr>
                </a:solidFill>
              </a:rPr>
              <a:t>héâtre </a:t>
            </a:r>
            <a:r>
              <a:rPr lang="fr-FR" sz="1400">
                <a:solidFill>
                  <a:schemeClr val="accent6">
                    <a:lumMod val="50000"/>
                  </a:schemeClr>
                </a:solidFill>
              </a:rPr>
              <a:t>de l’Ecole Ponty</a:t>
            </a:r>
            <a:endParaRPr lang="en-US" sz="1400">
              <a:solidFill>
                <a:schemeClr val="accent6">
                  <a:lumMod val="50000"/>
                </a:schemeClr>
              </a:solidFill>
            </a:endParaRPr>
          </a:p>
        </p:txBody>
      </p:sp>
    </p:spTree>
    <p:extLst>
      <p:ext uri="{BB962C8B-B14F-4D97-AF65-F5344CB8AC3E}">
        <p14:creationId xmlns:p14="http://schemas.microsoft.com/office/powerpoint/2010/main" val="2274147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467600" cy="685800"/>
          </a:xfrm>
          <a:ln w="19050" cmpd="sng"/>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1600" smtClean="0">
                <a:latin typeface="Calibri" panose="020F0502020204030204" pitchFamily="34" charset="0"/>
              </a:rPr>
              <a:t>Culture franco-africaine</a:t>
            </a:r>
            <a:endParaRPr lang="en-US" sz="1600">
              <a:latin typeface="Calibri" panose="020F0502020204030204" pitchFamily="34" charset="0"/>
            </a:endParaRPr>
          </a:p>
        </p:txBody>
      </p:sp>
      <p:sp>
        <p:nvSpPr>
          <p:cNvPr id="3" name="Content Placeholder 2"/>
          <p:cNvSpPr>
            <a:spLocks noGrp="1"/>
          </p:cNvSpPr>
          <p:nvPr>
            <p:ph sz="half" idx="1"/>
          </p:nvPr>
        </p:nvSpPr>
        <p:spPr>
          <a:xfrm>
            <a:off x="838200" y="1219200"/>
            <a:ext cx="3581400" cy="4343400"/>
          </a:xfrm>
          <a:noFill/>
          <a:ln>
            <a:noFill/>
          </a:ln>
        </p:spPr>
        <p:style>
          <a:lnRef idx="2">
            <a:schemeClr val="accent1"/>
          </a:lnRef>
          <a:fillRef idx="1">
            <a:schemeClr val="lt1"/>
          </a:fillRef>
          <a:effectRef idx="0">
            <a:schemeClr val="accent1"/>
          </a:effectRef>
          <a:fontRef idx="minor">
            <a:schemeClr val="dk1"/>
          </a:fontRef>
        </p:style>
        <p:txBody>
          <a:bodyPr lIns="0" tIns="0" rIns="0" bIns="0">
            <a:noAutofit/>
          </a:bodyPr>
          <a:lstStyle/>
          <a:p>
            <a:pPr marL="0" indent="0">
              <a:spcBef>
                <a:spcPts val="0"/>
              </a:spcBef>
              <a:buNone/>
            </a:pPr>
            <a:endParaRPr lang="en-US" sz="1600" smtClean="0">
              <a:solidFill>
                <a:schemeClr val="accent6">
                  <a:lumMod val="50000"/>
                </a:schemeClr>
              </a:solidFill>
              <a:latin typeface="Calibri" panose="020F0502020204030204" pitchFamily="34" charset="0"/>
            </a:endParaRPr>
          </a:p>
          <a:p>
            <a:pPr marL="0" indent="0">
              <a:spcBef>
                <a:spcPts val="0"/>
              </a:spcBef>
              <a:buNone/>
            </a:pPr>
            <a:r>
              <a:rPr lang="en-US" sz="1600" smtClean="0">
                <a:solidFill>
                  <a:schemeClr val="accent6">
                    <a:lumMod val="50000"/>
                  </a:schemeClr>
                </a:solidFill>
                <a:latin typeface="Calibri" panose="020F0502020204030204" pitchFamily="34" charset="0"/>
              </a:rPr>
              <a:t>Demain</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fonctionnaires</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ils</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iront</a:t>
            </a:r>
            <a:r>
              <a:rPr lang="en-US" sz="1600" dirty="0">
                <a:solidFill>
                  <a:schemeClr val="accent6">
                    <a:lumMod val="50000"/>
                  </a:schemeClr>
                </a:solidFill>
                <a:latin typeface="Calibri" panose="020F0502020204030204" pitchFamily="34" charset="0"/>
              </a:rPr>
              <a:t> avec </a:t>
            </a:r>
            <a:r>
              <a:rPr lang="en-US" sz="1600" dirty="0" err="1" smtClean="0">
                <a:solidFill>
                  <a:schemeClr val="accent6">
                    <a:lumMod val="50000"/>
                  </a:schemeClr>
                </a:solidFill>
                <a:latin typeface="Calibri" panose="020F0502020204030204" pitchFamily="34" charset="0"/>
              </a:rPr>
              <a:t>sympathie</a:t>
            </a:r>
            <a:r>
              <a:rPr lang="en-US" sz="1600" dirty="0" smtClean="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vers</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leurs</a:t>
            </a:r>
            <a:r>
              <a:rPr lang="en-US" sz="1600" dirty="0">
                <a:solidFill>
                  <a:schemeClr val="accent6">
                    <a:lumMod val="50000"/>
                  </a:schemeClr>
                </a:solidFill>
                <a:latin typeface="Calibri" panose="020F0502020204030204" pitchFamily="34" charset="0"/>
              </a:rPr>
              <a:t> frères des villages, </a:t>
            </a:r>
            <a:r>
              <a:rPr lang="en-US" sz="1600" dirty="0" err="1">
                <a:solidFill>
                  <a:schemeClr val="accent6">
                    <a:lumMod val="50000"/>
                  </a:schemeClr>
                </a:solidFill>
                <a:latin typeface="Calibri" panose="020F0502020204030204" pitchFamily="34" charset="0"/>
              </a:rPr>
              <a:t>ils</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étudieront</a:t>
            </a:r>
            <a:r>
              <a:rPr lang="en-US" sz="1600" dirty="0" smtClean="0">
                <a:solidFill>
                  <a:schemeClr val="accent6">
                    <a:lumMod val="50000"/>
                  </a:schemeClr>
                </a:solidFill>
                <a:latin typeface="Calibri" panose="020F0502020204030204" pitchFamily="34" charset="0"/>
              </a:rPr>
              <a:t> les </a:t>
            </a:r>
            <a:r>
              <a:rPr lang="en-US" sz="1600" dirty="0" err="1">
                <a:solidFill>
                  <a:schemeClr val="accent6">
                    <a:lumMod val="50000"/>
                  </a:schemeClr>
                </a:solidFill>
                <a:latin typeface="Calibri" panose="020F0502020204030204" pitchFamily="34" charset="0"/>
              </a:rPr>
              <a:t>formes</a:t>
            </a:r>
            <a:r>
              <a:rPr lang="en-US" sz="1600" dirty="0">
                <a:solidFill>
                  <a:schemeClr val="accent6">
                    <a:lumMod val="50000"/>
                  </a:schemeClr>
                </a:solidFill>
                <a:latin typeface="Calibri" panose="020F0502020204030204" pitchFamily="34" charset="0"/>
              </a:rPr>
              <a:t> d’art trop </a:t>
            </a:r>
            <a:r>
              <a:rPr lang="en-US" sz="1600" dirty="0" err="1">
                <a:solidFill>
                  <a:schemeClr val="accent6">
                    <a:lumMod val="50000"/>
                  </a:schemeClr>
                </a:solidFill>
                <a:latin typeface="Calibri" panose="020F0502020204030204" pitchFamily="34" charset="0"/>
              </a:rPr>
              <a:t>longtemps</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négligées</a:t>
            </a:r>
            <a:r>
              <a:rPr lang="en-US" sz="1600" dirty="0" smtClean="0">
                <a:solidFill>
                  <a:schemeClr val="accent6">
                    <a:lumMod val="50000"/>
                  </a:schemeClr>
                </a:solidFill>
                <a:latin typeface="Calibri" panose="020F0502020204030204" pitchFamily="34" charset="0"/>
              </a:rPr>
              <a:t> </a:t>
            </a:r>
            <a:r>
              <a:rPr lang="en-US" sz="1600" dirty="0">
                <a:solidFill>
                  <a:schemeClr val="accent6">
                    <a:lumMod val="50000"/>
                  </a:schemeClr>
                </a:solidFill>
                <a:latin typeface="Calibri" panose="020F0502020204030204" pitchFamily="34" charset="0"/>
              </a:rPr>
              <a:t>et les </a:t>
            </a:r>
            <a:r>
              <a:rPr lang="en-US" sz="1600" dirty="0" err="1">
                <a:solidFill>
                  <a:schemeClr val="accent6">
                    <a:lumMod val="50000"/>
                  </a:schemeClr>
                </a:solidFill>
                <a:latin typeface="Calibri" panose="020F0502020204030204" pitchFamily="34" charset="0"/>
              </a:rPr>
              <a:t>remettront</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à</a:t>
            </a:r>
            <a:r>
              <a:rPr lang="en-US" sz="1600" dirty="0">
                <a:solidFill>
                  <a:schemeClr val="accent6">
                    <a:lumMod val="50000"/>
                  </a:schemeClr>
                </a:solidFill>
                <a:latin typeface="Calibri" panose="020F0502020204030204" pitchFamily="34" charset="0"/>
              </a:rPr>
              <a:t> la place </a:t>
            </a:r>
            <a:r>
              <a:rPr lang="en-US" sz="1600" dirty="0" err="1" smtClean="0">
                <a:solidFill>
                  <a:schemeClr val="accent6">
                    <a:lumMod val="50000"/>
                  </a:schemeClr>
                </a:solidFill>
                <a:latin typeface="Calibri" panose="020F0502020204030204" pitchFamily="34" charset="0"/>
              </a:rPr>
              <a:t>d’honneur</a:t>
            </a:r>
            <a:r>
              <a:rPr lang="en-US" sz="1600" dirty="0" smtClean="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Ce</a:t>
            </a:r>
            <a:r>
              <a:rPr lang="en-US" sz="1600" dirty="0" smtClean="0">
                <a:solidFill>
                  <a:schemeClr val="accent6">
                    <a:lumMod val="50000"/>
                  </a:schemeClr>
                </a:solidFill>
                <a:latin typeface="Calibri" panose="020F0502020204030204" pitchFamily="34" charset="0"/>
              </a:rPr>
              <a:t> </a:t>
            </a:r>
            <a:r>
              <a:rPr lang="en-US" sz="1600" dirty="0">
                <a:solidFill>
                  <a:schemeClr val="accent6">
                    <a:lumMod val="50000"/>
                  </a:schemeClr>
                </a:solidFill>
                <a:latin typeface="Calibri" panose="020F0502020204030204" pitchFamily="34" charset="0"/>
              </a:rPr>
              <a:t>sera </a:t>
            </a:r>
            <a:r>
              <a:rPr lang="en-US" sz="1600" dirty="0" err="1">
                <a:solidFill>
                  <a:schemeClr val="accent6">
                    <a:lumMod val="50000"/>
                  </a:schemeClr>
                </a:solidFill>
                <a:latin typeface="Calibri" panose="020F0502020204030204" pitchFamily="34" charset="0"/>
              </a:rPr>
              <a:t>précieux</a:t>
            </a:r>
            <a:r>
              <a:rPr lang="en-US" sz="1600" dirty="0">
                <a:solidFill>
                  <a:schemeClr val="accent6">
                    <a:lumMod val="50000"/>
                  </a:schemeClr>
                </a:solidFill>
                <a:latin typeface="Calibri" panose="020F0502020204030204" pitchFamily="34" charset="0"/>
              </a:rPr>
              <a:t> pour nous, qui </a:t>
            </a:r>
            <a:r>
              <a:rPr lang="en-US" sz="1600" dirty="0" err="1" smtClean="0">
                <a:solidFill>
                  <a:schemeClr val="accent6">
                    <a:lumMod val="50000"/>
                  </a:schemeClr>
                </a:solidFill>
                <a:latin typeface="Calibri" panose="020F0502020204030204" pitchFamily="34" charset="0"/>
              </a:rPr>
              <a:t>aimons</a:t>
            </a:r>
            <a:r>
              <a:rPr lang="en-US" sz="1600" dirty="0" smtClean="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l’Afrique</a:t>
            </a:r>
            <a:r>
              <a:rPr lang="en-US" sz="1600" dirty="0">
                <a:solidFill>
                  <a:schemeClr val="accent6">
                    <a:lumMod val="50000"/>
                  </a:schemeClr>
                </a:solidFill>
                <a:latin typeface="Calibri" panose="020F0502020204030204" pitchFamily="34" charset="0"/>
              </a:rPr>
              <a:t> et qui la </a:t>
            </a:r>
            <a:r>
              <a:rPr lang="en-US" sz="1600" dirty="0" err="1" smtClean="0">
                <a:solidFill>
                  <a:schemeClr val="accent6">
                    <a:lumMod val="50000"/>
                  </a:schemeClr>
                </a:solidFill>
                <a:latin typeface="Calibri" panose="020F0502020204030204" pitchFamily="34" charset="0"/>
              </a:rPr>
              <a:t>connaîtrons</a:t>
            </a:r>
            <a:r>
              <a:rPr lang="en-US" sz="1600" dirty="0" smtClean="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mieux</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ce</a:t>
            </a:r>
            <a:r>
              <a:rPr lang="en-US" sz="1600" dirty="0" smtClean="0">
                <a:solidFill>
                  <a:schemeClr val="accent6">
                    <a:lumMod val="50000"/>
                  </a:schemeClr>
                </a:solidFill>
                <a:latin typeface="Calibri" panose="020F0502020204030204" pitchFamily="34" charset="0"/>
              </a:rPr>
              <a:t> </a:t>
            </a:r>
            <a:r>
              <a:rPr lang="en-US" sz="1600" dirty="0">
                <a:solidFill>
                  <a:schemeClr val="accent6">
                    <a:lumMod val="50000"/>
                  </a:schemeClr>
                </a:solidFill>
                <a:latin typeface="Calibri" panose="020F0502020204030204" pitchFamily="34" charset="0"/>
              </a:rPr>
              <a:t>sera </a:t>
            </a:r>
            <a:r>
              <a:rPr lang="en-US" sz="1600" dirty="0" err="1">
                <a:solidFill>
                  <a:schemeClr val="accent6">
                    <a:lumMod val="50000"/>
                  </a:schemeClr>
                </a:solidFill>
                <a:latin typeface="Calibri" panose="020F0502020204030204" pitchFamily="34" charset="0"/>
              </a:rPr>
              <a:t>précieux</a:t>
            </a:r>
            <a:r>
              <a:rPr lang="en-US" sz="1600" dirty="0">
                <a:solidFill>
                  <a:schemeClr val="accent6">
                    <a:lumMod val="50000"/>
                  </a:schemeClr>
                </a:solidFill>
                <a:latin typeface="Calibri" panose="020F0502020204030204" pitchFamily="34" charset="0"/>
              </a:rPr>
              <a:t> </a:t>
            </a:r>
            <a:r>
              <a:rPr lang="en-US" sz="1600" dirty="0" smtClean="0">
                <a:solidFill>
                  <a:schemeClr val="accent6">
                    <a:lumMod val="50000"/>
                  </a:schemeClr>
                </a:solidFill>
                <a:latin typeface="Calibri" panose="020F0502020204030204" pitchFamily="34" charset="0"/>
              </a:rPr>
              <a:t>pour </a:t>
            </a:r>
            <a:r>
              <a:rPr lang="en-US" sz="1600" dirty="0" err="1">
                <a:solidFill>
                  <a:schemeClr val="accent6">
                    <a:lumMod val="50000"/>
                  </a:schemeClr>
                </a:solidFill>
                <a:latin typeface="Calibri" panose="020F0502020204030204" pitchFamily="34" charset="0"/>
              </a:rPr>
              <a:t>eux</a:t>
            </a:r>
            <a:r>
              <a:rPr lang="en-US" sz="1600" dirty="0">
                <a:solidFill>
                  <a:schemeClr val="accent6">
                    <a:lumMod val="50000"/>
                  </a:schemeClr>
                </a:solidFill>
                <a:latin typeface="Calibri" panose="020F0502020204030204" pitchFamily="34" charset="0"/>
              </a:rPr>
              <a:t> qui se </a:t>
            </a:r>
            <a:r>
              <a:rPr lang="en-US" sz="1600" dirty="0" err="1" smtClean="0">
                <a:solidFill>
                  <a:schemeClr val="accent6">
                    <a:lumMod val="50000"/>
                  </a:schemeClr>
                </a:solidFill>
                <a:latin typeface="Calibri" panose="020F0502020204030204" pitchFamily="34" charset="0"/>
              </a:rPr>
              <a:t>consoleront</a:t>
            </a:r>
            <a:r>
              <a:rPr lang="en-US" sz="1600" dirty="0" smtClean="0">
                <a:solidFill>
                  <a:schemeClr val="accent6">
                    <a:lumMod val="50000"/>
                  </a:schemeClr>
                </a:solidFill>
                <a:latin typeface="Calibri" panose="020F0502020204030204" pitchFamily="34" charset="0"/>
              </a:rPr>
              <a:t> des </a:t>
            </a:r>
            <a:r>
              <a:rPr lang="en-US" sz="1600" dirty="0">
                <a:solidFill>
                  <a:schemeClr val="accent6">
                    <a:lumMod val="50000"/>
                  </a:schemeClr>
                </a:solidFill>
                <a:latin typeface="Calibri" panose="020F0502020204030204" pitchFamily="34" charset="0"/>
              </a:rPr>
              <a:t>menus </a:t>
            </a:r>
            <a:r>
              <a:rPr lang="en-US" sz="1600" dirty="0" err="1">
                <a:solidFill>
                  <a:schemeClr val="accent6">
                    <a:lumMod val="50000"/>
                  </a:schemeClr>
                </a:solidFill>
                <a:latin typeface="Calibri" panose="020F0502020204030204" pitchFamily="34" charset="0"/>
              </a:rPr>
              <a:t>tracas</a:t>
            </a:r>
            <a:r>
              <a:rPr lang="en-US" sz="1600" dirty="0">
                <a:solidFill>
                  <a:schemeClr val="accent6">
                    <a:lumMod val="50000"/>
                  </a:schemeClr>
                </a:solidFill>
                <a:latin typeface="Calibri" panose="020F0502020204030204" pitchFamily="34" charset="0"/>
              </a:rPr>
              <a:t> du </a:t>
            </a:r>
            <a:r>
              <a:rPr lang="en-US" sz="1600" dirty="0" smtClean="0">
                <a:solidFill>
                  <a:schemeClr val="accent6">
                    <a:lumMod val="50000"/>
                  </a:schemeClr>
                </a:solidFill>
                <a:latin typeface="Calibri" panose="020F0502020204030204" pitchFamily="34" charset="0"/>
              </a:rPr>
              <a:t>métier grâce </a:t>
            </a:r>
            <a:r>
              <a:rPr lang="en-US" sz="1600" dirty="0" err="1">
                <a:solidFill>
                  <a:schemeClr val="accent6">
                    <a:lumMod val="50000"/>
                  </a:schemeClr>
                </a:solidFill>
                <a:latin typeface="Calibri" panose="020F0502020204030204" pitchFamily="34" charset="0"/>
              </a:rPr>
              <a:t>à</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cette</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activité</a:t>
            </a:r>
            <a:r>
              <a:rPr lang="en-US" sz="1600" dirty="0" smtClean="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désintéressée</a:t>
            </a:r>
            <a:r>
              <a:rPr lang="en-US" sz="1600" dirty="0" smtClean="0">
                <a:solidFill>
                  <a:schemeClr val="accent6">
                    <a:lumMod val="50000"/>
                  </a:schemeClr>
                </a:solidFill>
                <a:latin typeface="Calibri" panose="020F0502020204030204" pitchFamily="34" charset="0"/>
              </a:rPr>
              <a:t> et </a:t>
            </a:r>
            <a:r>
              <a:rPr lang="en-US" sz="1600" dirty="0" err="1" smtClean="0">
                <a:solidFill>
                  <a:schemeClr val="accent6">
                    <a:lumMod val="50000"/>
                  </a:schemeClr>
                </a:solidFill>
                <a:latin typeface="Calibri" panose="020F0502020204030204" pitchFamily="34" charset="0"/>
              </a:rPr>
              <a:t>généreuse</a:t>
            </a:r>
            <a:r>
              <a:rPr lang="en-US" sz="1600" dirty="0">
                <a:solidFill>
                  <a:schemeClr val="accent6">
                    <a:lumMod val="50000"/>
                  </a:schemeClr>
                </a:solidFill>
                <a:latin typeface="Calibri" panose="020F0502020204030204" pitchFamily="34" charset="0"/>
              </a:rPr>
              <a:t>, -- </a:t>
            </a:r>
            <a:r>
              <a:rPr lang="en-US" sz="1600" dirty="0" err="1" smtClean="0">
                <a:solidFill>
                  <a:schemeClr val="accent6">
                    <a:lumMod val="50000"/>
                  </a:schemeClr>
                </a:solidFill>
                <a:latin typeface="Calibri" panose="020F0502020204030204" pitchFamily="34" charset="0"/>
              </a:rPr>
              <a:t>l’instituteur</a:t>
            </a:r>
            <a:r>
              <a:rPr lang="en-US" sz="1600" dirty="0" smtClean="0">
                <a:solidFill>
                  <a:schemeClr val="accent6">
                    <a:lumMod val="50000"/>
                  </a:schemeClr>
                </a:solidFill>
                <a:latin typeface="Calibri" panose="020F0502020204030204" pitchFamily="34" charset="0"/>
              </a:rPr>
              <a:t> </a:t>
            </a:r>
            <a:r>
              <a:rPr lang="en-US" sz="1600" dirty="0">
                <a:solidFill>
                  <a:schemeClr val="accent6">
                    <a:lumMod val="50000"/>
                  </a:schemeClr>
                </a:solidFill>
                <a:latin typeface="Calibri" panose="020F0502020204030204" pitchFamily="34" charset="0"/>
              </a:rPr>
              <a:t>qui aura </a:t>
            </a:r>
            <a:r>
              <a:rPr lang="en-US" sz="1600" dirty="0" err="1">
                <a:solidFill>
                  <a:schemeClr val="accent6">
                    <a:lumMod val="50000"/>
                  </a:schemeClr>
                </a:solidFill>
                <a:latin typeface="Calibri" panose="020F0502020204030204" pitchFamily="34" charset="0"/>
              </a:rPr>
              <a:t>trouvé</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une</a:t>
            </a:r>
            <a:r>
              <a:rPr lang="en-US" sz="1600" dirty="0" smtClean="0">
                <a:solidFill>
                  <a:schemeClr val="accent6">
                    <a:lumMod val="50000"/>
                  </a:schemeClr>
                </a:solidFill>
                <a:latin typeface="Calibri" panose="020F0502020204030204" pitchFamily="34" charset="0"/>
              </a:rPr>
              <a:t> </a:t>
            </a:r>
            <a:r>
              <a:rPr lang="en-US" sz="1600" dirty="0">
                <a:solidFill>
                  <a:schemeClr val="accent6">
                    <a:lumMod val="50000"/>
                  </a:schemeClr>
                </a:solidFill>
                <a:latin typeface="Calibri" panose="020F0502020204030204" pitchFamily="34" charset="0"/>
              </a:rPr>
              <a:t>nouvelle et </a:t>
            </a:r>
            <a:r>
              <a:rPr lang="en-US" sz="1600" dirty="0" err="1" smtClean="0">
                <a:solidFill>
                  <a:schemeClr val="accent6">
                    <a:lumMod val="50000"/>
                  </a:schemeClr>
                </a:solidFill>
                <a:latin typeface="Calibri" panose="020F0502020204030204" pitchFamily="34" charset="0"/>
              </a:rPr>
              <a:t>gracieuse</a:t>
            </a:r>
            <a:r>
              <a:rPr lang="en-US" sz="1600" dirty="0" smtClean="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légende</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ou</a:t>
            </a:r>
            <a:r>
              <a:rPr lang="en-US" sz="1600" dirty="0">
                <a:solidFill>
                  <a:schemeClr val="accent6">
                    <a:lumMod val="50000"/>
                  </a:schemeClr>
                </a:solidFill>
                <a:latin typeface="Calibri" panose="020F0502020204030204" pitchFamily="34" charset="0"/>
              </a:rPr>
              <a:t> qui </a:t>
            </a:r>
            <a:r>
              <a:rPr lang="en-US" sz="1600" dirty="0" smtClean="0">
                <a:solidFill>
                  <a:schemeClr val="accent6">
                    <a:lumMod val="50000"/>
                  </a:schemeClr>
                </a:solidFill>
                <a:latin typeface="Calibri" panose="020F0502020204030204" pitchFamily="34" charset="0"/>
              </a:rPr>
              <a:t>aura </a:t>
            </a:r>
            <a:r>
              <a:rPr lang="en-US" sz="1600" dirty="0" err="1">
                <a:solidFill>
                  <a:schemeClr val="accent6">
                    <a:lumMod val="50000"/>
                  </a:schemeClr>
                </a:solidFill>
                <a:latin typeface="Calibri" panose="020F0502020204030204" pitchFamily="34" charset="0"/>
              </a:rPr>
              <a:t>noté</a:t>
            </a:r>
            <a:r>
              <a:rPr lang="en-US" sz="1600" dirty="0">
                <a:solidFill>
                  <a:schemeClr val="accent6">
                    <a:lumMod val="50000"/>
                  </a:schemeClr>
                </a:solidFill>
                <a:latin typeface="Calibri" panose="020F0502020204030204" pitchFamily="34" charset="0"/>
              </a:rPr>
              <a:t> </a:t>
            </a:r>
            <a:r>
              <a:rPr lang="en-US" sz="1600" dirty="0" smtClean="0">
                <a:solidFill>
                  <a:schemeClr val="accent6">
                    <a:lumMod val="50000"/>
                  </a:schemeClr>
                </a:solidFill>
                <a:latin typeface="Calibri" panose="020F0502020204030204" pitchFamily="34" charset="0"/>
              </a:rPr>
              <a:t>un </a:t>
            </a:r>
            <a:r>
              <a:rPr lang="en-US" sz="1600" dirty="0" err="1">
                <a:solidFill>
                  <a:schemeClr val="accent6">
                    <a:lumMod val="50000"/>
                  </a:schemeClr>
                </a:solidFill>
                <a:latin typeface="Calibri" panose="020F0502020204030204" pitchFamily="34" charset="0"/>
              </a:rPr>
              <a:t>vieux</a:t>
            </a:r>
            <a:r>
              <a:rPr lang="en-US" sz="1600" dirty="0">
                <a:solidFill>
                  <a:schemeClr val="accent6">
                    <a:lumMod val="50000"/>
                  </a:schemeClr>
                </a:solidFill>
                <a:latin typeface="Calibri" panose="020F0502020204030204" pitchFamily="34" charset="0"/>
              </a:rPr>
              <a:t> </a:t>
            </a:r>
            <a:r>
              <a:rPr lang="en-US" sz="1600" dirty="0" smtClean="0">
                <a:solidFill>
                  <a:schemeClr val="accent6">
                    <a:lumMod val="50000"/>
                  </a:schemeClr>
                </a:solidFill>
                <a:latin typeface="Calibri" panose="020F0502020204030204" pitchFamily="34" charset="0"/>
              </a:rPr>
              <a:t>chant </a:t>
            </a:r>
            <a:r>
              <a:rPr lang="en-US" sz="1600" dirty="0" err="1">
                <a:solidFill>
                  <a:schemeClr val="accent6">
                    <a:lumMod val="50000"/>
                  </a:schemeClr>
                </a:solidFill>
                <a:latin typeface="Calibri" panose="020F0502020204030204" pitchFamily="34" charset="0"/>
              </a:rPr>
              <a:t>héroïque</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oubliera</a:t>
            </a:r>
            <a:r>
              <a:rPr lang="en-US" sz="1600" dirty="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qu’il</a:t>
            </a:r>
            <a:r>
              <a:rPr lang="en-US" sz="1600" dirty="0" smtClean="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s’est</a:t>
            </a:r>
            <a:r>
              <a:rPr lang="en-US" sz="1600" dirty="0">
                <a:solidFill>
                  <a:schemeClr val="accent6">
                    <a:lumMod val="50000"/>
                  </a:schemeClr>
                </a:solidFill>
                <a:latin typeface="Calibri" panose="020F0502020204030204" pitchFamily="34" charset="0"/>
              </a:rPr>
              <a:t> </a:t>
            </a:r>
            <a:r>
              <a:rPr lang="en-US" sz="1600" dirty="0" err="1">
                <a:solidFill>
                  <a:schemeClr val="accent6">
                    <a:lumMod val="50000"/>
                  </a:schemeClr>
                </a:solidFill>
                <a:latin typeface="Calibri" panose="020F0502020204030204" pitchFamily="34" charset="0"/>
              </a:rPr>
              <a:t>chamaillé</a:t>
            </a:r>
            <a:r>
              <a:rPr lang="en-US" sz="1600" dirty="0">
                <a:solidFill>
                  <a:schemeClr val="accent6">
                    <a:lumMod val="50000"/>
                  </a:schemeClr>
                </a:solidFill>
                <a:latin typeface="Calibri" panose="020F0502020204030204" pitchFamily="34" charset="0"/>
              </a:rPr>
              <a:t> </a:t>
            </a:r>
            <a:r>
              <a:rPr lang="en-US" sz="1600" dirty="0" smtClean="0">
                <a:solidFill>
                  <a:schemeClr val="accent6">
                    <a:lumMod val="50000"/>
                  </a:schemeClr>
                </a:solidFill>
                <a:latin typeface="Calibri" panose="020F0502020204030204" pitchFamily="34" charset="0"/>
              </a:rPr>
              <a:t>avec </a:t>
            </a:r>
            <a:r>
              <a:rPr lang="en-US" sz="1600" dirty="0" err="1">
                <a:solidFill>
                  <a:schemeClr val="accent6">
                    <a:lumMod val="50000"/>
                  </a:schemeClr>
                </a:solidFill>
                <a:latin typeface="Calibri" panose="020F0502020204030204" pitchFamily="34" charset="0"/>
              </a:rPr>
              <a:t>l’interprète</a:t>
            </a:r>
            <a:r>
              <a:rPr lang="en-US" sz="1600" dirty="0">
                <a:solidFill>
                  <a:schemeClr val="accent6">
                    <a:lumMod val="50000"/>
                  </a:schemeClr>
                </a:solidFill>
                <a:latin typeface="Calibri" panose="020F0502020204030204" pitchFamily="34" charset="0"/>
              </a:rPr>
              <a:t> du </a:t>
            </a:r>
            <a:r>
              <a:rPr lang="en-US" sz="1600" dirty="0" smtClean="0">
                <a:solidFill>
                  <a:schemeClr val="accent6">
                    <a:lumMod val="50000"/>
                  </a:schemeClr>
                </a:solidFill>
                <a:latin typeface="Calibri" panose="020F0502020204030204" pitchFamily="34" charset="0"/>
              </a:rPr>
              <a:t>commandant.</a:t>
            </a:r>
          </a:p>
          <a:p>
            <a:pPr marL="0" indent="0">
              <a:spcBef>
                <a:spcPts val="0"/>
              </a:spcBef>
              <a:buNone/>
            </a:pPr>
            <a:endParaRPr lang="en-US" sz="1600" dirty="0" smtClean="0">
              <a:solidFill>
                <a:schemeClr val="accent6">
                  <a:lumMod val="50000"/>
                </a:schemeClr>
              </a:solidFill>
              <a:latin typeface="Calibri" panose="020F0502020204030204" pitchFamily="34" charset="0"/>
            </a:endParaRPr>
          </a:p>
          <a:p>
            <a:pPr marL="0" indent="0">
              <a:spcBef>
                <a:spcPts val="0"/>
              </a:spcBef>
              <a:buNone/>
            </a:pPr>
            <a:r>
              <a:rPr lang="en-US" sz="1600" dirty="0" smtClean="0">
                <a:solidFill>
                  <a:schemeClr val="accent6">
                    <a:lumMod val="50000"/>
                  </a:schemeClr>
                </a:solidFill>
                <a:latin typeface="Calibri" panose="020F0502020204030204" pitchFamily="34" charset="0"/>
              </a:rPr>
              <a:t>Et </a:t>
            </a:r>
            <a:r>
              <a:rPr lang="en-US" sz="1600" dirty="0" err="1">
                <a:solidFill>
                  <a:schemeClr val="accent6">
                    <a:lumMod val="50000"/>
                  </a:schemeClr>
                </a:solidFill>
                <a:latin typeface="Calibri" panose="020F0502020204030204" pitchFamily="34" charset="0"/>
              </a:rPr>
              <a:t>ce</a:t>
            </a:r>
            <a:r>
              <a:rPr lang="en-US" sz="1600" dirty="0">
                <a:solidFill>
                  <a:schemeClr val="accent6">
                    <a:lumMod val="50000"/>
                  </a:schemeClr>
                </a:solidFill>
                <a:latin typeface="Calibri" panose="020F0502020204030204" pitchFamily="34" charset="0"/>
              </a:rPr>
              <a:t> sera </a:t>
            </a:r>
            <a:r>
              <a:rPr lang="en-US" sz="1600" dirty="0" err="1">
                <a:solidFill>
                  <a:schemeClr val="accent6">
                    <a:lumMod val="50000"/>
                  </a:schemeClr>
                </a:solidFill>
                <a:latin typeface="Calibri" panose="020F0502020204030204" pitchFamily="34" charset="0"/>
              </a:rPr>
              <a:t>précieux</a:t>
            </a:r>
            <a:r>
              <a:rPr lang="en-US" sz="1600" dirty="0">
                <a:solidFill>
                  <a:schemeClr val="accent6">
                    <a:lumMod val="50000"/>
                  </a:schemeClr>
                </a:solidFill>
                <a:latin typeface="Calibri" panose="020F0502020204030204" pitchFamily="34" charset="0"/>
              </a:rPr>
              <a:t> pour </a:t>
            </a:r>
            <a:r>
              <a:rPr lang="en-US" sz="1600" dirty="0" err="1" smtClean="0">
                <a:solidFill>
                  <a:schemeClr val="accent6">
                    <a:lumMod val="50000"/>
                  </a:schemeClr>
                </a:solidFill>
                <a:latin typeface="Calibri" panose="020F0502020204030204" pitchFamily="34" charset="0"/>
              </a:rPr>
              <a:t>l’âme</a:t>
            </a:r>
            <a:r>
              <a:rPr lang="en-US" sz="1600" dirty="0" smtClean="0">
                <a:solidFill>
                  <a:schemeClr val="accent6">
                    <a:lumMod val="50000"/>
                  </a:schemeClr>
                </a:solidFill>
                <a:latin typeface="Calibri" panose="020F0502020204030204" pitchFamily="34" charset="0"/>
              </a:rPr>
              <a:t> </a:t>
            </a:r>
            <a:r>
              <a:rPr lang="en-US" sz="1600" dirty="0" err="1" smtClean="0">
                <a:solidFill>
                  <a:schemeClr val="accent6">
                    <a:lumMod val="50000"/>
                  </a:schemeClr>
                </a:solidFill>
                <a:latin typeface="Calibri" panose="020F0502020204030204" pitchFamily="34" charset="0"/>
              </a:rPr>
              <a:t>africaine</a:t>
            </a:r>
            <a:r>
              <a:rPr lang="en-US" sz="1600" dirty="0" smtClean="0">
                <a:solidFill>
                  <a:schemeClr val="accent6">
                    <a:lumMod val="50000"/>
                  </a:schemeClr>
                </a:solidFill>
                <a:latin typeface="Calibri" panose="020F0502020204030204" pitchFamily="34" charset="0"/>
              </a:rPr>
              <a:t>.</a:t>
            </a:r>
          </a:p>
          <a:p>
            <a:pPr marL="0" indent="0">
              <a:spcBef>
                <a:spcPts val="0"/>
              </a:spcBef>
              <a:buNone/>
            </a:pPr>
            <a:endParaRPr lang="en-US" sz="1300" dirty="0" smtClean="0">
              <a:solidFill>
                <a:srgbClr val="000000"/>
              </a:solidFill>
            </a:endParaRPr>
          </a:p>
          <a:p>
            <a:pPr marL="0" indent="0">
              <a:spcBef>
                <a:spcPts val="0"/>
              </a:spcBef>
              <a:buNone/>
            </a:pPr>
            <a:endParaRPr lang="en-US" sz="1300" dirty="0">
              <a:solidFill>
                <a:srgbClr val="000000"/>
              </a:solidFill>
            </a:endParaRPr>
          </a:p>
          <a:p>
            <a:pPr marL="0" indent="0">
              <a:spcBef>
                <a:spcPts val="0"/>
              </a:spcBef>
              <a:buNone/>
            </a:pPr>
            <a:r>
              <a:rPr lang="en-US" sz="1400" smtClean="0">
                <a:solidFill>
                  <a:schemeClr val="bg2">
                    <a:lumMod val="50000"/>
                  </a:schemeClr>
                </a:solidFill>
                <a:latin typeface="Calibri" panose="020F0502020204030204" pitchFamily="34" charset="0"/>
              </a:rPr>
              <a:t>Charles Béart</a:t>
            </a:r>
            <a:endParaRPr lang="en-US" sz="1400" dirty="0" smtClean="0">
              <a:solidFill>
                <a:schemeClr val="bg2">
                  <a:lumMod val="50000"/>
                </a:schemeClr>
              </a:solidFill>
              <a:latin typeface="Calibri" panose="020F0502020204030204" pitchFamily="34" charset="0"/>
            </a:endParaRPr>
          </a:p>
          <a:p>
            <a:pPr marL="0" indent="0">
              <a:spcBef>
                <a:spcPts val="0"/>
              </a:spcBef>
              <a:buNone/>
            </a:pPr>
            <a:r>
              <a:rPr lang="en-US" sz="1400" i="1" dirty="0" smtClean="0">
                <a:solidFill>
                  <a:schemeClr val="bg2">
                    <a:lumMod val="50000"/>
                  </a:schemeClr>
                </a:solidFill>
                <a:latin typeface="Calibri" panose="020F0502020204030204" pitchFamily="34" charset="0"/>
              </a:rPr>
              <a:t>Le </a:t>
            </a:r>
            <a:r>
              <a:rPr lang="en-US" sz="1400" i="1" dirty="0" err="1" smtClean="0">
                <a:solidFill>
                  <a:schemeClr val="bg2">
                    <a:lumMod val="50000"/>
                  </a:schemeClr>
                </a:solidFill>
                <a:latin typeface="Calibri" panose="020F0502020204030204" pitchFamily="34" charset="0"/>
              </a:rPr>
              <a:t>théâtre</a:t>
            </a:r>
            <a:r>
              <a:rPr lang="en-US" sz="1400" i="1" dirty="0" smtClean="0">
                <a:solidFill>
                  <a:schemeClr val="bg2">
                    <a:lumMod val="50000"/>
                  </a:schemeClr>
                </a:solidFill>
                <a:latin typeface="Calibri" panose="020F0502020204030204" pitchFamily="34" charset="0"/>
              </a:rPr>
              <a:t> </a:t>
            </a:r>
            <a:r>
              <a:rPr lang="en-US" sz="1400" i="1" dirty="0" err="1" smtClean="0">
                <a:solidFill>
                  <a:schemeClr val="bg2">
                    <a:lumMod val="50000"/>
                  </a:schemeClr>
                </a:solidFill>
                <a:latin typeface="Calibri" panose="020F0502020204030204" pitchFamily="34" charset="0"/>
              </a:rPr>
              <a:t>indigène</a:t>
            </a:r>
            <a:r>
              <a:rPr lang="en-US" sz="1400" i="1" dirty="0" smtClean="0">
                <a:solidFill>
                  <a:schemeClr val="bg2">
                    <a:lumMod val="50000"/>
                  </a:schemeClr>
                </a:solidFill>
                <a:latin typeface="Calibri" panose="020F0502020204030204" pitchFamily="34" charset="0"/>
              </a:rPr>
              <a:t> et la culture </a:t>
            </a:r>
            <a:r>
              <a:rPr lang="en-US" sz="1400" i="1" dirty="0" err="1" smtClean="0">
                <a:solidFill>
                  <a:schemeClr val="bg2">
                    <a:lumMod val="50000"/>
                  </a:schemeClr>
                </a:solidFill>
                <a:latin typeface="Calibri" panose="020F0502020204030204" pitchFamily="34" charset="0"/>
              </a:rPr>
              <a:t>franco-africaine</a:t>
            </a:r>
            <a:r>
              <a:rPr lang="en-US" sz="1400" dirty="0" smtClean="0">
                <a:solidFill>
                  <a:schemeClr val="bg2">
                    <a:lumMod val="50000"/>
                  </a:schemeClr>
                </a:solidFill>
                <a:latin typeface="Calibri" panose="020F0502020204030204" pitchFamily="34" charset="0"/>
              </a:rPr>
              <a:t>, 1937 </a:t>
            </a:r>
          </a:p>
          <a:p>
            <a:pPr marL="0" indent="0">
              <a:spcBef>
                <a:spcPts val="0"/>
              </a:spcBef>
              <a:buNone/>
            </a:pPr>
            <a:endParaRPr lang="en-US" sz="1000" dirty="0" smtClean="0"/>
          </a:p>
          <a:p>
            <a:pPr marL="0" indent="0">
              <a:spcBef>
                <a:spcPts val="0"/>
              </a:spcBef>
              <a:buNone/>
            </a:pPr>
            <a:endParaRPr lang="en-US" sz="1100" dirty="0" smtClean="0">
              <a:solidFill>
                <a:schemeClr val="accent6">
                  <a:lumMod val="50000"/>
                </a:schemeClr>
              </a:solidFill>
            </a:endParaRPr>
          </a:p>
          <a:p>
            <a:pPr marL="0" indent="0">
              <a:spcBef>
                <a:spcPts val="0"/>
              </a:spcBef>
              <a:buNone/>
            </a:pPr>
            <a:endParaRPr lang="en-US" sz="1100" dirty="0" smtClean="0">
              <a:solidFill>
                <a:schemeClr val="accent6">
                  <a:lumMod val="50000"/>
                </a:schemeClr>
              </a:solidFill>
            </a:endParaRPr>
          </a:p>
          <a:p>
            <a:pPr marL="0" indent="0">
              <a:spcBef>
                <a:spcPts val="0"/>
              </a:spcBef>
              <a:buNone/>
            </a:pPr>
            <a:endParaRPr lang="en-US" sz="1100" dirty="0">
              <a:solidFill>
                <a:schemeClr val="accent6">
                  <a:lumMod val="50000"/>
                </a:schemeClr>
              </a:solidFill>
            </a:endParaRPr>
          </a:p>
          <a:p>
            <a:pPr marL="0" indent="0">
              <a:spcBef>
                <a:spcPts val="0"/>
              </a:spcBef>
              <a:buNone/>
            </a:pPr>
            <a:endParaRPr lang="en-US" sz="1100" dirty="0" smtClean="0">
              <a:solidFill>
                <a:schemeClr val="accent6">
                  <a:lumMod val="50000"/>
                </a:schemeClr>
              </a:solidFill>
            </a:endParaRPr>
          </a:p>
          <a:p>
            <a:pPr marL="0" indent="0">
              <a:spcBef>
                <a:spcPts val="0"/>
              </a:spcBef>
              <a:buNone/>
            </a:pPr>
            <a:endParaRPr lang="en-US" sz="1100" dirty="0">
              <a:solidFill>
                <a:schemeClr val="accent6">
                  <a:lumMod val="50000"/>
                </a:schemeClr>
              </a:solidFill>
            </a:endParaRPr>
          </a:p>
          <a:p>
            <a:pPr marL="0" indent="0">
              <a:spcBef>
                <a:spcPts val="0"/>
              </a:spcBef>
              <a:buNone/>
            </a:pPr>
            <a:endParaRPr lang="en-US" sz="1200" dirty="0">
              <a:solidFill>
                <a:srgbClr val="C00000"/>
              </a:solidFill>
            </a:endParaRPr>
          </a:p>
        </p:txBody>
      </p:sp>
      <p:sp>
        <p:nvSpPr>
          <p:cNvPr id="4" name="Content Placeholder 3"/>
          <p:cNvSpPr>
            <a:spLocks noGrp="1"/>
          </p:cNvSpPr>
          <p:nvPr>
            <p:ph sz="half" idx="2"/>
          </p:nvPr>
        </p:nvSpPr>
        <p:spPr>
          <a:xfrm>
            <a:off x="4724400" y="1219200"/>
            <a:ext cx="3581400" cy="4495800"/>
          </a:xfrm>
          <a:noFill/>
          <a:ln>
            <a:noFill/>
          </a:ln>
        </p:spPr>
        <p:style>
          <a:lnRef idx="2">
            <a:schemeClr val="accent1"/>
          </a:lnRef>
          <a:fillRef idx="1">
            <a:schemeClr val="lt1"/>
          </a:fillRef>
          <a:effectRef idx="0">
            <a:schemeClr val="accent1"/>
          </a:effectRef>
          <a:fontRef idx="minor">
            <a:schemeClr val="dk1"/>
          </a:fontRef>
        </p:style>
        <p:txBody>
          <a:bodyPr lIns="0" tIns="0" rIns="0" bIns="0">
            <a:noAutofit/>
          </a:bodyPr>
          <a:lstStyle/>
          <a:p>
            <a:pPr marL="0" indent="0">
              <a:spcBef>
                <a:spcPts val="0"/>
              </a:spcBef>
              <a:buNone/>
            </a:pPr>
            <a:endParaRPr lang="en-US" sz="1600" i="1" smtClean="0">
              <a:solidFill>
                <a:srgbClr val="C00000"/>
              </a:solidFill>
              <a:latin typeface="Calibri" panose="020F0502020204030204" pitchFamily="34" charset="0"/>
            </a:endParaRPr>
          </a:p>
          <a:p>
            <a:pPr marL="0" indent="0">
              <a:spcBef>
                <a:spcPts val="0"/>
              </a:spcBef>
              <a:buNone/>
            </a:pPr>
            <a:r>
              <a:rPr lang="en-US" sz="1600" i="1" smtClean="0">
                <a:solidFill>
                  <a:srgbClr val="C00000"/>
                </a:solidFill>
                <a:latin typeface="Calibri" panose="020F0502020204030204" pitchFamily="34" charset="0"/>
              </a:rPr>
              <a:t>Tomorrow</a:t>
            </a:r>
            <a:r>
              <a:rPr lang="en-US" sz="1600" i="1" dirty="0" smtClean="0">
                <a:solidFill>
                  <a:srgbClr val="C00000"/>
                </a:solidFill>
                <a:latin typeface="Calibri" panose="020F0502020204030204" pitchFamily="34" charset="0"/>
              </a:rPr>
              <a:t>, civil servants, they will go with sympathy toward their village brothers, they will study forms of art too long neglected and put them back in </a:t>
            </a:r>
            <a:r>
              <a:rPr lang="en-US" sz="1600" i="1" dirty="0">
                <a:solidFill>
                  <a:srgbClr val="C00000"/>
                </a:solidFill>
                <a:latin typeface="Calibri" panose="020F0502020204030204" pitchFamily="34" charset="0"/>
              </a:rPr>
              <a:t>a</a:t>
            </a:r>
            <a:r>
              <a:rPr lang="en-US" sz="1600" i="1" dirty="0" smtClean="0">
                <a:solidFill>
                  <a:srgbClr val="C00000"/>
                </a:solidFill>
                <a:latin typeface="Calibri" panose="020F0502020204030204" pitchFamily="34" charset="0"/>
              </a:rPr>
              <a:t> place of honor. This will be valuable for us, who love Africa and who will know it better; this will be valuable for them, who will console themselves over the petty hassles of their occupation thanks to this selfless and generous activity -- the teacher who will have found a new and charming legend or who will have noted an old heroic song, will forget that he bickered with the commandant’s interpreter.</a:t>
            </a:r>
          </a:p>
          <a:p>
            <a:pPr marL="0" indent="0">
              <a:spcBef>
                <a:spcPts val="0"/>
              </a:spcBef>
              <a:buNone/>
            </a:pPr>
            <a:endParaRPr lang="en-US" sz="1600" i="1" dirty="0">
              <a:solidFill>
                <a:srgbClr val="C00000"/>
              </a:solidFill>
              <a:latin typeface="Calibri" panose="020F0502020204030204" pitchFamily="34" charset="0"/>
            </a:endParaRPr>
          </a:p>
          <a:p>
            <a:pPr marL="0" indent="0">
              <a:spcBef>
                <a:spcPts val="0"/>
              </a:spcBef>
              <a:buNone/>
            </a:pPr>
            <a:r>
              <a:rPr lang="en-US" sz="1600" i="1" dirty="0" smtClean="0">
                <a:solidFill>
                  <a:srgbClr val="C00000"/>
                </a:solidFill>
                <a:latin typeface="Calibri" panose="020F0502020204030204" pitchFamily="34" charset="0"/>
              </a:rPr>
              <a:t>And that will be valuable for the African soul.  </a:t>
            </a:r>
            <a:endParaRPr lang="en-US" sz="1600" i="1" dirty="0">
              <a:solidFill>
                <a:srgbClr val="C00000"/>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6</a:t>
            </a:fld>
            <a:endParaRPr lang="en-US">
              <a:solidFill>
                <a:srgbClr val="000000">
                  <a:tint val="75000"/>
                </a:srgbClr>
              </a:solidFill>
            </a:endParaRPr>
          </a:p>
        </p:txBody>
      </p:sp>
    </p:spTree>
    <p:extLst>
      <p:ext uri="{BB962C8B-B14F-4D97-AF65-F5344CB8AC3E}">
        <p14:creationId xmlns:p14="http://schemas.microsoft.com/office/powerpoint/2010/main" val="307767336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467600" cy="685800"/>
          </a:xfrm>
          <a:ln w="19050" cmpd="sng"/>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1600" smtClean="0">
                <a:latin typeface="Calibri" panose="020F0502020204030204" pitchFamily="34" charset="0"/>
              </a:rPr>
              <a:t>Culture franco-africaine</a:t>
            </a:r>
            <a:endParaRPr lang="en-US" sz="1600">
              <a:latin typeface="Calibri" panose="020F0502020204030204" pitchFamily="34" charset="0"/>
            </a:endParaRPr>
          </a:p>
        </p:txBody>
      </p:sp>
      <p:sp>
        <p:nvSpPr>
          <p:cNvPr id="3" name="Content Placeholder 2"/>
          <p:cNvSpPr>
            <a:spLocks noGrp="1"/>
          </p:cNvSpPr>
          <p:nvPr>
            <p:ph sz="half" idx="1"/>
          </p:nvPr>
        </p:nvSpPr>
        <p:spPr>
          <a:xfrm>
            <a:off x="838200" y="1219199"/>
            <a:ext cx="3581400" cy="4952999"/>
          </a:xfrm>
          <a:noFill/>
          <a:ln>
            <a:noFill/>
          </a:ln>
        </p:spPr>
        <p:style>
          <a:lnRef idx="2">
            <a:schemeClr val="accent1"/>
          </a:lnRef>
          <a:fillRef idx="1">
            <a:schemeClr val="lt1"/>
          </a:fillRef>
          <a:effectRef idx="0">
            <a:schemeClr val="accent1"/>
          </a:effectRef>
          <a:fontRef idx="minor">
            <a:schemeClr val="dk1"/>
          </a:fontRef>
        </p:style>
        <p:txBody>
          <a:bodyPr lIns="0" tIns="0" rIns="0" bIns="0">
            <a:noAutofit/>
          </a:bodyPr>
          <a:lstStyle/>
          <a:p>
            <a:pPr marL="0" indent="0">
              <a:spcBef>
                <a:spcPts val="0"/>
              </a:spcBef>
              <a:buNone/>
            </a:pPr>
            <a:endParaRPr lang="en-US" sz="1400" smtClean="0">
              <a:solidFill>
                <a:schemeClr val="accent6">
                  <a:lumMod val="50000"/>
                </a:schemeClr>
              </a:solidFill>
              <a:effectLst/>
              <a:latin typeface="Calibri" panose="020F0502020204030204" pitchFamily="34" charset="0"/>
            </a:endParaRPr>
          </a:p>
          <a:p>
            <a:pPr marL="0" indent="0">
              <a:spcBef>
                <a:spcPts val="0"/>
              </a:spcBef>
              <a:buNone/>
            </a:pPr>
            <a:r>
              <a:rPr lang="en-US" sz="1600" smtClean="0">
                <a:solidFill>
                  <a:schemeClr val="accent6">
                    <a:lumMod val="50000"/>
                  </a:schemeClr>
                </a:solidFill>
                <a:effectLst/>
                <a:latin typeface="Calibri" panose="020F0502020204030204" pitchFamily="34" charset="0"/>
              </a:rPr>
              <a:t>Les normaliens seront des maîtres. … Ils seront aussi des chercheurs, ils écriront des monographies dont se serviront les savants africanisants pour leurs syntheses. </a:t>
            </a:r>
          </a:p>
          <a:p>
            <a:pPr marL="0" indent="0">
              <a:spcBef>
                <a:spcPts val="0"/>
              </a:spcBef>
              <a:buNone/>
            </a:pPr>
            <a:endParaRPr lang="en-US" sz="1600" smtClean="0">
              <a:solidFill>
                <a:schemeClr val="accent6">
                  <a:lumMod val="50000"/>
                </a:schemeClr>
              </a:solidFill>
              <a:latin typeface="Calibri" panose="020F0502020204030204" pitchFamily="34" charset="0"/>
            </a:endParaRPr>
          </a:p>
          <a:p>
            <a:pPr marL="0" indent="0">
              <a:spcBef>
                <a:spcPts val="0"/>
              </a:spcBef>
              <a:buNone/>
            </a:pPr>
            <a:endParaRPr lang="en-US" sz="1600">
              <a:solidFill>
                <a:schemeClr val="accent6">
                  <a:lumMod val="50000"/>
                </a:schemeClr>
              </a:solidFill>
              <a:latin typeface="Calibri" panose="020F0502020204030204" pitchFamily="34" charset="0"/>
            </a:endParaRPr>
          </a:p>
          <a:p>
            <a:pPr marL="0" indent="0">
              <a:spcBef>
                <a:spcPts val="0"/>
              </a:spcBef>
              <a:buNone/>
            </a:pPr>
            <a:r>
              <a:rPr lang="en-US" sz="1600" smtClean="0">
                <a:solidFill>
                  <a:schemeClr val="accent6">
                    <a:lumMod val="50000"/>
                  </a:schemeClr>
                </a:solidFill>
                <a:effectLst/>
                <a:latin typeface="Calibri" panose="020F0502020204030204" pitchFamily="34" charset="0"/>
              </a:rPr>
              <a:t>D’où l’utilité d’un cours d’ethnographie à l’Ecole normale, et bien distinct – on ne peut envisager, pour le moment, la creation d’un cours de linguistique.</a:t>
            </a:r>
          </a:p>
          <a:p>
            <a:pPr marL="0" indent="0">
              <a:spcBef>
                <a:spcPts val="0"/>
              </a:spcBef>
              <a:buNone/>
            </a:pPr>
            <a:endParaRPr lang="en-US" sz="1200">
              <a:solidFill>
                <a:schemeClr val="accent6">
                  <a:lumMod val="50000"/>
                </a:schemeClr>
              </a:solidFill>
              <a:latin typeface="Calibri" panose="020F0502020204030204" pitchFamily="34" charset="0"/>
            </a:endParaRPr>
          </a:p>
          <a:p>
            <a:pPr marL="0" indent="0">
              <a:spcBef>
                <a:spcPts val="0"/>
              </a:spcBef>
              <a:buNone/>
            </a:pPr>
            <a:endParaRPr lang="en-US" sz="1300" smtClean="0">
              <a:solidFill>
                <a:schemeClr val="accent6">
                  <a:lumMod val="50000"/>
                </a:schemeClr>
              </a:solidFill>
            </a:endParaRPr>
          </a:p>
          <a:p>
            <a:pPr marL="0" indent="0">
              <a:spcBef>
                <a:spcPts val="0"/>
              </a:spcBef>
              <a:buNone/>
            </a:pPr>
            <a:endParaRPr lang="en-US" sz="1300">
              <a:solidFill>
                <a:schemeClr val="accent6">
                  <a:lumMod val="50000"/>
                </a:schemeClr>
              </a:solidFill>
            </a:endParaRPr>
          </a:p>
          <a:p>
            <a:pPr marL="0" indent="0">
              <a:spcBef>
                <a:spcPts val="0"/>
              </a:spcBef>
              <a:buNone/>
            </a:pPr>
            <a:endParaRPr lang="en-US" sz="1400" smtClean="0">
              <a:solidFill>
                <a:schemeClr val="bg2">
                  <a:lumMod val="50000"/>
                </a:schemeClr>
              </a:solidFill>
              <a:effectLst/>
            </a:endParaRPr>
          </a:p>
          <a:p>
            <a:pPr marL="0" indent="0">
              <a:spcBef>
                <a:spcPts val="0"/>
              </a:spcBef>
              <a:buNone/>
            </a:pPr>
            <a:endParaRPr lang="en-US" sz="1400">
              <a:solidFill>
                <a:schemeClr val="bg2">
                  <a:lumMod val="50000"/>
                </a:schemeClr>
              </a:solidFill>
            </a:endParaRPr>
          </a:p>
          <a:p>
            <a:pPr marL="0" indent="0">
              <a:spcBef>
                <a:spcPts val="0"/>
              </a:spcBef>
              <a:buNone/>
            </a:pPr>
            <a:endParaRPr lang="en-US" sz="1400" smtClean="0">
              <a:solidFill>
                <a:schemeClr val="bg2">
                  <a:lumMod val="50000"/>
                </a:schemeClr>
              </a:solidFill>
              <a:effectLst/>
            </a:endParaRPr>
          </a:p>
          <a:p>
            <a:pPr marL="0" indent="0">
              <a:spcBef>
                <a:spcPts val="0"/>
              </a:spcBef>
              <a:buNone/>
            </a:pPr>
            <a:endParaRPr lang="en-US" sz="1400">
              <a:solidFill>
                <a:schemeClr val="bg2">
                  <a:lumMod val="50000"/>
                </a:schemeClr>
              </a:solidFill>
            </a:endParaRPr>
          </a:p>
          <a:p>
            <a:pPr marL="0" indent="0">
              <a:spcBef>
                <a:spcPts val="0"/>
              </a:spcBef>
              <a:buNone/>
            </a:pPr>
            <a:r>
              <a:rPr lang="en-US" sz="1400" smtClean="0">
                <a:solidFill>
                  <a:schemeClr val="bg2">
                    <a:lumMod val="50000"/>
                  </a:schemeClr>
                </a:solidFill>
                <a:effectLst/>
                <a:latin typeface="Calibri" panose="020F0502020204030204" pitchFamily="34" charset="0"/>
              </a:rPr>
              <a:t>Léopold-Sédar Senghor</a:t>
            </a:r>
          </a:p>
          <a:p>
            <a:pPr marL="0" indent="0">
              <a:spcBef>
                <a:spcPts val="0"/>
              </a:spcBef>
              <a:buNone/>
            </a:pPr>
            <a:r>
              <a:rPr lang="en-US" sz="1400" smtClean="0">
                <a:solidFill>
                  <a:schemeClr val="bg2">
                    <a:lumMod val="50000"/>
                  </a:schemeClr>
                </a:solidFill>
                <a:latin typeface="Calibri" panose="020F0502020204030204" pitchFamily="34" charset="0"/>
              </a:rPr>
              <a:t>“</a:t>
            </a:r>
            <a:r>
              <a:rPr lang="en-US" sz="1400" i="1" smtClean="0">
                <a:solidFill>
                  <a:schemeClr val="bg2">
                    <a:lumMod val="50000"/>
                  </a:schemeClr>
                </a:solidFill>
                <a:latin typeface="Calibri" panose="020F0502020204030204" pitchFamily="34" charset="0"/>
              </a:rPr>
              <a:t>L’enseignement en AOF</a:t>
            </a:r>
            <a:r>
              <a:rPr lang="en-US" sz="1400" smtClean="0">
                <a:solidFill>
                  <a:schemeClr val="bg2">
                    <a:lumMod val="50000"/>
                  </a:schemeClr>
                </a:solidFill>
                <a:latin typeface="Calibri" panose="020F0502020204030204" pitchFamily="34" charset="0"/>
              </a:rPr>
              <a:t>,” 1938 </a:t>
            </a:r>
          </a:p>
          <a:p>
            <a:pPr marL="0" indent="0">
              <a:spcBef>
                <a:spcPts val="0"/>
              </a:spcBef>
              <a:buNone/>
            </a:pPr>
            <a:endParaRPr lang="en-US" sz="1200" smtClean="0">
              <a:solidFill>
                <a:schemeClr val="bg1"/>
              </a:solidFill>
              <a:effectLst/>
            </a:endParaRPr>
          </a:p>
          <a:p>
            <a:pPr marL="0" indent="0">
              <a:spcBef>
                <a:spcPts val="0"/>
              </a:spcBef>
              <a:buNone/>
            </a:pPr>
            <a:endParaRPr lang="en-US" sz="1200">
              <a:solidFill>
                <a:schemeClr val="bg1"/>
              </a:solidFill>
              <a:effectLst/>
            </a:endParaRPr>
          </a:p>
          <a:p>
            <a:pPr marL="0" indent="0">
              <a:spcBef>
                <a:spcPts val="0"/>
              </a:spcBef>
              <a:buNone/>
            </a:pPr>
            <a:endParaRPr lang="en-US" sz="1050" dirty="0" smtClean="0">
              <a:solidFill>
                <a:schemeClr val="accent6">
                  <a:lumMod val="50000"/>
                </a:schemeClr>
              </a:solidFill>
              <a:effectLst/>
            </a:endParaRPr>
          </a:p>
        </p:txBody>
      </p:sp>
      <p:sp>
        <p:nvSpPr>
          <p:cNvPr id="4" name="Content Placeholder 3"/>
          <p:cNvSpPr>
            <a:spLocks noGrp="1"/>
          </p:cNvSpPr>
          <p:nvPr>
            <p:ph sz="half" idx="2"/>
          </p:nvPr>
        </p:nvSpPr>
        <p:spPr>
          <a:xfrm>
            <a:off x="4724400" y="1219200"/>
            <a:ext cx="3581400" cy="4953000"/>
          </a:xfrm>
          <a:noFill/>
          <a:ln>
            <a:noFill/>
          </a:ln>
        </p:spPr>
        <p:style>
          <a:lnRef idx="2">
            <a:schemeClr val="accent1"/>
          </a:lnRef>
          <a:fillRef idx="1">
            <a:schemeClr val="lt1"/>
          </a:fillRef>
          <a:effectRef idx="0">
            <a:schemeClr val="accent1"/>
          </a:effectRef>
          <a:fontRef idx="minor">
            <a:schemeClr val="dk1"/>
          </a:fontRef>
        </p:style>
        <p:txBody>
          <a:bodyPr lIns="0" tIns="0" rIns="0" bIns="0">
            <a:noAutofit/>
          </a:bodyPr>
          <a:lstStyle/>
          <a:p>
            <a:pPr marL="0" indent="0">
              <a:spcBef>
                <a:spcPts val="0"/>
              </a:spcBef>
              <a:buNone/>
            </a:pPr>
            <a:endParaRPr lang="en-US" sz="1400" i="1" smtClean="0">
              <a:solidFill>
                <a:srgbClr val="C00000"/>
              </a:solidFill>
              <a:latin typeface="Calibri" panose="020F0502020204030204" pitchFamily="34" charset="0"/>
            </a:endParaRPr>
          </a:p>
          <a:p>
            <a:pPr marL="0" indent="0">
              <a:spcBef>
                <a:spcPts val="0"/>
              </a:spcBef>
              <a:buNone/>
            </a:pPr>
            <a:r>
              <a:rPr lang="en-US" sz="1600" i="1" smtClean="0">
                <a:solidFill>
                  <a:srgbClr val="C00000"/>
                </a:solidFill>
                <a:latin typeface="Calibri" panose="020F0502020204030204" pitchFamily="34" charset="0"/>
              </a:rPr>
              <a:t>The normal school graduates will be teachers. … They will also be researchers, they will write monographs which Africanist scholars will utilize for their syntheses.</a:t>
            </a:r>
          </a:p>
          <a:p>
            <a:pPr marL="0" indent="0">
              <a:spcBef>
                <a:spcPts val="0"/>
              </a:spcBef>
              <a:buNone/>
            </a:pPr>
            <a:endParaRPr lang="en-US" sz="1600" i="1">
              <a:solidFill>
                <a:srgbClr val="C00000"/>
              </a:solidFill>
              <a:latin typeface="Calibri" panose="020F0502020204030204" pitchFamily="34" charset="0"/>
            </a:endParaRPr>
          </a:p>
          <a:p>
            <a:pPr marL="0" indent="0">
              <a:spcBef>
                <a:spcPts val="0"/>
              </a:spcBef>
              <a:buNone/>
            </a:pPr>
            <a:r>
              <a:rPr lang="en-US" sz="1600" i="1" smtClean="0">
                <a:solidFill>
                  <a:srgbClr val="C00000"/>
                </a:solidFill>
                <a:latin typeface="Calibri" panose="020F0502020204030204" pitchFamily="34" charset="0"/>
              </a:rPr>
              <a:t>Hence the usefulness of an ethnography class at the Ecole normale, and quite distinct – one cannot for the moment envisage the creation of a linguistics class.</a:t>
            </a:r>
          </a:p>
          <a:p>
            <a:pPr marL="0" indent="0">
              <a:spcBef>
                <a:spcPts val="0"/>
              </a:spcBef>
              <a:buNone/>
            </a:pPr>
            <a:endParaRPr lang="en-US" sz="1200" i="1" dirty="0">
              <a:solidFill>
                <a:srgbClr val="C00000"/>
              </a:solidFill>
              <a:latin typeface="Calibri" panose="020F0502020204030204" pitchFamily="34" charset="0"/>
            </a:endParaRPr>
          </a:p>
        </p:txBody>
      </p:sp>
      <p:sp>
        <p:nvSpPr>
          <p:cNvPr id="7" name="Slide Number Placeholder 6"/>
          <p:cNvSpPr>
            <a:spLocks noGrp="1"/>
          </p:cNvSpPr>
          <p:nvPr>
            <p:ph type="sldNum" sz="quarter" idx="12"/>
          </p:nvPr>
        </p:nvSpPr>
        <p:spPr/>
        <p:txBody>
          <a:bodyPr/>
          <a:lstStyle/>
          <a:p>
            <a:fld id="{F4326981-E9A7-4D8B-97A8-524D0CDD82E1}" type="slidenum">
              <a:rPr lang="en-US" smtClean="0">
                <a:solidFill>
                  <a:srgbClr val="000000">
                    <a:tint val="75000"/>
                  </a:srgbClr>
                </a:solidFill>
              </a:rPr>
              <a:pPr/>
              <a:t>7</a:t>
            </a:fld>
            <a:endParaRPr lang="en-US">
              <a:solidFill>
                <a:srgbClr val="000000">
                  <a:tint val="75000"/>
                </a:srgbClr>
              </a:solidFill>
            </a:endParaRPr>
          </a:p>
        </p:txBody>
      </p:sp>
      <p:pic>
        <p:nvPicPr>
          <p:cNvPr id="8" name="Picture 7"/>
          <p:cNvPicPr>
            <a:picLocks noChangeAspect="1"/>
          </p:cNvPicPr>
          <p:nvPr/>
        </p:nvPicPr>
        <p:blipFill>
          <a:blip r:embed="rId2"/>
          <a:stretch>
            <a:fillRect/>
          </a:stretch>
        </p:blipFill>
        <p:spPr>
          <a:xfrm>
            <a:off x="4724400" y="4572000"/>
            <a:ext cx="2377439" cy="16001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4580253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467600" cy="685800"/>
          </a:xfrm>
          <a:ln w="19050" cmpd="sng"/>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1600" smtClean="0">
                <a:effectLst/>
                <a:latin typeface="Calibri" panose="020F0502020204030204" pitchFamily="34" charset="0"/>
              </a:rPr>
              <a:t>Mission Dakar-Djibouti, 1931-1933</a:t>
            </a:r>
            <a:endParaRPr lang="en-US" sz="1600">
              <a:latin typeface="Calibri" panose="020F0502020204030204" pitchFamily="34" charset="0"/>
            </a:endParaRPr>
          </a:p>
        </p:txBody>
      </p:sp>
      <p:pic>
        <p:nvPicPr>
          <p:cNvPr id="6" name="Content Placeholder 5"/>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8165"/>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76200" y="1193800"/>
            <a:ext cx="3574134" cy="4535183"/>
          </a:xfrm>
          <a:ln>
            <a:noFill/>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8" name="Content Placeholder 7"/>
          <p:cNvPicPr>
            <a:picLocks noGrp="1" noChangeAspect="1"/>
          </p:cNvPicPr>
          <p:nvPr>
            <p:ph sz="half" idx="2"/>
          </p:nvPr>
        </p:nvPicPr>
        <p:blipFill>
          <a:blip r:embed="rId4" cstate="print">
            <a:extLst>
              <a:ext uri="{BEBA8EAE-BF5A-486C-A8C5-ECC9F3942E4B}">
                <a14:imgProps xmlns:a14="http://schemas.microsoft.com/office/drawing/2010/main">
                  <a14:imgLayer r:embed="rId5">
                    <a14:imgEffect>
                      <a14:sharpenSoften amount="20000"/>
                    </a14:imgEffect>
                    <a14:imgEffect>
                      <a14:colorTemperature colorTemp="7980"/>
                    </a14:imgEffect>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5451626" y="1206500"/>
            <a:ext cx="3539974" cy="4114800"/>
          </a:xfrm>
          <a:ln>
            <a:noFill/>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sharpenSoften amount="60000"/>
                    </a14:imgEffect>
                    <a14:imgEffect>
                      <a14:colorTemperature colorTemp="8535"/>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514558" y="4495800"/>
            <a:ext cx="2200442" cy="1828800"/>
          </a:xfrm>
          <a:prstGeom prst="rect">
            <a:avLst/>
          </a:prstGeom>
          <a:ln>
            <a:noFill/>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sharpenSoften amount="11000"/>
                    </a14:imgEffect>
                    <a14:imgEffect>
                      <a14:colorTemperature colorTemp="8535"/>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rot="21600000">
            <a:off x="3886200" y="2438401"/>
            <a:ext cx="1219200" cy="1789222"/>
          </a:xfrm>
          <a:prstGeom prst="rect">
            <a:avLst/>
          </a:prstGeom>
          <a:ln>
            <a:noFill/>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sp>
        <p:nvSpPr>
          <p:cNvPr id="11" name="TextBox 10"/>
          <p:cNvSpPr txBox="1"/>
          <p:nvPr/>
        </p:nvSpPr>
        <p:spPr>
          <a:xfrm>
            <a:off x="6629400" y="5410200"/>
            <a:ext cx="2514600" cy="261610"/>
          </a:xfrm>
          <a:prstGeom prst="rect">
            <a:avLst/>
          </a:prstGeom>
          <a:noFill/>
        </p:spPr>
        <p:txBody>
          <a:bodyPr wrap="square" rtlCol="0">
            <a:spAutoFit/>
          </a:bodyPr>
          <a:lstStyle/>
          <a:p>
            <a:r>
              <a:rPr lang="en-US" sz="1100" smtClean="0">
                <a:solidFill>
                  <a:schemeClr val="accent6">
                    <a:lumMod val="50000"/>
                  </a:schemeClr>
                </a:solidFill>
                <a:latin typeface="Calibri" panose="020F0502020204030204" pitchFamily="34" charset="0"/>
              </a:rPr>
              <a:t>Source:</a:t>
            </a:r>
            <a:r>
              <a:rPr lang="en-US" sz="1100" i="1" smtClean="0">
                <a:solidFill>
                  <a:schemeClr val="accent6">
                    <a:lumMod val="50000"/>
                  </a:schemeClr>
                </a:solidFill>
                <a:latin typeface="Calibri" panose="020F0502020204030204" pitchFamily="34" charset="0"/>
              </a:rPr>
              <a:t>  Cahier Dakar-Djibouti </a:t>
            </a:r>
            <a:r>
              <a:rPr lang="en-US" sz="1100" smtClean="0">
                <a:solidFill>
                  <a:schemeClr val="accent6">
                    <a:lumMod val="50000"/>
                  </a:schemeClr>
                </a:solidFill>
                <a:latin typeface="Calibri" panose="020F0502020204030204" pitchFamily="34" charset="0"/>
              </a:rPr>
              <a:t>(2015)</a:t>
            </a:r>
            <a:endParaRPr lang="en-US" sz="1100">
              <a:solidFill>
                <a:schemeClr val="accent6">
                  <a:lumMod val="50000"/>
                </a:schemeClr>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F4326981-E9A7-4D8B-97A8-524D0CDD82E1}" type="slidenum">
              <a:rPr lang="en-US" smtClean="0">
                <a:solidFill>
                  <a:srgbClr val="000000">
                    <a:tint val="75000"/>
                  </a:srgbClr>
                </a:solidFill>
              </a:rPr>
              <a:pPr/>
              <a:t>8</a:t>
            </a:fld>
            <a:endParaRPr lang="en-US">
              <a:solidFill>
                <a:srgbClr val="000000">
                  <a:tint val="75000"/>
                </a:srgbClr>
              </a:solidFill>
            </a:endParaRPr>
          </a:p>
        </p:txBody>
      </p:sp>
    </p:spTree>
    <p:extLst>
      <p:ext uri="{BB962C8B-B14F-4D97-AF65-F5344CB8AC3E}">
        <p14:creationId xmlns:p14="http://schemas.microsoft.com/office/powerpoint/2010/main" val="246031534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25500" y="381000"/>
            <a:ext cx="7480300" cy="715962"/>
          </a:xfrm>
          <a:prstGeom prst="rect">
            <a:avLst/>
          </a:prstGeom>
          <a:ln w="19050" cmpd="sng"/>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1600">
                <a:solidFill>
                  <a:srgbClr val="FFFFFF"/>
                </a:solidFill>
                <a:latin typeface="Calibri" panose="020F0502020204030204" pitchFamily="34" charset="0"/>
              </a:rPr>
              <a:t>Institut Français d’Afrique </a:t>
            </a:r>
            <a:r>
              <a:rPr lang="fr-FR" sz="1600" smtClean="0">
                <a:solidFill>
                  <a:srgbClr val="FFFFFF"/>
                </a:solidFill>
                <a:latin typeface="Calibri" panose="020F0502020204030204" pitchFamily="34" charset="0"/>
              </a:rPr>
              <a:t>Noire (IFAN), 1936/38 </a:t>
            </a:r>
            <a:r>
              <a:rPr lang="fr-FR" sz="1600" smtClean="0">
                <a:solidFill>
                  <a:srgbClr val="FFFFFF"/>
                </a:solidFill>
                <a:latin typeface="Calibri" panose="020F0502020204030204" pitchFamily="34" charset="0"/>
                <a:sym typeface="Wingdings" panose="05000000000000000000" pitchFamily="2" charset="2"/>
              </a:rPr>
              <a:t></a:t>
            </a:r>
            <a:r>
              <a:rPr lang="fr-FR" sz="1600" smtClean="0">
                <a:solidFill>
                  <a:srgbClr val="FFFFFF"/>
                </a:solidFill>
                <a:latin typeface="Calibri" panose="020F0502020204030204" pitchFamily="34" charset="0"/>
              </a:rPr>
              <a:t>  </a:t>
            </a:r>
            <a:endParaRPr lang="fr-FR" sz="1600">
              <a:solidFill>
                <a:srgbClr val="FFFFFF"/>
              </a:solidFill>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228600" y="1182973"/>
            <a:ext cx="1828800" cy="2386435"/>
          </a:xfrm>
          <a:prstGeom prst="rect">
            <a:avLst/>
          </a:prstGeom>
          <a:effectLst>
            <a:outerShdw blurRad="63500" sx="102000" sy="102000" algn="ctr" rotWithShape="0">
              <a:prstClr val="black">
                <a:alpha val="40000"/>
              </a:prstClr>
            </a:outerShdw>
          </a:effectLst>
        </p:spPr>
      </p:pic>
      <p:sp>
        <p:nvSpPr>
          <p:cNvPr id="8" name="TextBox 7"/>
          <p:cNvSpPr txBox="1"/>
          <p:nvPr/>
        </p:nvSpPr>
        <p:spPr>
          <a:xfrm>
            <a:off x="203666" y="3581400"/>
            <a:ext cx="1993864" cy="646331"/>
          </a:xfrm>
          <a:prstGeom prst="rect">
            <a:avLst/>
          </a:prstGeom>
          <a:noFill/>
        </p:spPr>
        <p:txBody>
          <a:bodyPr wrap="square" rtlCol="0">
            <a:spAutoFit/>
          </a:bodyPr>
          <a:lstStyle/>
          <a:p>
            <a:r>
              <a:rPr lang="en-US" sz="1200" smtClean="0">
                <a:solidFill>
                  <a:srgbClr val="B4B392">
                    <a:lumMod val="50000"/>
                  </a:srgbClr>
                </a:solidFill>
                <a:latin typeface="Calibri" panose="020F0502020204030204" pitchFamily="34" charset="0"/>
              </a:rPr>
              <a:t>Alexandre Sénou Adandé</a:t>
            </a:r>
          </a:p>
          <a:p>
            <a:endParaRPr lang="en-US" sz="1200">
              <a:solidFill>
                <a:srgbClr val="B4B392">
                  <a:lumMod val="50000"/>
                </a:srgbClr>
              </a:solidFill>
              <a:latin typeface="Calibri" panose="020F0502020204030204" pitchFamily="34" charset="0"/>
            </a:endParaRPr>
          </a:p>
          <a:p>
            <a:r>
              <a:rPr lang="en-US" sz="1200" smtClean="0">
                <a:solidFill>
                  <a:srgbClr val="B4B392">
                    <a:lumMod val="50000"/>
                  </a:srgbClr>
                </a:solidFill>
                <a:latin typeface="Calibri" panose="020F0502020204030204" pitchFamily="34" charset="0"/>
              </a:rPr>
              <a:t>Théodore Monod</a:t>
            </a:r>
          </a:p>
        </p:txBody>
      </p:sp>
      <p:pic>
        <p:nvPicPr>
          <p:cNvPr id="11" name="Picture 10"/>
          <p:cNvPicPr>
            <a:picLocks noChangeAspect="1"/>
          </p:cNvPicPr>
          <p:nvPr/>
        </p:nvPicPr>
        <p:blipFill>
          <a:blip r:embed="rId3"/>
          <a:stretch>
            <a:fillRect/>
          </a:stretch>
        </p:blipFill>
        <p:spPr>
          <a:xfrm>
            <a:off x="2819399" y="1423451"/>
            <a:ext cx="6212367" cy="4163001"/>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774962" y="5694402"/>
            <a:ext cx="5911838" cy="553998"/>
          </a:xfrm>
          <a:prstGeom prst="rect">
            <a:avLst/>
          </a:prstGeom>
          <a:noFill/>
        </p:spPr>
        <p:txBody>
          <a:bodyPr wrap="square" rtlCol="0">
            <a:spAutoFit/>
          </a:bodyPr>
          <a:lstStyle/>
          <a:p>
            <a:r>
              <a:rPr lang="en-US" sz="1000" smtClean="0">
                <a:solidFill>
                  <a:schemeClr val="accent6">
                    <a:lumMod val="50000"/>
                  </a:schemeClr>
                </a:solidFill>
                <a:latin typeface="Calibri" panose="020F0502020204030204" pitchFamily="34" charset="0"/>
              </a:rPr>
              <a:t>Source of images: </a:t>
            </a:r>
            <a:r>
              <a:rPr lang="en-US" sz="1000" i="1" smtClean="0">
                <a:solidFill>
                  <a:schemeClr val="accent6">
                    <a:lumMod val="50000"/>
                  </a:schemeClr>
                </a:solidFill>
                <a:latin typeface="Calibri" panose="020F0502020204030204" pitchFamily="34" charset="0"/>
              </a:rPr>
              <a:t>Centenaire de naissance, hommage et devoir de mémoire</a:t>
            </a:r>
            <a:r>
              <a:rPr lang="en-US" sz="1000" smtClean="0">
                <a:solidFill>
                  <a:schemeClr val="accent6">
                    <a:lumMod val="50000"/>
                  </a:schemeClr>
                </a:solidFill>
                <a:latin typeface="Calibri" panose="020F0502020204030204" pitchFamily="34" charset="0"/>
              </a:rPr>
              <a:t>, 22 avril 2012;</a:t>
            </a:r>
          </a:p>
          <a:p>
            <a:r>
              <a:rPr lang="en-US" sz="1000" smtClean="0">
                <a:solidFill>
                  <a:schemeClr val="accent6">
                    <a:lumMod val="50000"/>
                  </a:schemeClr>
                </a:solidFill>
                <a:latin typeface="Calibri" panose="020F0502020204030204" pitchFamily="34" charset="0"/>
              </a:rPr>
              <a:t>alexandresenoucentenaire.blogspot.com</a:t>
            </a:r>
          </a:p>
          <a:p>
            <a:endParaRPr lang="en-US" sz="1000">
              <a:solidFill>
                <a:srgbClr val="000000"/>
              </a:solidFill>
            </a:endParaRPr>
          </a:p>
        </p:txBody>
      </p:sp>
      <p:sp>
        <p:nvSpPr>
          <p:cNvPr id="14" name="Slide Number Placeholder 13"/>
          <p:cNvSpPr>
            <a:spLocks noGrp="1"/>
          </p:cNvSpPr>
          <p:nvPr>
            <p:ph type="sldNum" sz="quarter" idx="12"/>
          </p:nvPr>
        </p:nvSpPr>
        <p:spPr/>
        <p:txBody>
          <a:bodyPr/>
          <a:lstStyle/>
          <a:p>
            <a:fld id="{F4326981-E9A7-4D8B-97A8-524D0CDD82E1}" type="slidenum">
              <a:rPr lang="en-US" smtClean="0">
                <a:solidFill>
                  <a:srgbClr val="000000">
                    <a:tint val="75000"/>
                  </a:srgbClr>
                </a:solidFill>
              </a:rPr>
              <a:pPr/>
              <a:t>9</a:t>
            </a:fld>
            <a:endParaRPr lang="en-US">
              <a:solidFill>
                <a:srgbClr val="000000">
                  <a:tint val="75000"/>
                </a:srgbClr>
              </a:solidFil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colorTemperature colorTemp="7000"/>
                    </a14:imgEffect>
                  </a14:imgLayer>
                </a14:imgProps>
              </a:ext>
            </a:extLst>
          </a:blip>
          <a:stretch>
            <a:fillRect/>
          </a:stretch>
        </p:blipFill>
        <p:spPr>
          <a:xfrm>
            <a:off x="156022" y="4191000"/>
            <a:ext cx="1901378" cy="2667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463668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2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3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7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8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0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1_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50547</TotalTime>
  <Words>1625</Words>
  <Application>Microsoft Office PowerPoint</Application>
  <PresentationFormat>On-screen Show (4:3)</PresentationFormat>
  <Paragraphs>312</Paragraphs>
  <Slides>29</Slides>
  <Notes>0</Notes>
  <HiddenSlides>0</HiddenSlides>
  <MMClips>0</MMClips>
  <ScaleCrop>false</ScaleCrop>
  <HeadingPairs>
    <vt:vector size="6" baseType="variant">
      <vt:variant>
        <vt:lpstr>Fonts Used</vt:lpstr>
      </vt:variant>
      <vt:variant>
        <vt:i4>3</vt:i4>
      </vt:variant>
      <vt:variant>
        <vt:lpstr>Theme</vt:lpstr>
      </vt:variant>
      <vt:variant>
        <vt:i4>12</vt:i4>
      </vt:variant>
      <vt:variant>
        <vt:lpstr>Slide Titles</vt:lpstr>
      </vt:variant>
      <vt:variant>
        <vt:i4>29</vt:i4>
      </vt:variant>
    </vt:vector>
  </HeadingPairs>
  <TitlesOfParts>
    <vt:vector size="44" baseType="lpstr">
      <vt:lpstr>Arial</vt:lpstr>
      <vt:lpstr>Calibri</vt:lpstr>
      <vt:lpstr>Wingdings</vt:lpstr>
      <vt:lpstr>Office Theme</vt:lpstr>
      <vt:lpstr>4_Office Theme</vt:lpstr>
      <vt:lpstr>5_Office Theme</vt:lpstr>
      <vt:lpstr>6_Office Theme</vt:lpstr>
      <vt:lpstr>8_Office Theme</vt:lpstr>
      <vt:lpstr>16_Office Theme</vt:lpstr>
      <vt:lpstr>18_Office Theme</vt:lpstr>
      <vt:lpstr>20_Office Theme</vt:lpstr>
      <vt:lpstr>21_Office Theme</vt:lpstr>
      <vt:lpstr>22_Office Theme</vt:lpstr>
      <vt:lpstr>23_Office Theme</vt:lpstr>
      <vt:lpstr>27_Office Theme</vt:lpstr>
      <vt:lpstr> Ethnicité et Éducation Coloniale en AOF : ethnographies d’étudiants et images de communauté et de soi   Ethnicity and Colonial French West African Education : student ethnographies and the framing of community and self </vt:lpstr>
      <vt:lpstr>PowerPoint Presentation</vt:lpstr>
      <vt:lpstr>PowerPoint Presentation</vt:lpstr>
      <vt:lpstr>PowerPoint Presentation</vt:lpstr>
      <vt:lpstr>PowerPoint Presentation</vt:lpstr>
      <vt:lpstr>Culture franco-africaine</vt:lpstr>
      <vt:lpstr>Culture franco-africaine</vt:lpstr>
      <vt:lpstr>Mission Dakar-Djibouti, 1931-1933</vt:lpstr>
      <vt:lpstr>PowerPoint Presentation</vt:lpstr>
      <vt:lpstr>Cahiers Ponty (1933 - ca. 1949) :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Northwestern University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Views of Mande Childhood (1936)</dc:title>
  <dc:subject/>
  <dc:creator>Marcia Lynne Tiede</dc:creator>
  <cp:keywords/>
  <dc:description/>
  <cp:lastModifiedBy>Marcia Tiede</cp:lastModifiedBy>
  <cp:revision>762</cp:revision>
  <dcterms:created xsi:type="dcterms:W3CDTF">2015-10-29T04:18:54Z</dcterms:created>
  <dcterms:modified xsi:type="dcterms:W3CDTF">2017-07-27T19:00:26Z</dcterms:modified>
  <cp:category/>
</cp:coreProperties>
</file>