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71" r:id="rId4"/>
    <p:sldId id="258" r:id="rId5"/>
    <p:sldId id="261" r:id="rId6"/>
    <p:sldId id="259" r:id="rId7"/>
    <p:sldId id="262" r:id="rId8"/>
    <p:sldId id="263" r:id="rId9"/>
    <p:sldId id="266" r:id="rId10"/>
    <p:sldId id="269" r:id="rId11"/>
    <p:sldId id="270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3DE"/>
    <a:srgbClr val="51B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89787"/>
  </p:normalViewPr>
  <p:slideViewPr>
    <p:cSldViewPr snapToGrid="0" snapToObjects="1">
      <p:cViewPr>
        <p:scale>
          <a:sx n="85" d="100"/>
          <a:sy n="85" d="100"/>
        </p:scale>
        <p:origin x="2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2CD6-6FC4-A341-AE8C-0F0A4AC8E9A2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1CE0-D42E-7646-AC0C-ECB1D226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talking about</a:t>
            </a:r>
            <a:r>
              <a:rPr lang="en-US" baseline="0" dirty="0" smtClean="0"/>
              <a:t> the activity patterns of two neuronal populations during spatial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ufind</a:t>
            </a:r>
            <a:r>
              <a:rPr lang="en-US" baseline="0" dirty="0" smtClean="0"/>
              <a:t> yourself in a city you’ve never been to before. You don’t know the street names or where you are in relation to landmarks. However, you have been to similar-looking cities in the past, so you know things like bus stops tend to be on heavier </a:t>
            </a:r>
            <a:r>
              <a:rPr lang="en-US" baseline="0" dirty="0" err="1" smtClean="0"/>
              <a:t>tafficked</a:t>
            </a:r>
            <a:r>
              <a:rPr lang="en-US" baseline="0" dirty="0" smtClean="0"/>
              <a:t> streets and gas stations are at intersections. </a:t>
            </a:r>
          </a:p>
          <a:p>
            <a:r>
              <a:rPr lang="en-US" baseline="0" dirty="0" smtClean="0"/>
              <a:t>You can draw from your previous experiences within this new context to act </a:t>
            </a:r>
            <a:r>
              <a:rPr lang="en-US" baseline="0" dirty="0" err="1" smtClean="0"/>
              <a:t>apropriately</a:t>
            </a:r>
            <a:r>
              <a:rPr lang="en-US" baseline="0" dirty="0" smtClean="0"/>
              <a:t> to achieve some goal – say, finding the train. </a:t>
            </a:r>
          </a:p>
          <a:p>
            <a:r>
              <a:rPr lang="en-US" baseline="0" dirty="0" smtClean="0"/>
              <a:t>You can imagine plans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for basal </a:t>
            </a:r>
            <a:r>
              <a:rPr lang="en-US" dirty="0" err="1" smtClean="0"/>
              <a:t>ganglias</a:t>
            </a:r>
            <a:r>
              <a:rPr lang="en-US" dirty="0" smtClean="0"/>
              <a:t> role in motivation, decision</a:t>
            </a:r>
            <a:r>
              <a:rPr lang="en-US" baseline="0" dirty="0" smtClean="0"/>
              <a:t> making, movement </a:t>
            </a:r>
            <a:r>
              <a:rPr lang="en-US" baseline="0" dirty="0" smtClean="0"/>
              <a:t>modulation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One Part that in involved</a:t>
            </a:r>
          </a:p>
          <a:p>
            <a:r>
              <a:rPr lang="en-US" baseline="0" dirty="0" smtClean="0"/>
              <a:t>Simplified and </a:t>
            </a:r>
            <a:r>
              <a:rPr lang="en-US" baseline="0" dirty="0" err="1" smtClean="0"/>
              <a:t>mnore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comolicatwed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rhan</a:t>
            </a:r>
            <a:r>
              <a:rPr lang="en-US" baseline="0" dirty="0" smtClean="0"/>
              <a:t> will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for basal </a:t>
            </a:r>
            <a:r>
              <a:rPr lang="en-US" dirty="0" err="1" smtClean="0"/>
              <a:t>ganglias</a:t>
            </a:r>
            <a:r>
              <a:rPr lang="en-US" dirty="0" smtClean="0"/>
              <a:t> role in motivation, decision</a:t>
            </a:r>
            <a:r>
              <a:rPr lang="en-US" baseline="0" dirty="0" smtClean="0"/>
              <a:t> making, movement modulation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project was to make recordings of these</a:t>
            </a:r>
            <a:r>
              <a:rPr lang="en-US" baseline="0" dirty="0" smtClean="0"/>
              <a:t> cells when cortex in intact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1CE0-D42E-7646-AC0C-ECB1D2269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727C-1538-D44A-B3DA-E8940C19EBF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668E-EBAA-1742-895A-DFD9C2955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Patterns of D1/D2 Medium Spiny Neurons during Navigation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Alyssa Larios, Mark Howe, Daniel </a:t>
            </a:r>
            <a:r>
              <a:rPr lang="en-US" dirty="0" err="1" smtClean="0"/>
              <a:t>Dombeck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191" y="1681928"/>
            <a:ext cx="3096906" cy="205039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099" y="285750"/>
            <a:ext cx="69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Action-Selection Model in the Striatum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21" y="3143538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93061" y="3328204"/>
            <a:ext cx="15619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5058" y="2290292"/>
            <a:ext cx="4686052" cy="1222578"/>
            <a:chOff x="492833" y="4963263"/>
            <a:chExt cx="4686052" cy="1222578"/>
          </a:xfrm>
        </p:grpSpPr>
        <p:sp>
          <p:nvSpPr>
            <p:cNvPr id="12" name="TextBox 11"/>
            <p:cNvSpPr txBox="1"/>
            <p:nvPr/>
          </p:nvSpPr>
          <p:spPr>
            <a:xfrm>
              <a:off x="2364370" y="4963263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No-go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833" y="5241595"/>
              <a:ext cx="14991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Cortex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859" y="5380094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No-go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</a:t>
              </a: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 flipV="1">
              <a:off x="1992015" y="5564760"/>
              <a:ext cx="1234172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ent Arrow 16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2553244" y="5566789"/>
              <a:ext cx="1666039" cy="572143"/>
            </a:xfrm>
            <a:prstGeom prst="bentArrow">
              <a:avLst>
                <a:gd name="adj1" fmla="val 19637"/>
                <a:gd name="adj2" fmla="val 2386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8515" y="1244242"/>
            <a:ext cx="2087929" cy="1879787"/>
            <a:chOff x="2746290" y="3917213"/>
            <a:chExt cx="2087929" cy="1879787"/>
          </a:xfrm>
        </p:grpSpPr>
        <p:sp>
          <p:nvSpPr>
            <p:cNvPr id="20" name="TextBox 19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ent Arrow 21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2987" y="3385221"/>
            <a:ext cx="1090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Striatum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191" y="1681928"/>
            <a:ext cx="3096906" cy="205039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099" y="285750"/>
            <a:ext cx="69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Action-Selection Model in the Striatum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21" y="3143538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93061" y="3328204"/>
            <a:ext cx="15619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5058" y="2290292"/>
            <a:ext cx="4686052" cy="1222578"/>
            <a:chOff x="492833" y="4963263"/>
            <a:chExt cx="4686052" cy="1222578"/>
          </a:xfrm>
        </p:grpSpPr>
        <p:sp>
          <p:nvSpPr>
            <p:cNvPr id="12" name="TextBox 11"/>
            <p:cNvSpPr txBox="1"/>
            <p:nvPr/>
          </p:nvSpPr>
          <p:spPr>
            <a:xfrm>
              <a:off x="2364370" y="4963263"/>
              <a:ext cx="9704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Indrect1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833" y="5241595"/>
              <a:ext cx="14991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Cortex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859" y="5380094"/>
              <a:ext cx="996375" cy="368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Indrect2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Direct</a:t>
              </a:r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1992015" y="5564761"/>
              <a:ext cx="1234173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ent Arrow 16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2553244" y="5566789"/>
              <a:ext cx="1666039" cy="572143"/>
            </a:xfrm>
            <a:prstGeom prst="bentArrow">
              <a:avLst>
                <a:gd name="adj1" fmla="val 19637"/>
                <a:gd name="adj2" fmla="val 2386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8515" y="1244242"/>
            <a:ext cx="2087929" cy="1879787"/>
            <a:chOff x="2746290" y="3917213"/>
            <a:chExt cx="2087929" cy="1879787"/>
          </a:xfrm>
        </p:grpSpPr>
        <p:sp>
          <p:nvSpPr>
            <p:cNvPr id="20" name="TextBox 19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ent Arrow 21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2987" y="3385221"/>
            <a:ext cx="1090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Striatum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70524"/>
            <a:ext cx="9144000" cy="2973975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0" y="3844499"/>
            <a:ext cx="9144000" cy="301350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06191" y="1681928"/>
            <a:ext cx="3096906" cy="205039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099" y="285750"/>
            <a:ext cx="69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Action-Selection Model in the Striatum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21" y="3143538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93061" y="3328204"/>
            <a:ext cx="15619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357669" y="2290292"/>
            <a:ext cx="4023441" cy="1222578"/>
            <a:chOff x="1155444" y="4963263"/>
            <a:chExt cx="4023441" cy="1222578"/>
          </a:xfrm>
        </p:grpSpPr>
        <p:sp>
          <p:nvSpPr>
            <p:cNvPr id="12" name="TextBox 11"/>
            <p:cNvSpPr txBox="1"/>
            <p:nvPr/>
          </p:nvSpPr>
          <p:spPr>
            <a:xfrm>
              <a:off x="2364370" y="4963263"/>
              <a:ext cx="10995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Indirect1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5444" y="5380094"/>
              <a:ext cx="83657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Cortex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858" y="5380094"/>
              <a:ext cx="1087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Indirect2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Direct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006181" y="5564762"/>
              <a:ext cx="1220008" cy="20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ent Arrow 16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2553244" y="5566789"/>
              <a:ext cx="1666039" cy="572143"/>
            </a:xfrm>
            <a:prstGeom prst="bentArrow">
              <a:avLst>
                <a:gd name="adj1" fmla="val 19637"/>
                <a:gd name="adj2" fmla="val 2386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8515" y="1244242"/>
            <a:ext cx="2087929" cy="1879787"/>
            <a:chOff x="2746290" y="3917213"/>
            <a:chExt cx="2087929" cy="1879787"/>
          </a:xfrm>
        </p:grpSpPr>
        <p:sp>
          <p:nvSpPr>
            <p:cNvPr id="20" name="TextBox 19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ent Arrow 21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2987" y="3385221"/>
            <a:ext cx="1090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Striatum</a:t>
            </a: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06191" y="4442137"/>
            <a:ext cx="3096906" cy="205039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166921" y="5903747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93061" y="6088413"/>
            <a:ext cx="15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318947" y="5050501"/>
            <a:ext cx="4062163" cy="1222578"/>
            <a:chOff x="1116722" y="4963263"/>
            <a:chExt cx="4062163" cy="1222578"/>
          </a:xfrm>
        </p:grpSpPr>
        <p:sp>
          <p:nvSpPr>
            <p:cNvPr id="45" name="TextBox 44"/>
            <p:cNvSpPr txBox="1"/>
            <p:nvPr/>
          </p:nvSpPr>
          <p:spPr>
            <a:xfrm>
              <a:off x="2364370" y="4963263"/>
              <a:ext cx="10995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Indirect1</a:t>
              </a:r>
              <a:endParaRPr lang="en-US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6722" y="5380094"/>
              <a:ext cx="83657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Cortex</a:t>
              </a:r>
              <a:endParaRPr lang="en-US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34859" y="5380094"/>
              <a:ext cx="10872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Indirect2</a:t>
              </a:r>
              <a:endParaRPr lang="en-US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Direct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010723" y="5564759"/>
              <a:ext cx="12341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ent Arrow 49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ent Arrow 50"/>
            <p:cNvSpPr/>
            <p:nvPr/>
          </p:nvSpPr>
          <p:spPr>
            <a:xfrm flipV="1">
              <a:off x="2575972" y="5568314"/>
              <a:ext cx="1620704" cy="496390"/>
            </a:xfrm>
            <a:prstGeom prst="bentArrow">
              <a:avLst>
                <a:gd name="adj1" fmla="val 6785"/>
                <a:gd name="adj2" fmla="val 1315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8515" y="4004451"/>
            <a:ext cx="2087929" cy="1879787"/>
            <a:chOff x="2746290" y="3917213"/>
            <a:chExt cx="2087929" cy="1879787"/>
          </a:xfrm>
        </p:grpSpPr>
        <p:sp>
          <p:nvSpPr>
            <p:cNvPr id="53" name="TextBox 52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ent Arrow 54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Bent Arrow 55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232987" y="6145430"/>
            <a:ext cx="1090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Striatum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934445"/>
            <a:ext cx="17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 Training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9536" y="960471"/>
            <a:ext cx="17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16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7706" y="1112977"/>
            <a:ext cx="3109854" cy="2447568"/>
            <a:chOff x="607706" y="934872"/>
            <a:chExt cx="3588970" cy="2803969"/>
          </a:xfrm>
        </p:grpSpPr>
        <p:pic>
          <p:nvPicPr>
            <p:cNvPr id="9" name="Picture 8" descr="http://1.bp.blogspot.com/-v7MUq25z34w/TytDtvml-RI/AAAAAAAABCA/AgCOOwn2jpI/s1600/390217059_aa32671d1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50" y="1307619"/>
              <a:ext cx="3513326" cy="243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7706" y="934872"/>
              <a:ext cx="2896985" cy="38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New Environment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0082" y="1112978"/>
            <a:ext cx="3024685" cy="2447567"/>
            <a:chOff x="4635288" y="943701"/>
            <a:chExt cx="3672337" cy="2766874"/>
          </a:xfrm>
        </p:grpSpPr>
        <p:pic>
          <p:nvPicPr>
            <p:cNvPr id="12" name="Picture 4" descr="https://www.planetizen.com/files/styles/news_header_sm/public/images/16469893983_feffa4fd15_z.jpg?itok=ksA_Nbi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75"/>
            <a:stretch/>
          </p:blipFill>
          <p:spPr bwMode="auto">
            <a:xfrm>
              <a:off x="4747976" y="1279353"/>
              <a:ext cx="3559649" cy="243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35288" y="943701"/>
              <a:ext cx="318094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Familiar Environment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4812" y="254833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 Selection in Changing Environments</a:t>
            </a:r>
            <a:endParaRPr lang="en-US" sz="32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82" y="3560545"/>
            <a:ext cx="3852472" cy="1365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3" y="3560545"/>
            <a:ext cx="4047345" cy="1320562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483968" y="4925978"/>
            <a:ext cx="5792519" cy="1976893"/>
            <a:chOff x="1447730" y="4911087"/>
            <a:chExt cx="5792519" cy="1976893"/>
          </a:xfrm>
        </p:grpSpPr>
        <p:grpSp>
          <p:nvGrpSpPr>
            <p:cNvPr id="64" name="Group 63"/>
            <p:cNvGrpSpPr/>
            <p:nvPr/>
          </p:nvGrpSpPr>
          <p:grpSpPr>
            <a:xfrm>
              <a:off x="1447730" y="4911087"/>
              <a:ext cx="5792519" cy="1976893"/>
              <a:chOff x="1447730" y="4911087"/>
              <a:chExt cx="5792519" cy="1976893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6" t="1" b="-1329"/>
              <a:stretch/>
            </p:blipFill>
            <p:spPr>
              <a:xfrm>
                <a:off x="1847839" y="5149632"/>
                <a:ext cx="2407387" cy="1738348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 rot="16200000">
                <a:off x="1141715" y="5630071"/>
                <a:ext cx="10121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Raw F</a:t>
                </a:r>
                <a:endParaRPr lang="en-US" sz="2000" dirty="0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9" t="918"/>
              <a:stretch/>
            </p:blipFill>
            <p:spPr>
              <a:xfrm>
                <a:off x="4841822" y="5174970"/>
                <a:ext cx="2398427" cy="1670949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937058" y="6401562"/>
                <a:ext cx="11692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Time(</a:t>
                </a:r>
                <a:r>
                  <a:rPr lang="en-US" sz="1200" dirty="0" err="1" smtClean="0"/>
                  <a:t>ms</a:t>
                </a:r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43197" y="4911087"/>
                <a:ext cx="1229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Direct</a:t>
                </a:r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69425" y="4914969"/>
                <a:ext cx="1229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Indirect</a:t>
                </a:r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517355" y="5241965"/>
              <a:ext cx="1469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Environment Switch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01" y="17241"/>
            <a:ext cx="5929313" cy="8645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Goal-directed behavior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64696" y="5816509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Action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90836" y="6001175"/>
            <a:ext cx="15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92833" y="4963263"/>
            <a:ext cx="4686052" cy="1222578"/>
            <a:chOff x="492833" y="4963263"/>
            <a:chExt cx="4686052" cy="1222578"/>
          </a:xfrm>
        </p:grpSpPr>
        <p:sp>
          <p:nvSpPr>
            <p:cNvPr id="5" name="TextBox 4"/>
            <p:cNvSpPr txBox="1"/>
            <p:nvPr/>
          </p:nvSpPr>
          <p:spPr>
            <a:xfrm>
              <a:off x="2364370" y="4963263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Plan A</a:t>
              </a:r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2833" y="5241595"/>
              <a:ext cx="14991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Sensory Stimuli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34859" y="5380094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C</a:t>
              </a:r>
            </a:p>
          </p:txBody>
        </p:sp>
        <p:cxnSp>
          <p:nvCxnSpPr>
            <p:cNvPr id="41" name="Straight Arrow Connector 40"/>
            <p:cNvCxnSpPr>
              <a:stCxn id="7" idx="3"/>
            </p:cNvCxnSpPr>
            <p:nvPr/>
          </p:nvCxnSpPr>
          <p:spPr>
            <a:xfrm flipV="1">
              <a:off x="1992015" y="5564760"/>
              <a:ext cx="12341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ent Arrow 41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flipV="1">
              <a:off x="2575972" y="5568314"/>
              <a:ext cx="1620704" cy="496390"/>
            </a:xfrm>
            <a:prstGeom prst="bentArrow">
              <a:avLst>
                <a:gd name="adj1" fmla="val 6785"/>
                <a:gd name="adj2" fmla="val 1315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46290" y="3917213"/>
            <a:ext cx="2087929" cy="1879787"/>
            <a:chOff x="2746290" y="3917213"/>
            <a:chExt cx="2087929" cy="1879787"/>
          </a:xfrm>
        </p:grpSpPr>
        <p:sp>
          <p:nvSpPr>
            <p:cNvPr id="22" name="TextBox 21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Experience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22" idx="2"/>
            </p:cNvCxnSpPr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Bent Arrow 45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95635" y="3944173"/>
            <a:ext cx="3327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Action-selection is based on the integration of sensory cues with memory from similar experiences when seeking to achieve a goal  </a:t>
            </a:r>
            <a:endParaRPr lang="en-US" sz="1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07707" y="934873"/>
            <a:ext cx="3588969" cy="2803968"/>
            <a:chOff x="607707" y="934873"/>
            <a:chExt cx="3588969" cy="2803968"/>
          </a:xfrm>
        </p:grpSpPr>
        <p:pic>
          <p:nvPicPr>
            <p:cNvPr id="2050" name="Picture 2" descr="http://1.bp.blogspot.com/-v7MUq25z34w/TytDtvml-RI/AAAAAAAABCA/AgCOOwn2jpI/s1600/390217059_aa32671d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50" y="1307619"/>
              <a:ext cx="3513326" cy="243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607707" y="934873"/>
              <a:ext cx="1756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New Environment</a:t>
              </a:r>
              <a:endParaRPr lang="en-US" sz="16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35288" y="943701"/>
            <a:ext cx="3672337" cy="2766874"/>
            <a:chOff x="4635288" y="943701"/>
            <a:chExt cx="3672337" cy="2766874"/>
          </a:xfrm>
        </p:grpSpPr>
        <p:pic>
          <p:nvPicPr>
            <p:cNvPr id="2052" name="Picture 4" descr="https://www.planetizen.com/files/styles/news_header_sm/public/images/16469893983_feffa4fd15_z.jpg?itok=ksA_Nbi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75"/>
            <a:stretch/>
          </p:blipFill>
          <p:spPr bwMode="auto">
            <a:xfrm>
              <a:off x="4747976" y="1279353"/>
              <a:ext cx="3559649" cy="243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4635288" y="943701"/>
              <a:ext cx="23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Familiar Environment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66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4299" y="1014414"/>
            <a:ext cx="4200525" cy="3800476"/>
            <a:chOff x="218391" y="1094946"/>
            <a:chExt cx="4200525" cy="38004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" t="2228" r="2599" b="2157"/>
            <a:stretch/>
          </p:blipFill>
          <p:spPr>
            <a:xfrm>
              <a:off x="218391" y="1094946"/>
              <a:ext cx="4200525" cy="380047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15023" y="1882051"/>
              <a:ext cx="665019" cy="215444"/>
            </a:xfrm>
            <a:prstGeom prst="rect">
              <a:avLst/>
            </a:prstGeom>
            <a:solidFill>
              <a:srgbClr val="4EC3DE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smtClean="0"/>
                <a:t>Striatum</a:t>
              </a:r>
              <a:endParaRPr lang="en-US" sz="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07952"/>
            <a:ext cx="7972425" cy="906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Basal Ganglia Circuitry and Striatal MSNs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543549" y="2897528"/>
            <a:ext cx="489858" cy="45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07952"/>
            <a:ext cx="7972425" cy="906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Basal Ganglia Circuitry and Striatal MSNs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543549" y="2897528"/>
            <a:ext cx="489858" cy="45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47504" y="1057097"/>
            <a:ext cx="33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Medium </a:t>
            </a:r>
            <a:r>
              <a:rPr lang="en-US" u="sng" smtClean="0"/>
              <a:t>Spiny </a:t>
            </a:r>
            <a:r>
              <a:rPr lang="en-US" u="sng" smtClean="0"/>
              <a:t>Neurons (MSNs)</a:t>
            </a:r>
            <a:endParaRPr lang="en-US" u="sng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590318" y="1666608"/>
            <a:ext cx="416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Receive input from the cortex and midbrain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47505" y="3876993"/>
            <a:ext cx="416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Current Model: D1 MSNs in the direct pathway drive movement and D2 MSNs in the indirect pathway subdue movement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47504" y="2720182"/>
            <a:ext cx="422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Integration </a:t>
            </a:r>
            <a:r>
              <a:rPr lang="en-US" smtClean="0"/>
              <a:t>of sensory </a:t>
            </a:r>
            <a:r>
              <a:rPr lang="en-US" dirty="0" smtClean="0"/>
              <a:t>cues </a:t>
            </a:r>
            <a:r>
              <a:rPr lang="en-US" smtClean="0"/>
              <a:t>and memory during </a:t>
            </a:r>
            <a:r>
              <a:rPr lang="en-US" dirty="0" smtClean="0"/>
              <a:t>novel stimuli for action selection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4" y="5464404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Do direct and indirect pathway neurons respond differently to changing environmental cues, and how do their activities influence behavior?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78" y="1094946"/>
            <a:ext cx="4364938" cy="3800476"/>
            <a:chOff x="53978" y="1094946"/>
            <a:chExt cx="4364938" cy="3800476"/>
          </a:xfrm>
        </p:grpSpPr>
        <p:grpSp>
          <p:nvGrpSpPr>
            <p:cNvPr id="23" name="Group 22"/>
            <p:cNvGrpSpPr/>
            <p:nvPr/>
          </p:nvGrpSpPr>
          <p:grpSpPr>
            <a:xfrm>
              <a:off x="218391" y="1094946"/>
              <a:ext cx="4200525" cy="3800476"/>
              <a:chOff x="218391" y="1094946"/>
              <a:chExt cx="4200525" cy="380047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" t="2228" r="2599" b="2157"/>
              <a:stretch/>
            </p:blipFill>
            <p:spPr>
              <a:xfrm>
                <a:off x="218391" y="1094946"/>
                <a:ext cx="4200525" cy="380047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915023" y="1882051"/>
                <a:ext cx="665019" cy="215444"/>
              </a:xfrm>
              <a:prstGeom prst="rect">
                <a:avLst/>
              </a:prstGeom>
              <a:solidFill>
                <a:srgbClr val="4EC3D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smtClean="0"/>
                  <a:t>Striatum</a:t>
                </a:r>
                <a:endParaRPr lang="en-US" sz="80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163142" y="1170254"/>
              <a:ext cx="1176286" cy="3471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2329" y="3495827"/>
              <a:ext cx="3407099" cy="613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1241" y="2927992"/>
              <a:ext cx="1231962" cy="1098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6972" y="2897527"/>
              <a:ext cx="781329" cy="780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978" y="1100811"/>
              <a:ext cx="1176286" cy="2920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00388" y="1141330"/>
              <a:ext cx="1176286" cy="335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2659" y="3162538"/>
              <a:ext cx="283787" cy="97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16960" y="2579739"/>
              <a:ext cx="283787" cy="97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3435" y="1238477"/>
              <a:ext cx="283787" cy="97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72397" y="1882051"/>
            <a:ext cx="2150270" cy="2544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72397" y="2166573"/>
            <a:ext cx="642116" cy="76105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41955" y="2374424"/>
            <a:ext cx="642116" cy="7881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33" grpId="0" animBg="1"/>
      <p:bldP spid="33" grpId="1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024" y="150815"/>
            <a:ext cx="7972425" cy="906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Navigation through Virtual Reality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220368"/>
            <a:ext cx="4472477" cy="3428217"/>
            <a:chOff x="15991969" y="19378611"/>
            <a:chExt cx="12238013" cy="7632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7946" y="19378611"/>
              <a:ext cx="7454900" cy="7632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991969" y="21956981"/>
              <a:ext cx="2684924" cy="12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5-panel monitor</a:t>
              </a:r>
              <a:endParaRPr lang="en-US" sz="1600" dirty="0"/>
            </a:p>
          </p:txBody>
        </p:sp>
        <p:sp>
          <p:nvSpPr>
            <p:cNvPr id="8" name="Circular Arrow 7"/>
            <p:cNvSpPr/>
            <p:nvPr/>
          </p:nvSpPr>
          <p:spPr>
            <a:xfrm rot="17660888">
              <a:off x="16681626" y="21290253"/>
              <a:ext cx="3035241" cy="3011311"/>
            </a:xfrm>
            <a:prstGeom prst="circularArrow">
              <a:avLst>
                <a:gd name="adj1" fmla="val 0"/>
                <a:gd name="adj2" fmla="val 476066"/>
                <a:gd name="adj3" fmla="val 19035862"/>
                <a:gd name="adj4" fmla="val 17163766"/>
                <a:gd name="adj5" fmla="val 2863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08965" y="26055441"/>
              <a:ext cx="5321017" cy="69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</a:t>
              </a:r>
              <a:r>
                <a:rPr lang="en-US" sz="1600" dirty="0" smtClean="0"/>
                <a:t>readmill</a:t>
              </a:r>
              <a:endParaRPr lang="en-US" sz="1600" dirty="0"/>
            </a:p>
          </p:txBody>
        </p:sp>
        <p:sp>
          <p:nvSpPr>
            <p:cNvPr id="10" name="Circular Arrow 9"/>
            <p:cNvSpPr/>
            <p:nvPr/>
          </p:nvSpPr>
          <p:spPr>
            <a:xfrm rot="11136913">
              <a:off x="21391343" y="23419082"/>
              <a:ext cx="3035241" cy="3011311"/>
            </a:xfrm>
            <a:prstGeom prst="circularArrow">
              <a:avLst>
                <a:gd name="adj1" fmla="val 0"/>
                <a:gd name="adj2" fmla="val 476066"/>
                <a:gd name="adj3" fmla="val 19035862"/>
                <a:gd name="adj4" fmla="val 16179134"/>
                <a:gd name="adj5" fmla="val 2863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728332" y="2179267"/>
            <a:ext cx="1182924" cy="1469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501" y="1476605"/>
            <a:ext cx="165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Imaging laser or optic fiber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10630" y="1476605"/>
            <a:ext cx="5583545" cy="4653262"/>
            <a:chOff x="17709138" y="25599787"/>
            <a:chExt cx="9908102" cy="659678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5188" r="19219" b="13936"/>
            <a:stretch/>
          </p:blipFill>
          <p:spPr>
            <a:xfrm>
              <a:off x="20547694" y="25599787"/>
              <a:ext cx="6638782" cy="23528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2" t="4395" r="20461" b="9461"/>
            <a:stretch/>
          </p:blipFill>
          <p:spPr>
            <a:xfrm>
              <a:off x="20555324" y="28284755"/>
              <a:ext cx="6638783" cy="248925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7709138" y="30774009"/>
              <a:ext cx="9908102" cy="1422558"/>
              <a:chOff x="17113468" y="29399535"/>
              <a:chExt cx="9908102" cy="142255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936" b="52432"/>
              <a:stretch/>
            </p:blipFill>
            <p:spPr>
              <a:xfrm>
                <a:off x="17113469" y="29399535"/>
                <a:ext cx="9908101" cy="102133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593" b="6643"/>
              <a:stretch/>
            </p:blipFill>
            <p:spPr>
              <a:xfrm>
                <a:off x="17113468" y="30488109"/>
                <a:ext cx="9908101" cy="333984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7925603" y="26237597"/>
              <a:ext cx="2482711" cy="93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Conditioned Environment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925603" y="28955301"/>
              <a:ext cx="2482711" cy="93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Novel Environment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3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2" y="164405"/>
            <a:ext cx="7429500" cy="8286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Two-photon imaging of </a:t>
            </a:r>
            <a:r>
              <a:rPr lang="en-US" sz="3200" dirty="0" smtClean="0"/>
              <a:t>MSNs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2"/>
          <a:stretch/>
        </p:blipFill>
        <p:spPr>
          <a:xfrm>
            <a:off x="171992" y="1217313"/>
            <a:ext cx="2837885" cy="251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b="21566"/>
          <a:stretch/>
        </p:blipFill>
        <p:spPr>
          <a:xfrm>
            <a:off x="171992" y="4366434"/>
            <a:ext cx="2028830" cy="2130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8" y="1142817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Single-cell resolution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8305" y="3606442"/>
            <a:ext cx="562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pathway shows higher activity in novel environment, but direct pathway remains constant in </a:t>
            </a:r>
            <a:r>
              <a:rPr lang="en-US" dirty="0" smtClean="0"/>
              <a:t>average activity.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7415" y="5026189"/>
            <a:ext cx="194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remove significant area of cortex to image striatum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07044" y="5064822"/>
            <a:ext cx="366717" cy="36686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597501" y="1015732"/>
            <a:ext cx="3021316" cy="2373700"/>
            <a:chOff x="3597501" y="1015732"/>
            <a:chExt cx="3021316" cy="2373700"/>
          </a:xfrm>
        </p:grpSpPr>
        <p:pic>
          <p:nvPicPr>
            <p:cNvPr id="1026" name="Picture 2" descr="creen Shot 2018-05-16 at 4.53.07 PM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r="12280" b="47634"/>
            <a:stretch/>
          </p:blipFill>
          <p:spPr bwMode="auto">
            <a:xfrm>
              <a:off x="3826026" y="1015732"/>
              <a:ext cx="2792791" cy="230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3000544" y="2077577"/>
              <a:ext cx="1455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Fluorescence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6816" y="3127822"/>
              <a:ext cx="11572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Position in maze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4932" y="1015732"/>
              <a:ext cx="961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Reward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2080" y="1015732"/>
              <a:ext cx="961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Direct</a:t>
              </a:r>
              <a:endParaRPr lang="en-US" sz="11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96739" y="993135"/>
            <a:ext cx="2700294" cy="2441915"/>
            <a:chOff x="6396739" y="993135"/>
            <a:chExt cx="2700294" cy="2441915"/>
          </a:xfrm>
        </p:grpSpPr>
        <p:pic>
          <p:nvPicPr>
            <p:cNvPr id="9" name="Picture 2" descr="creen Shot 2018-05-16 at 4.53.07 PM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52161" r="14812"/>
            <a:stretch/>
          </p:blipFill>
          <p:spPr bwMode="auto">
            <a:xfrm>
              <a:off x="6396739" y="1277397"/>
              <a:ext cx="2700294" cy="2157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397889" y="993135"/>
              <a:ext cx="961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Indirect</a:t>
              </a:r>
              <a:endParaRPr lang="en-US" sz="11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26" y="4201965"/>
            <a:ext cx="2235860" cy="24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11" y="127067"/>
            <a:ext cx="790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Population recording with Fiber Photometry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1" b="-1329"/>
          <a:stretch/>
        </p:blipFill>
        <p:spPr>
          <a:xfrm>
            <a:off x="3489604" y="3225434"/>
            <a:ext cx="2659819" cy="1920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760689" y="3956409"/>
            <a:ext cx="867297" cy="1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Raw F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18"/>
          <a:stretch/>
        </p:blipFill>
        <p:spPr>
          <a:xfrm>
            <a:off x="6330725" y="3198936"/>
            <a:ext cx="2703942" cy="20253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02329" y="801922"/>
            <a:ext cx="5940617" cy="2472583"/>
            <a:chOff x="3102329" y="801922"/>
            <a:chExt cx="5940617" cy="24725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" r="-656"/>
            <a:stretch/>
          </p:blipFill>
          <p:spPr>
            <a:xfrm>
              <a:off x="6260441" y="1214197"/>
              <a:ext cx="2782505" cy="20603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112" y="1224897"/>
              <a:ext cx="2785408" cy="20326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0031" y="1084639"/>
              <a:ext cx="2687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Environment Switch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698198" y="1811450"/>
              <a:ext cx="1208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Velocity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054" y="801922"/>
              <a:ext cx="92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Direct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2827" y="809893"/>
              <a:ext cx="92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Indirect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3224" y="5302482"/>
            <a:ext cx="820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data suggests an increase in baseline firing in the indirect pathway network activity following contextual switch.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5254" y="6138720"/>
            <a:ext cx="75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Behavior change is seen in both groups after switch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5079" y="809893"/>
            <a:ext cx="2687188" cy="4011107"/>
            <a:chOff x="369957" y="779702"/>
            <a:chExt cx="2687188" cy="4011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35" t="37913"/>
            <a:stretch/>
          </p:blipFill>
          <p:spPr>
            <a:xfrm>
              <a:off x="369957" y="779702"/>
              <a:ext cx="2687188" cy="37200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4403" y="4513810"/>
              <a:ext cx="2224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Minimized cortical damage</a:t>
              </a:r>
              <a:endParaRPr lang="en-US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78052" y="2737811"/>
            <a:ext cx="1242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Time(</a:t>
            </a:r>
            <a:r>
              <a:rPr lang="en-US" sz="1200" dirty="0" err="1" smtClean="0"/>
              <a:t>ms</a:t>
            </a:r>
            <a:r>
              <a:rPr lang="en-US" sz="1200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24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099" y="285750"/>
            <a:ext cx="69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Action-Selection Model in the Striatum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21" y="3143538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93061" y="3328204"/>
            <a:ext cx="15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5058" y="2290292"/>
            <a:ext cx="4686052" cy="1222578"/>
            <a:chOff x="492833" y="4963263"/>
            <a:chExt cx="4686052" cy="1222578"/>
          </a:xfrm>
        </p:grpSpPr>
        <p:sp>
          <p:nvSpPr>
            <p:cNvPr id="12" name="TextBox 11"/>
            <p:cNvSpPr txBox="1"/>
            <p:nvPr/>
          </p:nvSpPr>
          <p:spPr>
            <a:xfrm>
              <a:off x="2364370" y="4963263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Plan A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833" y="5241595"/>
              <a:ext cx="14991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Sensory Stimuli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859" y="5380094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C</a:t>
              </a: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 flipV="1">
              <a:off x="1992015" y="5564760"/>
              <a:ext cx="12341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ent Arrow 16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2575972" y="5568314"/>
              <a:ext cx="1620704" cy="496390"/>
            </a:xfrm>
            <a:prstGeom prst="bentArrow">
              <a:avLst>
                <a:gd name="adj1" fmla="val 6785"/>
                <a:gd name="adj2" fmla="val 1315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8515" y="1244242"/>
            <a:ext cx="2087929" cy="1879787"/>
            <a:chOff x="2746290" y="3917213"/>
            <a:chExt cx="2087929" cy="1879787"/>
          </a:xfrm>
        </p:grpSpPr>
        <p:sp>
          <p:nvSpPr>
            <p:cNvPr id="20" name="TextBox 19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Experience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ent Arrow 21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191" y="1681928"/>
            <a:ext cx="3096906" cy="205039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099" y="285750"/>
            <a:ext cx="69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Action-Selection Model in the Striatum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66921" y="3143538"/>
            <a:ext cx="1499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93061" y="3328204"/>
            <a:ext cx="15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5058" y="2290292"/>
            <a:ext cx="4686052" cy="1222578"/>
            <a:chOff x="492833" y="4963263"/>
            <a:chExt cx="4686052" cy="1222578"/>
          </a:xfrm>
        </p:grpSpPr>
        <p:sp>
          <p:nvSpPr>
            <p:cNvPr id="12" name="TextBox 11"/>
            <p:cNvSpPr txBox="1"/>
            <p:nvPr/>
          </p:nvSpPr>
          <p:spPr>
            <a:xfrm>
              <a:off x="2364370" y="4963263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No-go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833" y="5241595"/>
              <a:ext cx="14991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Cortex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4859" y="5380094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No-go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068" y="5816509"/>
              <a:ext cx="8618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</a:t>
              </a: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 flipV="1">
              <a:off x="1992015" y="5564760"/>
              <a:ext cx="12341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ent Arrow 16"/>
            <p:cNvSpPr/>
            <p:nvPr/>
          </p:nvSpPr>
          <p:spPr>
            <a:xfrm>
              <a:off x="2193930" y="5151483"/>
              <a:ext cx="130621" cy="416831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2575972" y="5568314"/>
              <a:ext cx="1620704" cy="496390"/>
            </a:xfrm>
            <a:prstGeom prst="bentArrow">
              <a:avLst>
                <a:gd name="adj1" fmla="val 6785"/>
                <a:gd name="adj2" fmla="val 13158"/>
                <a:gd name="adj3" fmla="val 25000"/>
                <a:gd name="adj4" fmla="val 28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8515" y="1244242"/>
            <a:ext cx="2087929" cy="1879787"/>
            <a:chOff x="2746290" y="3917213"/>
            <a:chExt cx="2087929" cy="1879787"/>
          </a:xfrm>
        </p:grpSpPr>
        <p:sp>
          <p:nvSpPr>
            <p:cNvPr id="20" name="TextBox 19"/>
            <p:cNvSpPr txBox="1"/>
            <p:nvPr/>
          </p:nvSpPr>
          <p:spPr>
            <a:xfrm>
              <a:off x="3136106" y="3917213"/>
              <a:ext cx="14991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Midbrain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5697" y="4286545"/>
              <a:ext cx="0" cy="104605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ent Arrow 21"/>
            <p:cNvSpPr/>
            <p:nvPr/>
          </p:nvSpPr>
          <p:spPr>
            <a:xfrm rot="16200000" flipH="1">
              <a:off x="3156141" y="4199515"/>
              <a:ext cx="319705" cy="1139407"/>
            </a:xfrm>
            <a:prstGeom prst="bentArrow">
              <a:avLst>
                <a:gd name="adj1" fmla="val 12382"/>
                <a:gd name="adj2" fmla="val 16588"/>
                <a:gd name="adj3" fmla="val 29206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 flipH="1" flipV="1">
              <a:off x="3912649" y="4875430"/>
              <a:ext cx="894618" cy="948522"/>
            </a:xfrm>
            <a:prstGeom prst="bentArrow">
              <a:avLst>
                <a:gd name="adj1" fmla="val 4115"/>
                <a:gd name="adj2" fmla="val 5690"/>
                <a:gd name="adj3" fmla="val 13423"/>
                <a:gd name="adj4" fmla="val 4375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2987" y="3385221"/>
            <a:ext cx="1090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Striatum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3739</TotalTime>
  <Words>486</Words>
  <Application>Microsoft Macintosh PowerPoint</Application>
  <PresentationFormat>On-screen Show (4:3)</PresentationFormat>
  <Paragraphs>120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Activity Patterns of D1/D2 Medium Spiny Neurons during Navigation</vt:lpstr>
      <vt:lpstr>Goal-directed behavior</vt:lpstr>
      <vt:lpstr>Basal Ganglia Circuitry and Striatal MSNs</vt:lpstr>
      <vt:lpstr>Basal Ganglia Circuitry and Striatal MSNs</vt:lpstr>
      <vt:lpstr>Navigation through Virtual Reality</vt:lpstr>
      <vt:lpstr>Two-photon imaging of MSNs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Patterns of Medium Spiny Neurons during Navigation</dc:title>
  <dc:creator>Alyssa Larios</dc:creator>
  <cp:lastModifiedBy>Alyssa Larios</cp:lastModifiedBy>
  <cp:revision>50</cp:revision>
  <dcterms:created xsi:type="dcterms:W3CDTF">2018-05-22T19:52:35Z</dcterms:created>
  <dcterms:modified xsi:type="dcterms:W3CDTF">2018-05-30T15:15:42Z</dcterms:modified>
</cp:coreProperties>
</file>