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9"/>
  </p:notesMasterIdLst>
  <p:sldIdLst>
    <p:sldId id="256" r:id="rId2"/>
    <p:sldId id="264" r:id="rId3"/>
    <p:sldId id="268" r:id="rId4"/>
    <p:sldId id="269" r:id="rId5"/>
    <p:sldId id="263" r:id="rId6"/>
    <p:sldId id="262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854"/>
    <p:restoredTop sz="94648"/>
  </p:normalViewPr>
  <p:slideViewPr>
    <p:cSldViewPr snapToGrid="0" snapToObjects="1">
      <p:cViewPr>
        <p:scale>
          <a:sx n="100" d="100"/>
          <a:sy n="100" d="100"/>
        </p:scale>
        <p:origin x="18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C716D-C066-A94B-8B3E-C06237012E3A}" type="datetimeFigureOut">
              <a:rPr lang="en-US" smtClean="0"/>
              <a:t>9/12/20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AF305-977D-3A47-AA2C-5722D1388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4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AF305-977D-3A47-AA2C-5722D1388D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1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AF305-977D-3A47-AA2C-5722D1388D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AF305-977D-3A47-AA2C-5722D1388D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0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AAD347D-5ACD-4C99-B74B-A9C85AD731AF}" type="datetimeFigureOut">
              <a:rPr lang="en-US" smtClean="0"/>
              <a:t>9/12/20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89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hyperlink" Target="https://www.vox.com/policy-and-politics/2018/12/18/18139556/republicans-democrats-partisanship-ideology-philosophy-psychology-marc-hetherington" TargetMode="External"/><Relationship Id="rId6" Type="http://schemas.openxmlformats.org/officeDocument/2006/relationships/image" Target="../media/image3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811.0183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hyperlink" Target="https://royalsocietypublishing.org/doi/full/10.1098/rspa.2017.0009" TargetMode="External"/><Relationship Id="rId6" Type="http://schemas.openxmlformats.org/officeDocument/2006/relationships/hyperlink" Target="https://arxiv.org/abs/1811.0183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tiff"/><Relationship Id="rId12" Type="http://schemas.openxmlformats.org/officeDocument/2006/relationships/hyperlink" Target="https://www.thechronicleherald.ca/opinion/local-perspectives/counterpoint-why-i-dont-vote-and-its-not-because-im-too-lazy-or-fussy-366187/" TargetMode="External"/><Relationship Id="rId13" Type="http://schemas.openxmlformats.org/officeDocument/2006/relationships/hyperlink" Target="https://www.cartoonstock.com/directory/m/medal_podiums.asp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Relationship Id="rId4" Type="http://schemas.openxmlformats.org/officeDocument/2006/relationships/hyperlink" Target="https://www.istockphoto.com/photo/rank-podium-gm1140190872-305029063" TargetMode="External"/><Relationship Id="rId5" Type="http://schemas.openxmlformats.org/officeDocument/2006/relationships/image" Target="../media/image17.png"/><Relationship Id="rId6" Type="http://schemas.microsoft.com/office/2007/relationships/hdphoto" Target="../media/hdphoto2.wdp"/><Relationship Id="rId7" Type="http://schemas.openxmlformats.org/officeDocument/2006/relationships/image" Target="../media/image18.png"/><Relationship Id="rId8" Type="http://schemas.microsoft.com/office/2007/relationships/hdphoto" Target="../media/hdphoto3.wdp"/><Relationship Id="rId9" Type="http://schemas.openxmlformats.org/officeDocument/2006/relationships/image" Target="../media/image19.png"/><Relationship Id="rId10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hyperlink" Target="https://projects.economist.com/us-2020-forecast/president/how-this-works" TargetMode="External"/><Relationship Id="rId6" Type="http://schemas.openxmlformats.org/officeDocument/2006/relationships/hyperlink" Target="https://www.politico.com/2020-election/race-forecasts-and-prediction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hyperlink" Target="https://www.youtube.com/watch?v=AYZz_qYw_j4" TargetMode="External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36894"/>
            <a:ext cx="6816436" cy="1820966"/>
          </a:xfrm>
        </p:spPr>
        <p:txBody>
          <a:bodyPr wrap="square">
            <a:noAutofit/>
          </a:bodyPr>
          <a:lstStyle/>
          <a:p>
            <a:r>
              <a:rPr lang="en-US" sz="4400" b="1" u="sng" dirty="0"/>
              <a:t>Selection and Analysis </a:t>
            </a:r>
            <a:br>
              <a:rPr lang="en-US" sz="4400" b="1" u="sng" dirty="0"/>
            </a:br>
            <a:r>
              <a:rPr lang="en-US" sz="4400" b="1" u="sng" dirty="0"/>
              <a:t>of </a:t>
            </a:r>
            <a:r>
              <a:rPr lang="en-US" sz="4400" b="1" u="sng" dirty="0" smtClean="0"/>
              <a:t> U.S</a:t>
            </a:r>
            <a:r>
              <a:rPr lang="en-US" sz="4400" b="1" u="sng" dirty="0"/>
              <a:t>. Election </a:t>
            </a:r>
            <a:r>
              <a:rPr lang="en-US" sz="4400" b="1" u="sng" dirty="0" smtClean="0"/>
              <a:t/>
            </a:r>
            <a:br>
              <a:rPr lang="en-US" sz="4400" b="1" u="sng" dirty="0" smtClean="0"/>
            </a:br>
            <a:r>
              <a:rPr lang="en-US" sz="4400" b="1" u="sng" dirty="0" smtClean="0"/>
              <a:t>Forecasting </a:t>
            </a:r>
            <a:r>
              <a:rPr lang="en-US" sz="4400" b="1" u="sng" dirty="0"/>
              <a:t>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283" y="2115127"/>
            <a:ext cx="5806440" cy="1121767"/>
          </a:xfrm>
        </p:spPr>
        <p:txBody>
          <a:bodyPr>
            <a:normAutofit/>
          </a:bodyPr>
          <a:lstStyle/>
          <a:p>
            <a:r>
              <a:rPr lang="en-US" sz="4300" dirty="0">
                <a:solidFill>
                  <a:schemeClr val="tx1"/>
                </a:solidFill>
              </a:rPr>
              <a:t>Brian </a:t>
            </a:r>
            <a:r>
              <a:rPr lang="en-US" sz="4300" dirty="0" smtClean="0">
                <a:solidFill>
                  <a:schemeClr val="tx1"/>
                </a:solidFill>
              </a:rPr>
              <a:t>Hsu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864" y="810936"/>
            <a:ext cx="4608576" cy="4608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2864" y="5419512"/>
            <a:ext cx="3765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https://www.vox.com/policy-and-politics/2018/12/18/18139556/republicans-democrats-partisanship-ideology-philosophy-psychology-marc-hetherington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1754899" y="5398484"/>
            <a:ext cx="51579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Email: brianhsu2021@u.northwestern.edu</a:t>
            </a:r>
          </a:p>
          <a:p>
            <a:r>
              <a:rPr lang="en-US" sz="1200" i="1" dirty="0" smtClean="0"/>
              <a:t>Research Advisors: Dr. Volkening, Prof. Mangan</a:t>
            </a:r>
          </a:p>
          <a:p>
            <a:r>
              <a:rPr lang="en-US" sz="1200" i="1" dirty="0" smtClean="0"/>
              <a:t>Support: </a:t>
            </a:r>
            <a:r>
              <a:rPr lang="en-US" sz="1200" i="1" dirty="0"/>
              <a:t>The NU Office of Undergraduate Research, the NSF-Simons Center for Quantitative Biology, and NU </a:t>
            </a:r>
            <a:r>
              <a:rPr lang="en-US" sz="1200" i="1" dirty="0" err="1"/>
              <a:t>QBio</a:t>
            </a:r>
            <a:r>
              <a:rPr lang="en-US" sz="1200" i="1" dirty="0"/>
              <a:t> RTG program</a:t>
            </a:r>
            <a:r>
              <a:rPr lang="en-US" sz="1200" i="1" dirty="0" smtClean="0"/>
              <a:t> </a:t>
            </a:r>
            <a:endParaRPr lang="en-US" sz="12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6" y="0"/>
            <a:ext cx="3701472" cy="22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45" y="311501"/>
            <a:ext cx="10515600" cy="1325563"/>
          </a:xfrm>
        </p:spPr>
        <p:txBody>
          <a:bodyPr/>
          <a:lstStyle/>
          <a:p>
            <a:r>
              <a:rPr lang="en-US" b="1" u="sng" smtClean="0"/>
              <a:t>Background: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46" y="1630435"/>
            <a:ext cx="362182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Previous </a:t>
            </a:r>
            <a:r>
              <a:rPr lang="en-US" dirty="0" smtClean="0"/>
              <a:t>research paper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simulated U.S. elections </a:t>
            </a:r>
            <a:r>
              <a:rPr lang="en-US" dirty="0">
                <a:sym typeface="Wingdings"/>
              </a:rPr>
              <a:t>using </a:t>
            </a:r>
            <a:r>
              <a:rPr lang="en-US" dirty="0" smtClean="0">
                <a:sym typeface="Wingdings"/>
              </a:rPr>
              <a:t>Election “SIS” Model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Parameters of Election Model   quantify state-to-state voting relationships</a:t>
            </a:r>
          </a:p>
          <a:p>
            <a:r>
              <a:rPr lang="en-US" dirty="0" smtClean="0">
                <a:sym typeface="Wingdings"/>
              </a:rPr>
              <a:t>Circled symbols = Parameters!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38362" y="6393676"/>
            <a:ext cx="1212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hlinkClick r:id="rId2"/>
              </a:rPr>
              <a:t>https://arxiv.org/abs/1811.01831</a:t>
            </a:r>
            <a:endParaRPr lang="en-US" sz="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7" r="33793"/>
          <a:stretch/>
        </p:blipFill>
        <p:spPr>
          <a:xfrm>
            <a:off x="6391175" y="2832447"/>
            <a:ext cx="5800825" cy="403181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 flipH="1" flipV="1">
            <a:off x="8300105" y="4546849"/>
            <a:ext cx="2173145" cy="126214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488235" y="4280537"/>
            <a:ext cx="2116434" cy="1537687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>
            <a:off x="10677021" y="6035100"/>
            <a:ext cx="483660" cy="347700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324421" y="4745807"/>
                <a:ext cx="1145454" cy="3577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𝜷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𝑹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𝑪𝑶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𝑭𝑳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4421" y="4745807"/>
                <a:ext cx="1145454" cy="357790"/>
              </a:xfrm>
              <a:prstGeom prst="rect">
                <a:avLst/>
              </a:prstGeom>
              <a:blipFill rotWithShape="0">
                <a:blip r:embed="rId4"/>
                <a:stretch>
                  <a:fillRect t="-1724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962304" y="5134974"/>
                <a:ext cx="658565" cy="3577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𝜷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𝑫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𝑪𝑶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𝑭𝑳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304" y="5134974"/>
                <a:ext cx="658565" cy="357790"/>
              </a:xfrm>
              <a:prstGeom prst="rect">
                <a:avLst/>
              </a:prstGeom>
              <a:blipFill rotWithShape="0">
                <a:blip r:embed="rId5"/>
                <a:stretch>
                  <a:fillRect l="-17593" r="-15741" b="-27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urved Connector 39"/>
          <p:cNvCxnSpPr/>
          <p:nvPr/>
        </p:nvCxnSpPr>
        <p:spPr>
          <a:xfrm>
            <a:off x="8428565" y="4302657"/>
            <a:ext cx="2181470" cy="1537687"/>
          </a:xfrm>
          <a:prstGeom prst="curvedConnector3">
            <a:avLst>
              <a:gd name="adj1" fmla="val 102065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187024" y="4353060"/>
            <a:ext cx="2412279" cy="1649718"/>
          </a:xfrm>
          <a:prstGeom prst="curvedConnector3">
            <a:avLst>
              <a:gd name="adj1" fmla="val -8256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855334" y="5482554"/>
                <a:ext cx="658565" cy="3577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𝜷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𝑹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𝑭𝑳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𝑪𝑶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334" y="5482554"/>
                <a:ext cx="658565" cy="357790"/>
              </a:xfrm>
              <a:prstGeom prst="rect">
                <a:avLst/>
              </a:prstGeom>
              <a:blipFill rotWithShape="0">
                <a:blip r:embed="rId6"/>
                <a:stretch>
                  <a:fillRect l="-18519" r="-15741" b="-27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0147507" y="4315066"/>
                <a:ext cx="516832" cy="3577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𝜷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𝑫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𝑭𝑳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𝑪𝑶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507" y="4315066"/>
                <a:ext cx="516832" cy="357790"/>
              </a:xfrm>
              <a:prstGeom prst="rect">
                <a:avLst/>
              </a:prstGeom>
              <a:blipFill rotWithShape="0">
                <a:blip r:embed="rId7"/>
                <a:stretch>
                  <a:fillRect l="-23810" t="-1695" r="-48810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1160679" y="6338435"/>
                <a:ext cx="386281" cy="324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𝜸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𝑫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𝑭𝑳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0679" y="6338435"/>
                <a:ext cx="386281" cy="324704"/>
              </a:xfrm>
              <a:prstGeom prst="rect">
                <a:avLst/>
              </a:prstGeom>
              <a:blipFill rotWithShape="0">
                <a:blip r:embed="rId8"/>
                <a:stretch>
                  <a:fillRect l="-23810" t="-3774" r="-17460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urved Connector 44"/>
          <p:cNvCxnSpPr>
            <a:endCxn id="46" idx="0"/>
          </p:cNvCxnSpPr>
          <p:nvPr/>
        </p:nvCxnSpPr>
        <p:spPr>
          <a:xfrm rot="5400000">
            <a:off x="10225735" y="6094633"/>
            <a:ext cx="369580" cy="303330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0065719" y="6431088"/>
                <a:ext cx="386281" cy="324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𝜸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𝑹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𝑭𝑳</m:t>
                          </m:r>
                        </m:sup>
                      </m:sSub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5719" y="6431088"/>
                <a:ext cx="386281" cy="324704"/>
              </a:xfrm>
              <a:prstGeom prst="rect">
                <a:avLst/>
              </a:prstGeom>
              <a:blipFill rotWithShape="0">
                <a:blip r:embed="rId9"/>
                <a:stretch>
                  <a:fillRect l="-23438" t="-3774" r="-15625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4411980" y="3058104"/>
            <a:ext cx="2038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Relationship Between CO and FL From Florida’s Perspective:</a:t>
            </a:r>
            <a:endParaRPr lang="en-US" sz="2000" b="1" i="1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1" r="13608"/>
          <a:stretch/>
        </p:blipFill>
        <p:spPr>
          <a:xfrm>
            <a:off x="6379982" y="104485"/>
            <a:ext cx="5812018" cy="2727962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8300105" y="184569"/>
            <a:ext cx="474337" cy="4795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272605" y="1124202"/>
            <a:ext cx="474337" cy="5382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079941" y="2174000"/>
            <a:ext cx="440328" cy="43279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720976" y="2088103"/>
            <a:ext cx="414161" cy="53828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0093684" y="161464"/>
            <a:ext cx="330349" cy="4795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9970906" y="1151267"/>
            <a:ext cx="435017" cy="4444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9668394" y="2115542"/>
            <a:ext cx="432609" cy="502750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1106191" y="2119318"/>
            <a:ext cx="432613" cy="4327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Main Goals: </a:t>
            </a:r>
            <a:endParaRPr 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13188"/>
                <a:ext cx="6482898" cy="48799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b="1" u="sng" dirty="0" smtClean="0">
                    <a:solidFill>
                      <a:schemeClr val="tx1"/>
                    </a:solidFill>
                  </a:rPr>
                  <a:t>Goal 1:</a:t>
                </a:r>
                <a:r>
                  <a:rPr lang="en-US" sz="3200" b="1" dirty="0" smtClean="0">
                    <a:solidFill>
                      <a:schemeClr val="tx1"/>
                    </a:solidFill>
                  </a:rPr>
                  <a:t> Describe state-to-state relationships (by election, by state, by party, etc.) </a:t>
                </a:r>
              </a:p>
              <a:p>
                <a:r>
                  <a:rPr lang="en-US" u="sng" dirty="0" smtClean="0">
                    <a:solidFill>
                      <a:schemeClr val="tx1"/>
                    </a:solidFill>
                  </a:rPr>
                  <a:t>Method: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Statistical analysis of parameters </a:t>
                </a:r>
                <a:r>
                  <a:rPr lang="en-US" sz="2400" dirty="0" smtClean="0">
                    <a:solidFill>
                      <a:schemeClr val="tx1"/>
                    </a:solidFill>
                    <a:sym typeface="Wingdings"/>
                  </a:rPr>
                  <a:t>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𝑫</m:t>
                        </m:r>
                      </m:sub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𝑭𝑳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𝑪𝑶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𝑹</m:t>
                        </m:r>
                      </m:sub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𝑭𝑳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𝑪𝑶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,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𝜸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𝑫</m:t>
                        </m:r>
                      </m:sub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𝑭𝑳</m:t>
                        </m:r>
                      </m:sup>
                    </m:sSubSup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,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𝜸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𝑹</m:t>
                        </m:r>
                      </m:sub>
                      <m:sup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𝑭𝑳</m:t>
                        </m:r>
                      </m:sup>
                    </m:sSubSup>
                  </m:oMath>
                </a14:m>
                <a:endParaRPr lang="en-US" sz="240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3200" b="1" u="sng" dirty="0" smtClean="0">
                    <a:solidFill>
                      <a:schemeClr val="tx1"/>
                    </a:solidFill>
                  </a:rPr>
                  <a:t>Goal 2:</a:t>
                </a:r>
                <a:r>
                  <a:rPr lang="en-US" sz="3200" b="1" dirty="0" smtClean="0">
                    <a:solidFill>
                      <a:schemeClr val="tx1"/>
                    </a:solidFill>
                  </a:rPr>
                  <a:t> Test how different model selection methods impact parameters </a:t>
                </a:r>
              </a:p>
              <a:p>
                <a:r>
                  <a:rPr lang="en-US" u="sng" dirty="0" smtClean="0">
                    <a:solidFill>
                      <a:schemeClr val="tx1"/>
                    </a:solidFill>
                  </a:rPr>
                  <a:t>Method: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Using the SINDy model selection technique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13188"/>
                <a:ext cx="6482898" cy="4879975"/>
              </a:xfrm>
              <a:blipFill rotWithShape="0">
                <a:blip r:embed="rId2"/>
                <a:stretch>
                  <a:fillRect l="-2446" t="-2500" r="-1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0"/>
          <a:stretch/>
        </p:blipFill>
        <p:spPr>
          <a:xfrm>
            <a:off x="7128593" y="1363612"/>
            <a:ext cx="4870902" cy="2285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64465"/>
          <a:stretch/>
        </p:blipFill>
        <p:spPr>
          <a:xfrm>
            <a:off x="7128593" y="4053175"/>
            <a:ext cx="4870902" cy="18632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73124" y="5881652"/>
            <a:ext cx="39003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5"/>
              </a:rPr>
              <a:t>https://royalsocietypublishing.org/doi/full/10.1098/rspa.2017.0009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10490107" y="1148168"/>
            <a:ext cx="25551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hlinkClick r:id="rId6"/>
              </a:rPr>
              <a:t>https://arxiv.org/abs/1811.01831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494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00" y="1077114"/>
            <a:ext cx="2999418" cy="57761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From 2004-2016: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8191" y="316407"/>
            <a:ext cx="11737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/>
              <a:t>Sample of Results from Statistical Analysis: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983" b="35719"/>
          <a:stretch/>
        </p:blipFill>
        <p:spPr>
          <a:xfrm>
            <a:off x="0" y="1743371"/>
            <a:ext cx="4430635" cy="2394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9598" y="4577298"/>
            <a:ext cx="2673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Swing States: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FL,OH,PA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smtClean="0"/>
              <a:t>most </a:t>
            </a:r>
            <a:r>
              <a:rPr lang="en-US" sz="2000" dirty="0"/>
              <a:t>influential </a:t>
            </a:r>
            <a:r>
              <a:rPr lang="en-US" sz="2000" dirty="0" smtClean="0"/>
              <a:t>tier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NC,VA,MI </a:t>
            </a:r>
            <a:r>
              <a:rPr lang="en-US" sz="2000" dirty="0" smtClean="0">
                <a:sym typeface="Wingdings"/>
              </a:rPr>
              <a:t> 2</a:t>
            </a:r>
            <a:r>
              <a:rPr lang="en-US" sz="2000" baseline="30000" dirty="0" smtClean="0">
                <a:sym typeface="Wingdings"/>
              </a:rPr>
              <a:t>nd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/>
              <a:t>tier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4373" y="1664625"/>
            <a:ext cx="254332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Election Years: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2012 and 2004 have most influential state voters 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2016 </a:t>
            </a:r>
            <a:r>
              <a:rPr lang="en-US" sz="2000" dirty="0" smtClean="0"/>
              <a:t>is very different from </a:t>
            </a:r>
            <a:r>
              <a:rPr lang="en-US" sz="2000" dirty="0"/>
              <a:t>other </a:t>
            </a:r>
            <a:r>
              <a:rPr lang="en-US" sz="2000" dirty="0" smtClean="0"/>
              <a:t>elections (smallest influence)</a:t>
            </a:r>
            <a:endParaRPr lang="en-US" sz="2000" dirty="0"/>
          </a:p>
          <a:p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628073" y="3680640"/>
            <a:ext cx="369454" cy="203200"/>
          </a:xfrm>
          <a:custGeom>
            <a:avLst/>
            <a:gdLst>
              <a:gd name="connsiteX0" fmla="*/ 369454 w 369454"/>
              <a:gd name="connsiteY0" fmla="*/ 147782 h 203200"/>
              <a:gd name="connsiteX1" fmla="*/ 369454 w 369454"/>
              <a:gd name="connsiteY1" fmla="*/ 147782 h 203200"/>
              <a:gd name="connsiteX2" fmla="*/ 295563 w 369454"/>
              <a:gd name="connsiteY2" fmla="*/ 175491 h 203200"/>
              <a:gd name="connsiteX3" fmla="*/ 267854 w 369454"/>
              <a:gd name="connsiteY3" fmla="*/ 184727 h 203200"/>
              <a:gd name="connsiteX4" fmla="*/ 193963 w 369454"/>
              <a:gd name="connsiteY4" fmla="*/ 203200 h 203200"/>
              <a:gd name="connsiteX5" fmla="*/ 55418 w 369454"/>
              <a:gd name="connsiteY5" fmla="*/ 193964 h 203200"/>
              <a:gd name="connsiteX6" fmla="*/ 27709 w 369454"/>
              <a:gd name="connsiteY6" fmla="*/ 175491 h 203200"/>
              <a:gd name="connsiteX7" fmla="*/ 9236 w 369454"/>
              <a:gd name="connsiteY7" fmla="*/ 120073 h 203200"/>
              <a:gd name="connsiteX8" fmla="*/ 0 w 369454"/>
              <a:gd name="connsiteY8" fmla="*/ 92364 h 203200"/>
              <a:gd name="connsiteX9" fmla="*/ 9236 w 369454"/>
              <a:gd name="connsiteY9" fmla="*/ 55418 h 203200"/>
              <a:gd name="connsiteX10" fmla="*/ 46181 w 369454"/>
              <a:gd name="connsiteY10" fmla="*/ 9236 h 203200"/>
              <a:gd name="connsiteX11" fmla="*/ 110836 w 369454"/>
              <a:gd name="connsiteY11" fmla="*/ 0 h 203200"/>
              <a:gd name="connsiteX12" fmla="*/ 277090 w 369454"/>
              <a:gd name="connsiteY12" fmla="*/ 9236 h 203200"/>
              <a:gd name="connsiteX13" fmla="*/ 304800 w 369454"/>
              <a:gd name="connsiteY13" fmla="*/ 18473 h 203200"/>
              <a:gd name="connsiteX14" fmla="*/ 323272 w 369454"/>
              <a:gd name="connsiteY14" fmla="*/ 46182 h 203200"/>
              <a:gd name="connsiteX15" fmla="*/ 350981 w 369454"/>
              <a:gd name="connsiteY15" fmla="*/ 64655 h 203200"/>
              <a:gd name="connsiteX16" fmla="*/ 369454 w 369454"/>
              <a:gd name="connsiteY16" fmla="*/ 147782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9454" h="203200">
                <a:moveTo>
                  <a:pt x="369454" y="147782"/>
                </a:moveTo>
                <a:lnTo>
                  <a:pt x="369454" y="147782"/>
                </a:lnTo>
                <a:lnTo>
                  <a:pt x="295563" y="175491"/>
                </a:lnTo>
                <a:cubicBezTo>
                  <a:pt x="286413" y="178818"/>
                  <a:pt x="277247" y="182165"/>
                  <a:pt x="267854" y="184727"/>
                </a:cubicBezTo>
                <a:cubicBezTo>
                  <a:pt x="243360" y="191407"/>
                  <a:pt x="193963" y="203200"/>
                  <a:pt x="193963" y="203200"/>
                </a:cubicBezTo>
                <a:cubicBezTo>
                  <a:pt x="147781" y="200121"/>
                  <a:pt x="101072" y="201573"/>
                  <a:pt x="55418" y="193964"/>
                </a:cubicBezTo>
                <a:cubicBezTo>
                  <a:pt x="44468" y="192139"/>
                  <a:pt x="33592" y="184904"/>
                  <a:pt x="27709" y="175491"/>
                </a:cubicBezTo>
                <a:cubicBezTo>
                  <a:pt x="17389" y="158979"/>
                  <a:pt x="15394" y="138546"/>
                  <a:pt x="9236" y="120073"/>
                </a:cubicBezTo>
                <a:lnTo>
                  <a:pt x="0" y="92364"/>
                </a:lnTo>
                <a:cubicBezTo>
                  <a:pt x="3079" y="80049"/>
                  <a:pt x="5749" y="67624"/>
                  <a:pt x="9236" y="55418"/>
                </a:cubicBezTo>
                <a:cubicBezTo>
                  <a:pt x="16392" y="30371"/>
                  <a:pt x="16745" y="18067"/>
                  <a:pt x="46181" y="9236"/>
                </a:cubicBezTo>
                <a:cubicBezTo>
                  <a:pt x="67033" y="2980"/>
                  <a:pt x="89284" y="3079"/>
                  <a:pt x="110836" y="0"/>
                </a:cubicBezTo>
                <a:cubicBezTo>
                  <a:pt x="166254" y="3079"/>
                  <a:pt x="221837" y="3974"/>
                  <a:pt x="277090" y="9236"/>
                </a:cubicBezTo>
                <a:cubicBezTo>
                  <a:pt x="286782" y="10159"/>
                  <a:pt x="297197" y="12391"/>
                  <a:pt x="304800" y="18473"/>
                </a:cubicBezTo>
                <a:cubicBezTo>
                  <a:pt x="313468" y="25408"/>
                  <a:pt x="315423" y="38333"/>
                  <a:pt x="323272" y="46182"/>
                </a:cubicBezTo>
                <a:cubicBezTo>
                  <a:pt x="331121" y="54032"/>
                  <a:pt x="341745" y="58497"/>
                  <a:pt x="350981" y="64655"/>
                </a:cubicBezTo>
                <a:cubicBezTo>
                  <a:pt x="365086" y="106968"/>
                  <a:pt x="360218" y="82628"/>
                  <a:pt x="369454" y="14778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216745" y="3458967"/>
            <a:ext cx="408855" cy="221673"/>
          </a:xfrm>
          <a:custGeom>
            <a:avLst/>
            <a:gdLst>
              <a:gd name="connsiteX0" fmla="*/ 408855 w 408855"/>
              <a:gd name="connsiteY0" fmla="*/ 193964 h 221673"/>
              <a:gd name="connsiteX1" fmla="*/ 408855 w 408855"/>
              <a:gd name="connsiteY1" fmla="*/ 193964 h 221673"/>
              <a:gd name="connsiteX2" fmla="*/ 325728 w 408855"/>
              <a:gd name="connsiteY2" fmla="*/ 212436 h 221673"/>
              <a:gd name="connsiteX3" fmla="*/ 298019 w 408855"/>
              <a:gd name="connsiteY3" fmla="*/ 221673 h 221673"/>
              <a:gd name="connsiteX4" fmla="*/ 104055 w 408855"/>
              <a:gd name="connsiteY4" fmla="*/ 212436 h 221673"/>
              <a:gd name="connsiteX5" fmla="*/ 76346 w 408855"/>
              <a:gd name="connsiteY5" fmla="*/ 203200 h 221673"/>
              <a:gd name="connsiteX6" fmla="*/ 20928 w 408855"/>
              <a:gd name="connsiteY6" fmla="*/ 166255 h 221673"/>
              <a:gd name="connsiteX7" fmla="*/ 11692 w 408855"/>
              <a:gd name="connsiteY7" fmla="*/ 55418 h 221673"/>
              <a:gd name="connsiteX8" fmla="*/ 67110 w 408855"/>
              <a:gd name="connsiteY8" fmla="*/ 36945 h 221673"/>
              <a:gd name="connsiteX9" fmla="*/ 122528 w 408855"/>
              <a:gd name="connsiteY9" fmla="*/ 18473 h 221673"/>
              <a:gd name="connsiteX10" fmla="*/ 150237 w 408855"/>
              <a:gd name="connsiteY10" fmla="*/ 9236 h 221673"/>
              <a:gd name="connsiteX11" fmla="*/ 177946 w 408855"/>
              <a:gd name="connsiteY11" fmla="*/ 0 h 221673"/>
              <a:gd name="connsiteX12" fmla="*/ 279546 w 408855"/>
              <a:gd name="connsiteY12" fmla="*/ 9236 h 221673"/>
              <a:gd name="connsiteX13" fmla="*/ 334964 w 408855"/>
              <a:gd name="connsiteY13" fmla="*/ 27709 h 221673"/>
              <a:gd name="connsiteX14" fmla="*/ 362673 w 408855"/>
              <a:gd name="connsiteY14" fmla="*/ 46182 h 221673"/>
              <a:gd name="connsiteX15" fmla="*/ 381146 w 408855"/>
              <a:gd name="connsiteY15" fmla="*/ 101600 h 221673"/>
              <a:gd name="connsiteX16" fmla="*/ 399619 w 408855"/>
              <a:gd name="connsiteY16" fmla="*/ 166255 h 221673"/>
              <a:gd name="connsiteX17" fmla="*/ 408855 w 408855"/>
              <a:gd name="connsiteY17" fmla="*/ 193964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8855" h="221673">
                <a:moveTo>
                  <a:pt x="408855" y="193964"/>
                </a:moveTo>
                <a:lnTo>
                  <a:pt x="408855" y="193964"/>
                </a:lnTo>
                <a:cubicBezTo>
                  <a:pt x="381146" y="200121"/>
                  <a:pt x="353265" y="205552"/>
                  <a:pt x="325728" y="212436"/>
                </a:cubicBezTo>
                <a:cubicBezTo>
                  <a:pt x="316283" y="214797"/>
                  <a:pt x="307755" y="221673"/>
                  <a:pt x="298019" y="221673"/>
                </a:cubicBezTo>
                <a:cubicBezTo>
                  <a:pt x="233291" y="221673"/>
                  <a:pt x="168710" y="215515"/>
                  <a:pt x="104055" y="212436"/>
                </a:cubicBezTo>
                <a:cubicBezTo>
                  <a:pt x="94819" y="209357"/>
                  <a:pt x="84857" y="207928"/>
                  <a:pt x="76346" y="203200"/>
                </a:cubicBezTo>
                <a:cubicBezTo>
                  <a:pt x="56938" y="192418"/>
                  <a:pt x="20928" y="166255"/>
                  <a:pt x="20928" y="166255"/>
                </a:cubicBezTo>
                <a:cubicBezTo>
                  <a:pt x="11694" y="138554"/>
                  <a:pt x="-15328" y="86298"/>
                  <a:pt x="11692" y="55418"/>
                </a:cubicBezTo>
                <a:cubicBezTo>
                  <a:pt x="24514" y="40764"/>
                  <a:pt x="48637" y="43103"/>
                  <a:pt x="67110" y="36945"/>
                </a:cubicBezTo>
                <a:lnTo>
                  <a:pt x="122528" y="18473"/>
                </a:lnTo>
                <a:lnTo>
                  <a:pt x="150237" y="9236"/>
                </a:lnTo>
                <a:lnTo>
                  <a:pt x="177946" y="0"/>
                </a:lnTo>
                <a:cubicBezTo>
                  <a:pt x="211813" y="3079"/>
                  <a:pt x="246057" y="3326"/>
                  <a:pt x="279546" y="9236"/>
                </a:cubicBezTo>
                <a:cubicBezTo>
                  <a:pt x="298722" y="12620"/>
                  <a:pt x="334964" y="27709"/>
                  <a:pt x="334964" y="27709"/>
                </a:cubicBezTo>
                <a:cubicBezTo>
                  <a:pt x="344200" y="33867"/>
                  <a:pt x="356790" y="36769"/>
                  <a:pt x="362673" y="46182"/>
                </a:cubicBezTo>
                <a:cubicBezTo>
                  <a:pt x="372993" y="62694"/>
                  <a:pt x="374988" y="83127"/>
                  <a:pt x="381146" y="101600"/>
                </a:cubicBezTo>
                <a:cubicBezTo>
                  <a:pt x="394395" y="141346"/>
                  <a:pt x="388022" y="119871"/>
                  <a:pt x="399619" y="166255"/>
                </a:cubicBezTo>
                <a:cubicBezTo>
                  <a:pt x="389635" y="206187"/>
                  <a:pt x="407316" y="189346"/>
                  <a:pt x="408855" y="19396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902691" y="3763767"/>
            <a:ext cx="416390" cy="240146"/>
          </a:xfrm>
          <a:custGeom>
            <a:avLst/>
            <a:gdLst>
              <a:gd name="connsiteX0" fmla="*/ 360218 w 416390"/>
              <a:gd name="connsiteY0" fmla="*/ 193964 h 240146"/>
              <a:gd name="connsiteX1" fmla="*/ 360218 w 416390"/>
              <a:gd name="connsiteY1" fmla="*/ 193964 h 240146"/>
              <a:gd name="connsiteX2" fmla="*/ 277091 w 416390"/>
              <a:gd name="connsiteY2" fmla="*/ 212437 h 240146"/>
              <a:gd name="connsiteX3" fmla="*/ 249382 w 416390"/>
              <a:gd name="connsiteY3" fmla="*/ 221673 h 240146"/>
              <a:gd name="connsiteX4" fmla="*/ 110836 w 416390"/>
              <a:gd name="connsiteY4" fmla="*/ 240146 h 240146"/>
              <a:gd name="connsiteX5" fmla="*/ 36945 w 416390"/>
              <a:gd name="connsiteY5" fmla="*/ 212437 h 240146"/>
              <a:gd name="connsiteX6" fmla="*/ 9236 w 416390"/>
              <a:gd name="connsiteY6" fmla="*/ 129309 h 240146"/>
              <a:gd name="connsiteX7" fmla="*/ 0 w 416390"/>
              <a:gd name="connsiteY7" fmla="*/ 101600 h 240146"/>
              <a:gd name="connsiteX8" fmla="*/ 73891 w 416390"/>
              <a:gd name="connsiteY8" fmla="*/ 36946 h 240146"/>
              <a:gd name="connsiteX9" fmla="*/ 101600 w 416390"/>
              <a:gd name="connsiteY9" fmla="*/ 18473 h 240146"/>
              <a:gd name="connsiteX10" fmla="*/ 157018 w 416390"/>
              <a:gd name="connsiteY10" fmla="*/ 0 h 240146"/>
              <a:gd name="connsiteX11" fmla="*/ 295563 w 416390"/>
              <a:gd name="connsiteY11" fmla="*/ 9237 h 240146"/>
              <a:gd name="connsiteX12" fmla="*/ 350982 w 416390"/>
              <a:gd name="connsiteY12" fmla="*/ 27709 h 240146"/>
              <a:gd name="connsiteX13" fmla="*/ 387927 w 416390"/>
              <a:gd name="connsiteY13" fmla="*/ 83128 h 240146"/>
              <a:gd name="connsiteX14" fmla="*/ 406400 w 416390"/>
              <a:gd name="connsiteY14" fmla="*/ 110837 h 240146"/>
              <a:gd name="connsiteX15" fmla="*/ 406400 w 416390"/>
              <a:gd name="connsiteY15" fmla="*/ 166255 h 240146"/>
              <a:gd name="connsiteX16" fmla="*/ 360218 w 416390"/>
              <a:gd name="connsiteY16" fmla="*/ 193964 h 24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6390" h="240146">
                <a:moveTo>
                  <a:pt x="360218" y="193964"/>
                </a:moveTo>
                <a:lnTo>
                  <a:pt x="360218" y="193964"/>
                </a:lnTo>
                <a:cubicBezTo>
                  <a:pt x="332509" y="200122"/>
                  <a:pt x="304628" y="205553"/>
                  <a:pt x="277091" y="212437"/>
                </a:cubicBezTo>
                <a:cubicBezTo>
                  <a:pt x="267646" y="214798"/>
                  <a:pt x="258886" y="219561"/>
                  <a:pt x="249382" y="221673"/>
                </a:cubicBezTo>
                <a:cubicBezTo>
                  <a:pt x="207928" y="230885"/>
                  <a:pt x="150848" y="235700"/>
                  <a:pt x="110836" y="240146"/>
                </a:cubicBezTo>
                <a:cubicBezTo>
                  <a:pt x="92211" y="236421"/>
                  <a:pt x="50535" y="234180"/>
                  <a:pt x="36945" y="212437"/>
                </a:cubicBezTo>
                <a:cubicBezTo>
                  <a:pt x="36943" y="212434"/>
                  <a:pt x="13855" y="143165"/>
                  <a:pt x="9236" y="129309"/>
                </a:cubicBezTo>
                <a:lnTo>
                  <a:pt x="0" y="101600"/>
                </a:lnTo>
                <a:cubicBezTo>
                  <a:pt x="30787" y="55417"/>
                  <a:pt x="9235" y="80050"/>
                  <a:pt x="73891" y="36946"/>
                </a:cubicBezTo>
                <a:cubicBezTo>
                  <a:pt x="83127" y="30788"/>
                  <a:pt x="91069" y="21983"/>
                  <a:pt x="101600" y="18473"/>
                </a:cubicBezTo>
                <a:lnTo>
                  <a:pt x="157018" y="0"/>
                </a:lnTo>
                <a:cubicBezTo>
                  <a:pt x="203200" y="3079"/>
                  <a:pt x="249744" y="2691"/>
                  <a:pt x="295563" y="9237"/>
                </a:cubicBezTo>
                <a:cubicBezTo>
                  <a:pt x="314839" y="11991"/>
                  <a:pt x="350982" y="27709"/>
                  <a:pt x="350982" y="27709"/>
                </a:cubicBezTo>
                <a:lnTo>
                  <a:pt x="387927" y="83128"/>
                </a:lnTo>
                <a:lnTo>
                  <a:pt x="406400" y="110837"/>
                </a:lnTo>
                <a:cubicBezTo>
                  <a:pt x="411136" y="125046"/>
                  <a:pt x="426293" y="152046"/>
                  <a:pt x="406400" y="166255"/>
                </a:cubicBezTo>
                <a:cubicBezTo>
                  <a:pt x="390555" y="177573"/>
                  <a:pt x="367915" y="189346"/>
                  <a:pt x="360218" y="19396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117766" y="3098749"/>
            <a:ext cx="312869" cy="356384"/>
          </a:xfrm>
          <a:custGeom>
            <a:avLst/>
            <a:gdLst>
              <a:gd name="connsiteX0" fmla="*/ 260270 w 399045"/>
              <a:gd name="connsiteY0" fmla="*/ 350982 h 356384"/>
              <a:gd name="connsiteX1" fmla="*/ 260270 w 399045"/>
              <a:gd name="connsiteY1" fmla="*/ 350982 h 356384"/>
              <a:gd name="connsiteX2" fmla="*/ 158670 w 399045"/>
              <a:gd name="connsiteY2" fmla="*/ 341746 h 356384"/>
              <a:gd name="connsiteX3" fmla="*/ 103252 w 399045"/>
              <a:gd name="connsiteY3" fmla="*/ 323273 h 356384"/>
              <a:gd name="connsiteX4" fmla="*/ 75543 w 399045"/>
              <a:gd name="connsiteY4" fmla="*/ 314036 h 356384"/>
              <a:gd name="connsiteX5" fmla="*/ 20125 w 399045"/>
              <a:gd name="connsiteY5" fmla="*/ 267855 h 356384"/>
              <a:gd name="connsiteX6" fmla="*/ 10888 w 399045"/>
              <a:gd name="connsiteY6" fmla="*/ 101600 h 356384"/>
              <a:gd name="connsiteX7" fmla="*/ 29361 w 399045"/>
              <a:gd name="connsiteY7" fmla="*/ 73891 h 356384"/>
              <a:gd name="connsiteX8" fmla="*/ 84779 w 399045"/>
              <a:gd name="connsiteY8" fmla="*/ 55418 h 356384"/>
              <a:gd name="connsiteX9" fmla="*/ 140197 w 399045"/>
              <a:gd name="connsiteY9" fmla="*/ 18473 h 356384"/>
              <a:gd name="connsiteX10" fmla="*/ 214088 w 399045"/>
              <a:gd name="connsiteY10" fmla="*/ 0 h 356384"/>
              <a:gd name="connsiteX11" fmla="*/ 287979 w 399045"/>
              <a:gd name="connsiteY11" fmla="*/ 9236 h 356384"/>
              <a:gd name="connsiteX12" fmla="*/ 343397 w 399045"/>
              <a:gd name="connsiteY12" fmla="*/ 27709 h 356384"/>
              <a:gd name="connsiteX13" fmla="*/ 389579 w 399045"/>
              <a:gd name="connsiteY13" fmla="*/ 83127 h 356384"/>
              <a:gd name="connsiteX14" fmla="*/ 398816 w 399045"/>
              <a:gd name="connsiteY14" fmla="*/ 157018 h 356384"/>
              <a:gd name="connsiteX15" fmla="*/ 389579 w 399045"/>
              <a:gd name="connsiteY15" fmla="*/ 295564 h 356384"/>
              <a:gd name="connsiteX16" fmla="*/ 334161 w 399045"/>
              <a:gd name="connsiteY16" fmla="*/ 332509 h 356384"/>
              <a:gd name="connsiteX17" fmla="*/ 278743 w 399045"/>
              <a:gd name="connsiteY17" fmla="*/ 350982 h 356384"/>
              <a:gd name="connsiteX18" fmla="*/ 260270 w 399045"/>
              <a:gd name="connsiteY18" fmla="*/ 350982 h 35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9045" h="356384">
                <a:moveTo>
                  <a:pt x="260270" y="350982"/>
                </a:moveTo>
                <a:lnTo>
                  <a:pt x="260270" y="350982"/>
                </a:lnTo>
                <a:cubicBezTo>
                  <a:pt x="226403" y="347903"/>
                  <a:pt x="192159" y="347656"/>
                  <a:pt x="158670" y="341746"/>
                </a:cubicBezTo>
                <a:cubicBezTo>
                  <a:pt x="139494" y="338362"/>
                  <a:pt x="121725" y="329431"/>
                  <a:pt x="103252" y="323273"/>
                </a:cubicBezTo>
                <a:cubicBezTo>
                  <a:pt x="94016" y="320194"/>
                  <a:pt x="83644" y="319436"/>
                  <a:pt x="75543" y="314036"/>
                </a:cubicBezTo>
                <a:cubicBezTo>
                  <a:pt x="36966" y="288319"/>
                  <a:pt x="55683" y="303413"/>
                  <a:pt x="20125" y="267855"/>
                </a:cubicBezTo>
                <a:cubicBezTo>
                  <a:pt x="711" y="190199"/>
                  <a:pt x="-8873" y="187231"/>
                  <a:pt x="10888" y="101600"/>
                </a:cubicBezTo>
                <a:cubicBezTo>
                  <a:pt x="13384" y="90784"/>
                  <a:pt x="19948" y="79774"/>
                  <a:pt x="29361" y="73891"/>
                </a:cubicBezTo>
                <a:cubicBezTo>
                  <a:pt x="45873" y="63571"/>
                  <a:pt x="68577" y="66219"/>
                  <a:pt x="84779" y="55418"/>
                </a:cubicBezTo>
                <a:cubicBezTo>
                  <a:pt x="103252" y="43103"/>
                  <a:pt x="118659" y="23858"/>
                  <a:pt x="140197" y="18473"/>
                </a:cubicBezTo>
                <a:lnTo>
                  <a:pt x="214088" y="0"/>
                </a:lnTo>
                <a:cubicBezTo>
                  <a:pt x="238718" y="3079"/>
                  <a:pt x="263708" y="4035"/>
                  <a:pt x="287979" y="9236"/>
                </a:cubicBezTo>
                <a:cubicBezTo>
                  <a:pt x="307019" y="13316"/>
                  <a:pt x="343397" y="27709"/>
                  <a:pt x="343397" y="27709"/>
                </a:cubicBezTo>
                <a:cubicBezTo>
                  <a:pt x="354369" y="38681"/>
                  <a:pt x="384756" y="65443"/>
                  <a:pt x="389579" y="83127"/>
                </a:cubicBezTo>
                <a:cubicBezTo>
                  <a:pt x="396110" y="107074"/>
                  <a:pt x="395737" y="132388"/>
                  <a:pt x="398816" y="157018"/>
                </a:cubicBezTo>
                <a:cubicBezTo>
                  <a:pt x="395737" y="203200"/>
                  <a:pt x="405580" y="252133"/>
                  <a:pt x="389579" y="295564"/>
                </a:cubicBezTo>
                <a:cubicBezTo>
                  <a:pt x="381904" y="316396"/>
                  <a:pt x="355223" y="325488"/>
                  <a:pt x="334161" y="332509"/>
                </a:cubicBezTo>
                <a:cubicBezTo>
                  <a:pt x="315688" y="338667"/>
                  <a:pt x="287451" y="368398"/>
                  <a:pt x="278743" y="350982"/>
                </a:cubicBezTo>
                <a:lnTo>
                  <a:pt x="260270" y="35098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455403">
            <a:off x="4124305" y="3394313"/>
            <a:ext cx="327082" cy="36945"/>
          </a:xfrm>
          <a:custGeom>
            <a:avLst/>
            <a:gdLst>
              <a:gd name="connsiteX0" fmla="*/ 0 w 327082"/>
              <a:gd name="connsiteY0" fmla="*/ 36945 h 36945"/>
              <a:gd name="connsiteX1" fmla="*/ 36945 w 327082"/>
              <a:gd name="connsiteY1" fmla="*/ 27709 h 36945"/>
              <a:gd name="connsiteX2" fmla="*/ 64655 w 327082"/>
              <a:gd name="connsiteY2" fmla="*/ 18473 h 36945"/>
              <a:gd name="connsiteX3" fmla="*/ 166255 w 327082"/>
              <a:gd name="connsiteY3" fmla="*/ 0 h 36945"/>
              <a:gd name="connsiteX4" fmla="*/ 323273 w 327082"/>
              <a:gd name="connsiteY4" fmla="*/ 9236 h 36945"/>
              <a:gd name="connsiteX5" fmla="*/ 267855 w 327082"/>
              <a:gd name="connsiteY5" fmla="*/ 0 h 36945"/>
              <a:gd name="connsiteX6" fmla="*/ 64655 w 327082"/>
              <a:gd name="connsiteY6" fmla="*/ 18473 h 36945"/>
              <a:gd name="connsiteX7" fmla="*/ 0 w 327082"/>
              <a:gd name="connsiteY7" fmla="*/ 36945 h 3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82" h="36945">
                <a:moveTo>
                  <a:pt x="0" y="36945"/>
                </a:moveTo>
                <a:cubicBezTo>
                  <a:pt x="12315" y="33866"/>
                  <a:pt x="24739" y="31196"/>
                  <a:pt x="36945" y="27709"/>
                </a:cubicBezTo>
                <a:cubicBezTo>
                  <a:pt x="46307" y="25034"/>
                  <a:pt x="55209" y="20834"/>
                  <a:pt x="64655" y="18473"/>
                </a:cubicBezTo>
                <a:cubicBezTo>
                  <a:pt x="90490" y="12014"/>
                  <a:pt x="141531" y="4120"/>
                  <a:pt x="166255" y="0"/>
                </a:cubicBezTo>
                <a:cubicBezTo>
                  <a:pt x="218594" y="3079"/>
                  <a:pt x="270843" y="9236"/>
                  <a:pt x="323273" y="9236"/>
                </a:cubicBezTo>
                <a:cubicBezTo>
                  <a:pt x="342000" y="9236"/>
                  <a:pt x="286582" y="0"/>
                  <a:pt x="267855" y="0"/>
                </a:cubicBezTo>
                <a:cubicBezTo>
                  <a:pt x="244229" y="0"/>
                  <a:pt x="95389" y="15399"/>
                  <a:pt x="64655" y="18473"/>
                </a:cubicBezTo>
                <a:lnTo>
                  <a:pt x="0" y="36945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89066" y="3043454"/>
            <a:ext cx="6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3345" y="3292835"/>
            <a:ext cx="77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2004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2545" y="3394436"/>
            <a:ext cx="108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2008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20668" y="3292835"/>
            <a:ext cx="70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2016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b="12655"/>
          <a:stretch/>
        </p:blipFill>
        <p:spPr>
          <a:xfrm>
            <a:off x="0" y="4336494"/>
            <a:ext cx="4430635" cy="256981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7145" y="4137840"/>
            <a:ext cx="41507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https://www.istockphoto.com/photo/rank-podium-gm1140190872-305029063</a:t>
            </a:r>
            <a:endParaRPr lang="en-US" sz="8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51" b="89733" l="24024" r="789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842" y="4490211"/>
            <a:ext cx="1867076" cy="11088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14" b="89950" l="2955" r="956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093" y="5051082"/>
            <a:ext cx="833108" cy="9419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7" b="89753" l="2442" r="97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1682" y="4959520"/>
            <a:ext cx="1122493" cy="73875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227303" y="1671692"/>
            <a:ext cx="387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Turnover: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ate of voters becoming undecided is statistically the same in all states!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7985" y="2995131"/>
            <a:ext cx="2406316" cy="1609224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1001417" y="3185113"/>
            <a:ext cx="991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12"/>
              </a:rPr>
              <a:t>https://www.thechronicleherald.ca/opinion/local-perspectives</a:t>
            </a:r>
            <a:r>
              <a:rPr lang="en-US" sz="800" dirty="0" smtClean="0">
                <a:hlinkClick r:id="rId12"/>
              </a:rPr>
              <a:t>/</a:t>
            </a:r>
            <a:endParaRPr lang="en-US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8373979" y="4636354"/>
            <a:ext cx="3190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Methods I Used: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Tukey’s test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Interaction testing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Factorial design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Blocking design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Etc..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45" y="1501297"/>
            <a:ext cx="36433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3"/>
              </a:rPr>
              <a:t>https://www.cartoonstock.com/directory/m/medal_podiums.asp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081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2" y="143452"/>
            <a:ext cx="11095182" cy="1325563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Sample </a:t>
            </a:r>
            <a:r>
              <a:rPr lang="en-US" b="1" u="sng" smtClean="0"/>
              <a:t>of Results from Model Building: 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0" y="1286610"/>
            <a:ext cx="10233800" cy="4351338"/>
          </a:xfrm>
        </p:spPr>
        <p:txBody>
          <a:bodyPr/>
          <a:lstStyle/>
          <a:p>
            <a:r>
              <a:rPr lang="en-US" dirty="0" smtClean="0"/>
              <a:t>The SINDy technique creates election model much faster!</a:t>
            </a:r>
          </a:p>
          <a:p>
            <a:r>
              <a:rPr lang="en-US" dirty="0" smtClean="0"/>
              <a:t>Trade-off: Some parameters are negative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problems in predicting! Potential fix is</a:t>
            </a:r>
            <a:r>
              <a:rPr lang="en-US" dirty="0" smtClean="0">
                <a:sym typeface="Wingdings"/>
              </a:rPr>
              <a:t> force parameters to be positive!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57032" y="3352047"/>
                <a:ext cx="6966690" cy="1379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bSup>
                      </m:num>
                      <m:den>
                        <m:r>
                          <a:rPr lang="en-US" sz="2400" i="1" smtClean="0"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 smtClean="0"/>
                  <a:t>(t)  =  -0.6716 *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𝑅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400" dirty="0" smtClean="0"/>
                  <a:t> 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sz="240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14</m:t>
                        </m:r>
                      </m:sup>
                      <m:e>
                        <m:f>
                          <m:fPr>
                            <m:ctrlPr>
                              <a:rPr lang="bg-BG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bg-BG" sz="240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𝑗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𝑁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400" dirty="0" smtClean="0"/>
                  <a:t> *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k-UA" sz="2400" i="1" dirty="0" smtClean="0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uk-UA" sz="2400" i="1" dirty="0" smtClean="0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dirty="0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0.0030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−0.0100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….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−0.0885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 smtClean="0"/>
                  <a:t>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400" dirty="0" smtClean="0"/>
                  <a:t>*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</a:rPr>
                          <m:t>𝑅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charset="0"/>
                          </a:rPr>
                          <m:t>𝑗</m:t>
                        </m:r>
                      </m:sup>
                    </m:sSub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32" y="3352047"/>
                <a:ext cx="6966690" cy="1379608"/>
              </a:xfrm>
              <a:prstGeom prst="rect">
                <a:avLst/>
              </a:prstGeom>
              <a:blipFill rotWithShape="0">
                <a:blip r:embed="rId2"/>
                <a:stretch>
                  <a:fillRect l="-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5216893" y="4404016"/>
            <a:ext cx="1463040" cy="471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109988" y="4731656"/>
            <a:ext cx="815351" cy="599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26399" y="5334330"/>
            <a:ext cx="5467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Need to make these all positive!!!!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16893" y="3691747"/>
            <a:ext cx="1347537" cy="350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16893" y="3352047"/>
            <a:ext cx="1463040" cy="339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50" y="3126186"/>
            <a:ext cx="3048214" cy="25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565" y="68171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Looking Ahead: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65" y="1718259"/>
            <a:ext cx="4689129" cy="124009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Can I refine and use the SINDy method to predict the 2020 election?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9912"/>
            <a:ext cx="5638800" cy="3169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219" y="-19561"/>
            <a:ext cx="6547781" cy="3709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8682" y="3689912"/>
            <a:ext cx="4347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5"/>
              </a:rPr>
              <a:t>https://projects.economist.com/us-2020-forecast/president/how-this-works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6427693" y="4578013"/>
            <a:ext cx="5369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  How do the SINDy parameters 	compare to the original?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6847" y="3465579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6"/>
              </a:rPr>
              <a:t>https://www.politico.com/2020-election/race-forecasts-and-predictions/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027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692866"/>
            <a:ext cx="10233800" cy="4351338"/>
          </a:xfrm>
        </p:spPr>
        <p:txBody>
          <a:bodyPr/>
          <a:lstStyle/>
          <a:p>
            <a:r>
              <a:rPr lang="en-US" dirty="0" smtClean="0"/>
              <a:t>Thanks Dr. Volkening and Prof. Mangan for mentoring on SINDy and the SIS Election Model!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2909"/>
            <a:ext cx="7031273" cy="39550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8242" y="6240482"/>
            <a:ext cx="12330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https://www.youtube.com/watch?v=AYZz_qYw_j4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497" y="3382478"/>
            <a:ext cx="3303303" cy="2038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76464" y="5616860"/>
            <a:ext cx="4116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/>
              <a:t>Email: brianhsu2021@u.northwestern.edu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451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7234</TotalTime>
  <Words>469</Words>
  <Application>Microsoft Macintosh PowerPoint</Application>
  <PresentationFormat>Widescreen</PresentationFormat>
  <Paragraphs>65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Corbel</vt:lpstr>
      <vt:lpstr>Wingdings</vt:lpstr>
      <vt:lpstr>Depth</vt:lpstr>
      <vt:lpstr>Selection and Analysis  of  U.S. Election  Forecasting Models</vt:lpstr>
      <vt:lpstr>Background:</vt:lpstr>
      <vt:lpstr>Main Goals: </vt:lpstr>
      <vt:lpstr>PowerPoint Presentation</vt:lpstr>
      <vt:lpstr>Sample of Results from Model Building:  </vt:lpstr>
      <vt:lpstr>Looking Ahead:</vt:lpstr>
      <vt:lpstr>Thanks!!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Parameter Analysis and Model Selection</dc:title>
  <dc:creator>Brian Alan Hsu</dc:creator>
  <cp:lastModifiedBy>Brian Alan Hsu</cp:lastModifiedBy>
  <cp:revision>350</cp:revision>
  <dcterms:created xsi:type="dcterms:W3CDTF">2020-08-08T01:11:28Z</dcterms:created>
  <dcterms:modified xsi:type="dcterms:W3CDTF">2020-09-13T01:28:32Z</dcterms:modified>
</cp:coreProperties>
</file>