
<file path=[Content_Types].xml><?xml version="1.0" encoding="utf-8"?>
<Types xmlns="http://schemas.openxmlformats.org/package/2006/content-types">
  <Default Extension="tmp" ContentType="image/png"/>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Lst>
  <p:notesMasterIdLst>
    <p:notesMasterId r:id="rId75"/>
  </p:notesMasterIdLst>
  <p:handoutMasterIdLst>
    <p:handoutMasterId r:id="rId76"/>
  </p:handoutMasterIdLst>
  <p:sldIdLst>
    <p:sldId id="497" r:id="rId5"/>
    <p:sldId id="439" r:id="rId6"/>
    <p:sldId id="434" r:id="rId7"/>
    <p:sldId id="390" r:id="rId8"/>
    <p:sldId id="391" r:id="rId9"/>
    <p:sldId id="392" r:id="rId10"/>
    <p:sldId id="294" r:id="rId11"/>
    <p:sldId id="284" r:id="rId12"/>
    <p:sldId id="259" r:id="rId13"/>
    <p:sldId id="481" r:id="rId14"/>
    <p:sldId id="521" r:id="rId15"/>
    <p:sldId id="415" r:id="rId16"/>
    <p:sldId id="511" r:id="rId17"/>
    <p:sldId id="491" r:id="rId18"/>
    <p:sldId id="438" r:id="rId19"/>
    <p:sldId id="457" r:id="rId20"/>
    <p:sldId id="489" r:id="rId21"/>
    <p:sldId id="523" r:id="rId22"/>
    <p:sldId id="288" r:id="rId23"/>
    <p:sldId id="522" r:id="rId24"/>
    <p:sldId id="512" r:id="rId25"/>
    <p:sldId id="473" r:id="rId26"/>
    <p:sldId id="477" r:id="rId27"/>
    <p:sldId id="465" r:id="rId28"/>
    <p:sldId id="347" r:id="rId29"/>
    <p:sldId id="493" r:id="rId30"/>
    <p:sldId id="455" r:id="rId31"/>
    <p:sldId id="454" r:id="rId32"/>
    <p:sldId id="400" r:id="rId33"/>
    <p:sldId id="305" r:id="rId34"/>
    <p:sldId id="306" r:id="rId35"/>
    <p:sldId id="275" r:id="rId36"/>
    <p:sldId id="430" r:id="rId37"/>
    <p:sldId id="277" r:id="rId38"/>
    <p:sldId id="467" r:id="rId39"/>
    <p:sldId id="479" r:id="rId40"/>
    <p:sldId id="478" r:id="rId41"/>
    <p:sldId id="471" r:id="rId42"/>
    <p:sldId id="445" r:id="rId43"/>
    <p:sldId id="449" r:id="rId44"/>
    <p:sldId id="329" r:id="rId45"/>
    <p:sldId id="470" r:id="rId46"/>
    <p:sldId id="496" r:id="rId47"/>
    <p:sldId id="437" r:id="rId48"/>
    <p:sldId id="453" r:id="rId49"/>
    <p:sldId id="469" r:id="rId50"/>
    <p:sldId id="406" r:id="rId51"/>
    <p:sldId id="385" r:id="rId52"/>
    <p:sldId id="386" r:id="rId53"/>
    <p:sldId id="435" r:id="rId54"/>
    <p:sldId id="333" r:id="rId55"/>
    <p:sldId id="488" r:id="rId56"/>
    <p:sldId id="472" r:id="rId57"/>
    <p:sldId id="474" r:id="rId58"/>
    <p:sldId id="476" r:id="rId59"/>
    <p:sldId id="334" r:id="rId60"/>
    <p:sldId id="507" r:id="rId61"/>
    <p:sldId id="499" r:id="rId62"/>
    <p:sldId id="501" r:id="rId63"/>
    <p:sldId id="500" r:id="rId64"/>
    <p:sldId id="510" r:id="rId65"/>
    <p:sldId id="502" r:id="rId66"/>
    <p:sldId id="503" r:id="rId67"/>
    <p:sldId id="504" r:id="rId68"/>
    <p:sldId id="505" r:id="rId69"/>
    <p:sldId id="506" r:id="rId70"/>
    <p:sldId id="466" r:id="rId71"/>
    <p:sldId id="487" r:id="rId72"/>
    <p:sldId id="498" r:id="rId73"/>
    <p:sldId id="412"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655" autoAdjust="0"/>
  </p:normalViewPr>
  <p:slideViewPr>
    <p:cSldViewPr snapToGrid="0">
      <p:cViewPr varScale="1">
        <p:scale>
          <a:sx n="157" d="100"/>
          <a:sy n="157" d="100"/>
        </p:scale>
        <p:origin x="1293" y="12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591"/>
    </p:cViewPr>
  </p:sorterViewPr>
  <p:notesViewPr>
    <p:cSldViewPr snapToGrid="0">
      <p:cViewPr varScale="1">
        <p:scale>
          <a:sx n="110" d="100"/>
          <a:sy n="110" d="100"/>
        </p:scale>
        <p:origin x="3720"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053B36-E459-4699-9118-038C8F52F23D}" type="doc">
      <dgm:prSet loTypeId="urn:microsoft.com/office/officeart/2005/8/layout/cycle5" loCatId="cycle" qsTypeId="urn:microsoft.com/office/officeart/2005/8/quickstyle/simple3" qsCatId="simple" csTypeId="urn:microsoft.com/office/officeart/2005/8/colors/accent1_3" csCatId="accent1" phldr="1"/>
      <dgm:spPr/>
      <dgm:t>
        <a:bodyPr/>
        <a:lstStyle/>
        <a:p>
          <a:endParaRPr lang="en-US"/>
        </a:p>
      </dgm:t>
    </dgm:pt>
    <dgm:pt modelId="{97D4A84A-FD53-4C89-8766-B5C0A5025285}">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Assure</a:t>
          </a:r>
        </a:p>
      </dgm:t>
    </dgm:pt>
    <dgm:pt modelId="{83CF93A1-5BFE-4327-89FC-F3B074DB56BE}" type="parTrans" cxnId="{37BF8AAE-F2D1-47FD-80C7-85A2611AA334}">
      <dgm:prSet/>
      <dgm:spPr/>
      <dgm:t>
        <a:bodyPr/>
        <a:lstStyle/>
        <a:p>
          <a:endParaRPr lang="en-US" sz="1400" b="0"/>
        </a:p>
      </dgm:t>
    </dgm:pt>
    <dgm:pt modelId="{5FD615BE-97D0-4C69-8037-060D7CF45582}" type="sibTrans" cxnId="{37BF8AAE-F2D1-47FD-80C7-85A2611AA334}">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D826B2FE-5AC9-47EE-AEB3-142395FBDE71}">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Preserve</a:t>
          </a:r>
        </a:p>
      </dgm:t>
    </dgm:pt>
    <dgm:pt modelId="{CB1A36D4-FDE9-48F2-98C9-29576A48DEAF}" type="parTrans" cxnId="{BCD343DC-1B85-4FCF-817B-24887D1B3E23}">
      <dgm:prSet/>
      <dgm:spPr/>
      <dgm:t>
        <a:bodyPr/>
        <a:lstStyle/>
        <a:p>
          <a:endParaRPr lang="en-US" sz="1400" b="0"/>
        </a:p>
      </dgm:t>
    </dgm:pt>
    <dgm:pt modelId="{E81A7496-7C34-4DBF-9C3D-D0A2A73191C8}" type="sibTrans" cxnId="{BCD343DC-1B85-4FCF-817B-24887D1B3E23}">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661A4A79-0AAA-4C36-BEAB-A61C849008FA}">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Discover</a:t>
          </a:r>
        </a:p>
      </dgm:t>
    </dgm:pt>
    <dgm:pt modelId="{1B4B79AA-B091-4787-A5DB-5E75A9449EAF}" type="parTrans" cxnId="{6C6D0C39-16F5-4C23-93FF-663C03421B62}">
      <dgm:prSet/>
      <dgm:spPr/>
      <dgm:t>
        <a:bodyPr/>
        <a:lstStyle/>
        <a:p>
          <a:endParaRPr lang="en-US" sz="1400" b="0"/>
        </a:p>
      </dgm:t>
    </dgm:pt>
    <dgm:pt modelId="{F97789DC-0FAD-4C2E-AB9D-457E85023924}" type="sibTrans" cxnId="{6C6D0C39-16F5-4C23-93FF-663C03421B62}">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A8FAAA24-3DB7-4AFE-8D6E-1FF127F6A8FE}">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Integrate</a:t>
          </a:r>
        </a:p>
      </dgm:t>
    </dgm:pt>
    <dgm:pt modelId="{83664775-34AE-41A2-A40A-AEE1DCB28F5A}" type="parTrans" cxnId="{0FEACBE7-9877-46A8-9701-E31093846DBA}">
      <dgm:prSet/>
      <dgm:spPr/>
      <dgm:t>
        <a:bodyPr/>
        <a:lstStyle/>
        <a:p>
          <a:endParaRPr lang="en-US" sz="1400" b="0"/>
        </a:p>
      </dgm:t>
    </dgm:pt>
    <dgm:pt modelId="{8ED530B9-2AE0-4731-B182-B27C1D10B60C}" type="sibTrans" cxnId="{0FEACBE7-9877-46A8-9701-E31093846DBA}">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78A95A28-5B18-4CAB-A8F7-FCAAA6066699}">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Analyze</a:t>
          </a:r>
        </a:p>
      </dgm:t>
    </dgm:pt>
    <dgm:pt modelId="{6BE8ECF0-24C5-40B1-9F35-926034AD3A7E}" type="parTrans" cxnId="{DDE8938D-9B46-4EEC-9D74-69D38C6AE27D}">
      <dgm:prSet/>
      <dgm:spPr/>
      <dgm:t>
        <a:bodyPr/>
        <a:lstStyle/>
        <a:p>
          <a:endParaRPr lang="en-US" sz="1400" b="0"/>
        </a:p>
      </dgm:t>
    </dgm:pt>
    <dgm:pt modelId="{DA16D8F2-7AA0-43B2-99A1-9E110743886E}" type="sibTrans" cxnId="{DDE8938D-9B46-4EEC-9D74-69D38C6AE27D}">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4AD66445-1D35-5E4B-97CB-F1868A81F976}">
      <dgm:prSet phldrT="[Tex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Plan</a:t>
          </a:r>
          <a:endParaRPr lang="en-US" sz="2000" dirty="0">
            <a:solidFill>
              <a:srgbClr val="186072"/>
            </a:solidFill>
          </a:endParaRPr>
        </a:p>
      </dgm:t>
    </dgm:pt>
    <dgm:pt modelId="{D6E6296C-8865-CD45-8B84-2CE77AEEFEAD}" type="parTrans" cxnId="{6FA06DDC-0F38-DE42-863F-EB8F7A4572BE}">
      <dgm:prSet/>
      <dgm:spPr/>
      <dgm:t>
        <a:bodyPr/>
        <a:lstStyle/>
        <a:p>
          <a:endParaRPr lang="en-US" sz="1400" b="0"/>
        </a:p>
      </dgm:t>
    </dgm:pt>
    <dgm:pt modelId="{03570386-4604-4B40-84F0-E9CB1E7DA604}" type="sibTrans" cxnId="{6FA06DDC-0F38-DE42-863F-EB8F7A4572BE}">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CA9A9111-DB94-5549-9608-EEE6A3A2D980}">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Describe</a:t>
          </a:r>
          <a:endParaRPr lang="en-US" sz="2000" b="1" dirty="0">
            <a:solidFill>
              <a:srgbClr val="186072"/>
            </a:solidFill>
          </a:endParaRPr>
        </a:p>
      </dgm:t>
    </dgm:pt>
    <dgm:pt modelId="{C02256F6-1491-DF41-85E7-7AB4145834E4}" type="parTrans" cxnId="{669CCB14-E5B8-CC48-BF1D-459F50D6BB21}">
      <dgm:prSet/>
      <dgm:spPr/>
      <dgm:t>
        <a:bodyPr/>
        <a:lstStyle/>
        <a:p>
          <a:endParaRPr lang="en-US" sz="1400" b="0"/>
        </a:p>
      </dgm:t>
    </dgm:pt>
    <dgm:pt modelId="{99C07F7C-24F7-F44B-8AEB-A4EC5174B3B9}" type="sibTrans" cxnId="{669CCB14-E5B8-CC48-BF1D-459F50D6BB21}">
      <dgm:prSet/>
      <dgm:spPr>
        <a:ln w="28575" cap="flat" cmpd="sng" algn="ctr">
          <a:solidFill>
            <a:srgbClr val="186072"/>
          </a:solidFill>
          <a:prstDash val="solid"/>
          <a:round/>
          <a:headEnd type="none" w="med" len="med"/>
          <a:tailEnd type="arrow" w="med" len="med"/>
        </a:ln>
      </dgm:spPr>
      <dgm:t>
        <a:bodyPr/>
        <a:lstStyle/>
        <a:p>
          <a:endParaRPr lang="en-US" sz="1400" b="0"/>
        </a:p>
      </dgm:t>
    </dgm:pt>
    <dgm:pt modelId="{167BEB73-3A00-7345-985F-605B40EEBA4D}">
      <dgm:prSet phldrT="[Tex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Collect</a:t>
          </a:r>
          <a:endParaRPr lang="en-US" sz="2000" dirty="0">
            <a:solidFill>
              <a:srgbClr val="186072"/>
            </a:solidFill>
          </a:endParaRPr>
        </a:p>
      </dgm:t>
    </dgm:pt>
    <dgm:pt modelId="{DAAA6469-0CAE-2B4A-86DE-BE4B0168B09C}" type="parTrans" cxnId="{D60B4FF1-27EE-5447-9766-00F07C82332B}">
      <dgm:prSet/>
      <dgm:spPr/>
      <dgm:t>
        <a:bodyPr/>
        <a:lstStyle/>
        <a:p>
          <a:endParaRPr lang="en-US"/>
        </a:p>
      </dgm:t>
    </dgm:pt>
    <dgm:pt modelId="{16A220BF-2A6B-A246-BD86-15A7663B08AE}" type="sibTrans" cxnId="{D60B4FF1-27EE-5447-9766-00F07C82332B}">
      <dgm:prSet/>
      <dgm:spPr>
        <a:solidFill>
          <a:schemeClr val="accent1"/>
        </a:solidFill>
        <a:ln w="28575">
          <a:solidFill>
            <a:srgbClr val="186072"/>
          </a:solidFill>
        </a:ln>
      </dgm:spPr>
      <dgm:t>
        <a:bodyPr/>
        <a:lstStyle/>
        <a:p>
          <a:endParaRPr lang="en-US"/>
        </a:p>
      </dgm:t>
    </dgm:pt>
    <dgm:pt modelId="{6A20FEC1-C6EF-4469-886F-1FB4E4E06963}" type="pres">
      <dgm:prSet presAssocID="{65053B36-E459-4699-9118-038C8F52F23D}" presName="cycle" presStyleCnt="0">
        <dgm:presLayoutVars>
          <dgm:dir/>
          <dgm:resizeHandles val="exact"/>
        </dgm:presLayoutVars>
      </dgm:prSet>
      <dgm:spPr/>
      <dgm:t>
        <a:bodyPr/>
        <a:lstStyle/>
        <a:p>
          <a:endParaRPr lang="en-US"/>
        </a:p>
      </dgm:t>
    </dgm:pt>
    <dgm:pt modelId="{F21E2F18-F043-2846-95DB-CBAA147D529B}" type="pres">
      <dgm:prSet presAssocID="{4AD66445-1D35-5E4B-97CB-F1868A81F976}" presName="node" presStyleLbl="node1" presStyleIdx="0" presStyleCnt="8" custScaleX="127875" custScaleY="74911">
        <dgm:presLayoutVars>
          <dgm:bulletEnabled val="1"/>
        </dgm:presLayoutVars>
      </dgm:prSet>
      <dgm:spPr/>
      <dgm:t>
        <a:bodyPr/>
        <a:lstStyle/>
        <a:p>
          <a:endParaRPr lang="en-US"/>
        </a:p>
      </dgm:t>
    </dgm:pt>
    <dgm:pt modelId="{3DAA6B48-225A-4840-B4FD-B5777A24A577}" type="pres">
      <dgm:prSet presAssocID="{4AD66445-1D35-5E4B-97CB-F1868A81F976}" presName="spNode" presStyleCnt="0"/>
      <dgm:spPr/>
      <dgm:t>
        <a:bodyPr/>
        <a:lstStyle/>
        <a:p>
          <a:endParaRPr lang="en-US"/>
        </a:p>
      </dgm:t>
    </dgm:pt>
    <dgm:pt modelId="{8864FD29-B527-0A45-AF38-136A7CA3EA73}" type="pres">
      <dgm:prSet presAssocID="{03570386-4604-4B40-84F0-E9CB1E7DA604}" presName="sibTrans" presStyleLbl="sibTrans1D1" presStyleIdx="0" presStyleCnt="8"/>
      <dgm:spPr/>
      <dgm:t>
        <a:bodyPr/>
        <a:lstStyle/>
        <a:p>
          <a:endParaRPr lang="en-US"/>
        </a:p>
      </dgm:t>
    </dgm:pt>
    <dgm:pt modelId="{9ED3D520-3DE0-864B-ACAB-5B591616A6D9}" type="pres">
      <dgm:prSet presAssocID="{167BEB73-3A00-7345-985F-605B40EEBA4D}" presName="node" presStyleLbl="node1" presStyleIdx="1" presStyleCnt="8" custScaleX="127644" custScaleY="74877">
        <dgm:presLayoutVars>
          <dgm:bulletEnabled val="1"/>
        </dgm:presLayoutVars>
      </dgm:prSet>
      <dgm:spPr/>
      <dgm:t>
        <a:bodyPr/>
        <a:lstStyle/>
        <a:p>
          <a:endParaRPr lang="en-US"/>
        </a:p>
      </dgm:t>
    </dgm:pt>
    <dgm:pt modelId="{C1125BC2-4A5A-5C43-8663-E2876B3EEBFA}" type="pres">
      <dgm:prSet presAssocID="{167BEB73-3A00-7345-985F-605B40EEBA4D}" presName="spNode" presStyleCnt="0"/>
      <dgm:spPr/>
      <dgm:t>
        <a:bodyPr/>
        <a:lstStyle/>
        <a:p>
          <a:endParaRPr lang="en-US"/>
        </a:p>
      </dgm:t>
    </dgm:pt>
    <dgm:pt modelId="{3BACACFC-1124-AF4D-BBB2-76FDB50352A6}" type="pres">
      <dgm:prSet presAssocID="{16A220BF-2A6B-A246-BD86-15A7663B08AE}" presName="sibTrans" presStyleLbl="sibTrans1D1" presStyleIdx="1" presStyleCnt="8"/>
      <dgm:spPr/>
      <dgm:t>
        <a:bodyPr/>
        <a:lstStyle/>
        <a:p>
          <a:endParaRPr lang="en-US"/>
        </a:p>
      </dgm:t>
    </dgm:pt>
    <dgm:pt modelId="{F0A86B52-E2FF-4D63-93A1-E61D8377C34A}" type="pres">
      <dgm:prSet presAssocID="{97D4A84A-FD53-4C89-8766-B5C0A5025285}" presName="node" presStyleLbl="node1" presStyleIdx="2" presStyleCnt="8" custScaleX="127875" custScaleY="74911">
        <dgm:presLayoutVars>
          <dgm:bulletEnabled val="1"/>
        </dgm:presLayoutVars>
      </dgm:prSet>
      <dgm:spPr/>
      <dgm:t>
        <a:bodyPr/>
        <a:lstStyle/>
        <a:p>
          <a:endParaRPr lang="en-US"/>
        </a:p>
      </dgm:t>
    </dgm:pt>
    <dgm:pt modelId="{FDCC661F-5906-4C2E-95FD-42BD7C141BE9}" type="pres">
      <dgm:prSet presAssocID="{97D4A84A-FD53-4C89-8766-B5C0A5025285}" presName="spNode" presStyleCnt="0"/>
      <dgm:spPr/>
      <dgm:t>
        <a:bodyPr/>
        <a:lstStyle/>
        <a:p>
          <a:endParaRPr lang="en-US"/>
        </a:p>
      </dgm:t>
    </dgm:pt>
    <dgm:pt modelId="{A9CD118D-5A7B-4B7B-BEB0-016F1E217120}" type="pres">
      <dgm:prSet presAssocID="{5FD615BE-97D0-4C69-8037-060D7CF45582}" presName="sibTrans" presStyleLbl="sibTrans1D1" presStyleIdx="2" presStyleCnt="8"/>
      <dgm:spPr/>
      <dgm:t>
        <a:bodyPr/>
        <a:lstStyle/>
        <a:p>
          <a:endParaRPr lang="en-US"/>
        </a:p>
      </dgm:t>
    </dgm:pt>
    <dgm:pt modelId="{4BA36C64-20B8-A14E-8759-154A58F6D6C3}" type="pres">
      <dgm:prSet presAssocID="{CA9A9111-DB94-5549-9608-EEE6A3A2D980}" presName="node" presStyleLbl="node1" presStyleIdx="3" presStyleCnt="8" custScaleX="127875" custScaleY="74911">
        <dgm:presLayoutVars>
          <dgm:bulletEnabled val="1"/>
        </dgm:presLayoutVars>
      </dgm:prSet>
      <dgm:spPr/>
      <dgm:t>
        <a:bodyPr/>
        <a:lstStyle/>
        <a:p>
          <a:endParaRPr lang="en-US"/>
        </a:p>
      </dgm:t>
    </dgm:pt>
    <dgm:pt modelId="{6C64C368-C8AD-DC46-9E87-FF501AEF864A}" type="pres">
      <dgm:prSet presAssocID="{CA9A9111-DB94-5549-9608-EEE6A3A2D980}" presName="spNode" presStyleCnt="0"/>
      <dgm:spPr/>
      <dgm:t>
        <a:bodyPr/>
        <a:lstStyle/>
        <a:p>
          <a:endParaRPr lang="en-US"/>
        </a:p>
      </dgm:t>
    </dgm:pt>
    <dgm:pt modelId="{6A2CC0A6-BC38-5041-A60B-0DABCA6762C7}" type="pres">
      <dgm:prSet presAssocID="{99C07F7C-24F7-F44B-8AEB-A4EC5174B3B9}" presName="sibTrans" presStyleLbl="sibTrans1D1" presStyleIdx="3" presStyleCnt="8"/>
      <dgm:spPr/>
      <dgm:t>
        <a:bodyPr/>
        <a:lstStyle/>
        <a:p>
          <a:endParaRPr lang="en-US"/>
        </a:p>
      </dgm:t>
    </dgm:pt>
    <dgm:pt modelId="{1E7C3E94-8CB6-456F-B0D4-B3FA407A51A6}" type="pres">
      <dgm:prSet presAssocID="{D826B2FE-5AC9-47EE-AEB3-142395FBDE71}" presName="node" presStyleLbl="node1" presStyleIdx="4" presStyleCnt="8" custScaleX="127875" custScaleY="74911">
        <dgm:presLayoutVars>
          <dgm:bulletEnabled val="1"/>
        </dgm:presLayoutVars>
      </dgm:prSet>
      <dgm:spPr/>
      <dgm:t>
        <a:bodyPr/>
        <a:lstStyle/>
        <a:p>
          <a:endParaRPr lang="en-US"/>
        </a:p>
      </dgm:t>
    </dgm:pt>
    <dgm:pt modelId="{E838B6B8-75DF-4528-9C2A-BB7A7D07CE89}" type="pres">
      <dgm:prSet presAssocID="{D826B2FE-5AC9-47EE-AEB3-142395FBDE71}" presName="spNode" presStyleCnt="0"/>
      <dgm:spPr/>
      <dgm:t>
        <a:bodyPr/>
        <a:lstStyle/>
        <a:p>
          <a:endParaRPr lang="en-US"/>
        </a:p>
      </dgm:t>
    </dgm:pt>
    <dgm:pt modelId="{0FD4A519-10D4-4EE7-AC3E-EBD7D85740E2}" type="pres">
      <dgm:prSet presAssocID="{E81A7496-7C34-4DBF-9C3D-D0A2A73191C8}" presName="sibTrans" presStyleLbl="sibTrans1D1" presStyleIdx="4" presStyleCnt="8"/>
      <dgm:spPr/>
      <dgm:t>
        <a:bodyPr/>
        <a:lstStyle/>
        <a:p>
          <a:endParaRPr lang="en-US"/>
        </a:p>
      </dgm:t>
    </dgm:pt>
    <dgm:pt modelId="{25E735C8-6CA7-48F9-B4AF-4D9B92978769}" type="pres">
      <dgm:prSet presAssocID="{661A4A79-0AAA-4C36-BEAB-A61C849008FA}" presName="node" presStyleLbl="node1" presStyleIdx="5" presStyleCnt="8" custScaleX="127875" custScaleY="74911">
        <dgm:presLayoutVars>
          <dgm:bulletEnabled val="1"/>
        </dgm:presLayoutVars>
      </dgm:prSet>
      <dgm:spPr/>
      <dgm:t>
        <a:bodyPr/>
        <a:lstStyle/>
        <a:p>
          <a:endParaRPr lang="en-US"/>
        </a:p>
      </dgm:t>
    </dgm:pt>
    <dgm:pt modelId="{EC522338-C25D-4866-ABF3-7A3BB86AF8C6}" type="pres">
      <dgm:prSet presAssocID="{661A4A79-0AAA-4C36-BEAB-A61C849008FA}" presName="spNode" presStyleCnt="0"/>
      <dgm:spPr/>
      <dgm:t>
        <a:bodyPr/>
        <a:lstStyle/>
        <a:p>
          <a:endParaRPr lang="en-US"/>
        </a:p>
      </dgm:t>
    </dgm:pt>
    <dgm:pt modelId="{7DFDE678-6B1C-4BBC-A38E-46FB50420688}" type="pres">
      <dgm:prSet presAssocID="{F97789DC-0FAD-4C2E-AB9D-457E85023924}" presName="sibTrans" presStyleLbl="sibTrans1D1" presStyleIdx="5" presStyleCnt="8"/>
      <dgm:spPr/>
      <dgm:t>
        <a:bodyPr/>
        <a:lstStyle/>
        <a:p>
          <a:endParaRPr lang="en-US"/>
        </a:p>
      </dgm:t>
    </dgm:pt>
    <dgm:pt modelId="{E2536CDD-7DBF-4C6B-85BF-882FE6A71FDF}" type="pres">
      <dgm:prSet presAssocID="{A8FAAA24-3DB7-4AFE-8D6E-1FF127F6A8FE}" presName="node" presStyleLbl="node1" presStyleIdx="6" presStyleCnt="8" custScaleX="127875" custScaleY="74911">
        <dgm:presLayoutVars>
          <dgm:bulletEnabled val="1"/>
        </dgm:presLayoutVars>
      </dgm:prSet>
      <dgm:spPr/>
      <dgm:t>
        <a:bodyPr/>
        <a:lstStyle/>
        <a:p>
          <a:endParaRPr lang="en-US"/>
        </a:p>
      </dgm:t>
    </dgm:pt>
    <dgm:pt modelId="{6D500B74-16A3-4CA0-A0E3-C2CBAAB4F994}" type="pres">
      <dgm:prSet presAssocID="{A8FAAA24-3DB7-4AFE-8D6E-1FF127F6A8FE}" presName="spNode" presStyleCnt="0"/>
      <dgm:spPr/>
      <dgm:t>
        <a:bodyPr/>
        <a:lstStyle/>
        <a:p>
          <a:endParaRPr lang="en-US"/>
        </a:p>
      </dgm:t>
    </dgm:pt>
    <dgm:pt modelId="{049616A8-A793-4C77-8E33-8F4622C118F7}" type="pres">
      <dgm:prSet presAssocID="{8ED530B9-2AE0-4731-B182-B27C1D10B60C}" presName="sibTrans" presStyleLbl="sibTrans1D1" presStyleIdx="6" presStyleCnt="8"/>
      <dgm:spPr/>
      <dgm:t>
        <a:bodyPr/>
        <a:lstStyle/>
        <a:p>
          <a:endParaRPr lang="en-US"/>
        </a:p>
      </dgm:t>
    </dgm:pt>
    <dgm:pt modelId="{3204064E-86B9-4A1D-AC40-6B3607D41628}" type="pres">
      <dgm:prSet presAssocID="{78A95A28-5B18-4CAB-A8F7-FCAAA6066699}" presName="node" presStyleLbl="node1" presStyleIdx="7" presStyleCnt="8" custScaleX="127875" custScaleY="74911">
        <dgm:presLayoutVars>
          <dgm:bulletEnabled val="1"/>
        </dgm:presLayoutVars>
      </dgm:prSet>
      <dgm:spPr/>
      <dgm:t>
        <a:bodyPr/>
        <a:lstStyle/>
        <a:p>
          <a:endParaRPr lang="en-US"/>
        </a:p>
      </dgm:t>
    </dgm:pt>
    <dgm:pt modelId="{285E9CCE-C7D2-4139-86F0-64E7E1C35BC1}" type="pres">
      <dgm:prSet presAssocID="{78A95A28-5B18-4CAB-A8F7-FCAAA6066699}" presName="spNode" presStyleCnt="0"/>
      <dgm:spPr/>
      <dgm:t>
        <a:bodyPr/>
        <a:lstStyle/>
        <a:p>
          <a:endParaRPr lang="en-US"/>
        </a:p>
      </dgm:t>
    </dgm:pt>
    <dgm:pt modelId="{19FF4228-BCF6-4DBF-AEE0-CF82A986A726}" type="pres">
      <dgm:prSet presAssocID="{DA16D8F2-7AA0-43B2-99A1-9E110743886E}" presName="sibTrans" presStyleLbl="sibTrans1D1" presStyleIdx="7" presStyleCnt="8"/>
      <dgm:spPr/>
      <dgm:t>
        <a:bodyPr/>
        <a:lstStyle/>
        <a:p>
          <a:endParaRPr lang="en-US"/>
        </a:p>
      </dgm:t>
    </dgm:pt>
  </dgm:ptLst>
  <dgm:cxnLst>
    <dgm:cxn modelId="{D803D757-7A15-4C32-B98E-84AA72E9006B}" type="presOf" srcId="{8ED530B9-2AE0-4731-B182-B27C1D10B60C}" destId="{049616A8-A793-4C77-8E33-8F4622C118F7}" srcOrd="0" destOrd="0" presId="urn:microsoft.com/office/officeart/2005/8/layout/cycle5"/>
    <dgm:cxn modelId="{39D3F934-62C2-4595-8049-D5751BE6FD54}" type="presOf" srcId="{CA9A9111-DB94-5549-9608-EEE6A3A2D980}" destId="{4BA36C64-20B8-A14E-8759-154A58F6D6C3}" srcOrd="0" destOrd="0" presId="urn:microsoft.com/office/officeart/2005/8/layout/cycle5"/>
    <dgm:cxn modelId="{851D7F58-F581-4DA6-961A-F948FD2E6480}" type="presOf" srcId="{78A95A28-5B18-4CAB-A8F7-FCAAA6066699}" destId="{3204064E-86B9-4A1D-AC40-6B3607D41628}" srcOrd="0" destOrd="0" presId="urn:microsoft.com/office/officeart/2005/8/layout/cycle5"/>
    <dgm:cxn modelId="{37BF8AAE-F2D1-47FD-80C7-85A2611AA334}" srcId="{65053B36-E459-4699-9118-038C8F52F23D}" destId="{97D4A84A-FD53-4C89-8766-B5C0A5025285}" srcOrd="2" destOrd="0" parTransId="{83CF93A1-5BFE-4327-89FC-F3B074DB56BE}" sibTransId="{5FD615BE-97D0-4C69-8037-060D7CF45582}"/>
    <dgm:cxn modelId="{30833A99-1DF7-41DB-8CEA-ADB8CB027D9A}" type="presOf" srcId="{DA16D8F2-7AA0-43B2-99A1-9E110743886E}" destId="{19FF4228-BCF6-4DBF-AEE0-CF82A986A726}" srcOrd="0" destOrd="0" presId="urn:microsoft.com/office/officeart/2005/8/layout/cycle5"/>
    <dgm:cxn modelId="{3C85E9A4-0755-4982-A68E-04BC04086A2F}" type="presOf" srcId="{99C07F7C-24F7-F44B-8AEB-A4EC5174B3B9}" destId="{6A2CC0A6-BC38-5041-A60B-0DABCA6762C7}" srcOrd="0" destOrd="0" presId="urn:microsoft.com/office/officeart/2005/8/layout/cycle5"/>
    <dgm:cxn modelId="{7C41D504-78EC-4ADC-9A2E-7FE68FFA9CC4}" type="presOf" srcId="{5FD615BE-97D0-4C69-8037-060D7CF45582}" destId="{A9CD118D-5A7B-4B7B-BEB0-016F1E217120}" srcOrd="0" destOrd="0" presId="urn:microsoft.com/office/officeart/2005/8/layout/cycle5"/>
    <dgm:cxn modelId="{F0F010A0-5585-4326-BE20-184390D6A6EE}" type="presOf" srcId="{03570386-4604-4B40-84F0-E9CB1E7DA604}" destId="{8864FD29-B527-0A45-AF38-136A7CA3EA73}" srcOrd="0" destOrd="0" presId="urn:microsoft.com/office/officeart/2005/8/layout/cycle5"/>
    <dgm:cxn modelId="{669CCB14-E5B8-CC48-BF1D-459F50D6BB21}" srcId="{65053B36-E459-4699-9118-038C8F52F23D}" destId="{CA9A9111-DB94-5549-9608-EEE6A3A2D980}" srcOrd="3" destOrd="0" parTransId="{C02256F6-1491-DF41-85E7-7AB4145834E4}" sibTransId="{99C07F7C-24F7-F44B-8AEB-A4EC5174B3B9}"/>
    <dgm:cxn modelId="{BCD343DC-1B85-4FCF-817B-24887D1B3E23}" srcId="{65053B36-E459-4699-9118-038C8F52F23D}" destId="{D826B2FE-5AC9-47EE-AEB3-142395FBDE71}" srcOrd="4" destOrd="0" parTransId="{CB1A36D4-FDE9-48F2-98C9-29576A48DEAF}" sibTransId="{E81A7496-7C34-4DBF-9C3D-D0A2A73191C8}"/>
    <dgm:cxn modelId="{A6649128-9A2C-4E2C-83C7-D2D5C5881C2A}" type="presOf" srcId="{4AD66445-1D35-5E4B-97CB-F1868A81F976}" destId="{F21E2F18-F043-2846-95DB-CBAA147D529B}" srcOrd="0" destOrd="0" presId="urn:microsoft.com/office/officeart/2005/8/layout/cycle5"/>
    <dgm:cxn modelId="{0FEACBE7-9877-46A8-9701-E31093846DBA}" srcId="{65053B36-E459-4699-9118-038C8F52F23D}" destId="{A8FAAA24-3DB7-4AFE-8D6E-1FF127F6A8FE}" srcOrd="6" destOrd="0" parTransId="{83664775-34AE-41A2-A40A-AEE1DCB28F5A}" sibTransId="{8ED530B9-2AE0-4731-B182-B27C1D10B60C}"/>
    <dgm:cxn modelId="{DDE8938D-9B46-4EEC-9D74-69D38C6AE27D}" srcId="{65053B36-E459-4699-9118-038C8F52F23D}" destId="{78A95A28-5B18-4CAB-A8F7-FCAAA6066699}" srcOrd="7" destOrd="0" parTransId="{6BE8ECF0-24C5-40B1-9F35-926034AD3A7E}" sibTransId="{DA16D8F2-7AA0-43B2-99A1-9E110743886E}"/>
    <dgm:cxn modelId="{E31E788E-E24D-430D-B278-D1C5CE0268FA}" type="presOf" srcId="{65053B36-E459-4699-9118-038C8F52F23D}" destId="{6A20FEC1-C6EF-4469-886F-1FB4E4E06963}" srcOrd="0" destOrd="0" presId="urn:microsoft.com/office/officeart/2005/8/layout/cycle5"/>
    <dgm:cxn modelId="{9ABE9441-835B-4560-83BE-35548D8B4D96}" type="presOf" srcId="{167BEB73-3A00-7345-985F-605B40EEBA4D}" destId="{9ED3D520-3DE0-864B-ACAB-5B591616A6D9}" srcOrd="0" destOrd="0" presId="urn:microsoft.com/office/officeart/2005/8/layout/cycle5"/>
    <dgm:cxn modelId="{20C45CE9-7A04-4FB9-8094-118F8989D8CE}" type="presOf" srcId="{E81A7496-7C34-4DBF-9C3D-D0A2A73191C8}" destId="{0FD4A519-10D4-4EE7-AC3E-EBD7D85740E2}" srcOrd="0" destOrd="0" presId="urn:microsoft.com/office/officeart/2005/8/layout/cycle5"/>
    <dgm:cxn modelId="{72B06CF8-F3A4-448E-8F44-29A311783A52}" type="presOf" srcId="{D826B2FE-5AC9-47EE-AEB3-142395FBDE71}" destId="{1E7C3E94-8CB6-456F-B0D4-B3FA407A51A6}" srcOrd="0" destOrd="0" presId="urn:microsoft.com/office/officeart/2005/8/layout/cycle5"/>
    <dgm:cxn modelId="{8D3976F2-2445-4CCC-9636-825C124BE197}" type="presOf" srcId="{97D4A84A-FD53-4C89-8766-B5C0A5025285}" destId="{F0A86B52-E2FF-4D63-93A1-E61D8377C34A}" srcOrd="0" destOrd="0" presId="urn:microsoft.com/office/officeart/2005/8/layout/cycle5"/>
    <dgm:cxn modelId="{D60B4FF1-27EE-5447-9766-00F07C82332B}" srcId="{65053B36-E459-4699-9118-038C8F52F23D}" destId="{167BEB73-3A00-7345-985F-605B40EEBA4D}" srcOrd="1" destOrd="0" parTransId="{DAAA6469-0CAE-2B4A-86DE-BE4B0168B09C}" sibTransId="{16A220BF-2A6B-A246-BD86-15A7663B08AE}"/>
    <dgm:cxn modelId="{4407ED51-33FB-4352-B85C-FE09845EFEB8}" type="presOf" srcId="{661A4A79-0AAA-4C36-BEAB-A61C849008FA}" destId="{25E735C8-6CA7-48F9-B4AF-4D9B92978769}" srcOrd="0" destOrd="0" presId="urn:microsoft.com/office/officeart/2005/8/layout/cycle5"/>
    <dgm:cxn modelId="{6FA06DDC-0F38-DE42-863F-EB8F7A4572BE}" srcId="{65053B36-E459-4699-9118-038C8F52F23D}" destId="{4AD66445-1D35-5E4B-97CB-F1868A81F976}" srcOrd="0" destOrd="0" parTransId="{D6E6296C-8865-CD45-8B84-2CE77AEEFEAD}" sibTransId="{03570386-4604-4B40-84F0-E9CB1E7DA604}"/>
    <dgm:cxn modelId="{8F10F4A2-CF80-4554-98F9-849C3AF2633A}" type="presOf" srcId="{F97789DC-0FAD-4C2E-AB9D-457E85023924}" destId="{7DFDE678-6B1C-4BBC-A38E-46FB50420688}" srcOrd="0" destOrd="0" presId="urn:microsoft.com/office/officeart/2005/8/layout/cycle5"/>
    <dgm:cxn modelId="{6CC21492-5493-41F8-886C-920D47135816}" type="presOf" srcId="{16A220BF-2A6B-A246-BD86-15A7663B08AE}" destId="{3BACACFC-1124-AF4D-BBB2-76FDB50352A6}" srcOrd="0" destOrd="0" presId="urn:microsoft.com/office/officeart/2005/8/layout/cycle5"/>
    <dgm:cxn modelId="{7DA5EC3D-E452-411B-A790-6BB4F458507F}" type="presOf" srcId="{A8FAAA24-3DB7-4AFE-8D6E-1FF127F6A8FE}" destId="{E2536CDD-7DBF-4C6B-85BF-882FE6A71FDF}" srcOrd="0" destOrd="0" presId="urn:microsoft.com/office/officeart/2005/8/layout/cycle5"/>
    <dgm:cxn modelId="{6C6D0C39-16F5-4C23-93FF-663C03421B62}" srcId="{65053B36-E459-4699-9118-038C8F52F23D}" destId="{661A4A79-0AAA-4C36-BEAB-A61C849008FA}" srcOrd="5" destOrd="0" parTransId="{1B4B79AA-B091-4787-A5DB-5E75A9449EAF}" sibTransId="{F97789DC-0FAD-4C2E-AB9D-457E85023924}"/>
    <dgm:cxn modelId="{A543E254-822C-4EB4-A514-F9BBB3FBF3BF}" type="presParOf" srcId="{6A20FEC1-C6EF-4469-886F-1FB4E4E06963}" destId="{F21E2F18-F043-2846-95DB-CBAA147D529B}" srcOrd="0" destOrd="0" presId="urn:microsoft.com/office/officeart/2005/8/layout/cycle5"/>
    <dgm:cxn modelId="{60D1C84B-BA72-46AA-B9C1-05F9ADE95C76}" type="presParOf" srcId="{6A20FEC1-C6EF-4469-886F-1FB4E4E06963}" destId="{3DAA6B48-225A-4840-B4FD-B5777A24A577}" srcOrd="1" destOrd="0" presId="urn:microsoft.com/office/officeart/2005/8/layout/cycle5"/>
    <dgm:cxn modelId="{593863AD-9599-4308-8A71-6A342480E199}" type="presParOf" srcId="{6A20FEC1-C6EF-4469-886F-1FB4E4E06963}" destId="{8864FD29-B527-0A45-AF38-136A7CA3EA73}" srcOrd="2" destOrd="0" presId="urn:microsoft.com/office/officeart/2005/8/layout/cycle5"/>
    <dgm:cxn modelId="{3B6CD838-7D17-4480-94FC-DDCBF970B3CC}" type="presParOf" srcId="{6A20FEC1-C6EF-4469-886F-1FB4E4E06963}" destId="{9ED3D520-3DE0-864B-ACAB-5B591616A6D9}" srcOrd="3" destOrd="0" presId="urn:microsoft.com/office/officeart/2005/8/layout/cycle5"/>
    <dgm:cxn modelId="{D7E3FAAF-AB8D-4D7C-A462-12A1A82E8EF0}" type="presParOf" srcId="{6A20FEC1-C6EF-4469-886F-1FB4E4E06963}" destId="{C1125BC2-4A5A-5C43-8663-E2876B3EEBFA}" srcOrd="4" destOrd="0" presId="urn:microsoft.com/office/officeart/2005/8/layout/cycle5"/>
    <dgm:cxn modelId="{0F75B580-7CFD-4F8E-B561-DE3E254A6DEA}" type="presParOf" srcId="{6A20FEC1-C6EF-4469-886F-1FB4E4E06963}" destId="{3BACACFC-1124-AF4D-BBB2-76FDB50352A6}" srcOrd="5" destOrd="0" presId="urn:microsoft.com/office/officeart/2005/8/layout/cycle5"/>
    <dgm:cxn modelId="{D8229D0F-B0C2-476D-861A-4A743FEE4DE4}" type="presParOf" srcId="{6A20FEC1-C6EF-4469-886F-1FB4E4E06963}" destId="{F0A86B52-E2FF-4D63-93A1-E61D8377C34A}" srcOrd="6" destOrd="0" presId="urn:microsoft.com/office/officeart/2005/8/layout/cycle5"/>
    <dgm:cxn modelId="{CD6BC9C1-0584-4E06-9F5C-C79765B19EDD}" type="presParOf" srcId="{6A20FEC1-C6EF-4469-886F-1FB4E4E06963}" destId="{FDCC661F-5906-4C2E-95FD-42BD7C141BE9}" srcOrd="7" destOrd="0" presId="urn:microsoft.com/office/officeart/2005/8/layout/cycle5"/>
    <dgm:cxn modelId="{0F047757-F717-4EDF-92F8-9E2454AA6516}" type="presParOf" srcId="{6A20FEC1-C6EF-4469-886F-1FB4E4E06963}" destId="{A9CD118D-5A7B-4B7B-BEB0-016F1E217120}" srcOrd="8" destOrd="0" presId="urn:microsoft.com/office/officeart/2005/8/layout/cycle5"/>
    <dgm:cxn modelId="{999BD265-CB3E-425E-B69F-8CA3B02C2C4B}" type="presParOf" srcId="{6A20FEC1-C6EF-4469-886F-1FB4E4E06963}" destId="{4BA36C64-20B8-A14E-8759-154A58F6D6C3}" srcOrd="9" destOrd="0" presId="urn:microsoft.com/office/officeart/2005/8/layout/cycle5"/>
    <dgm:cxn modelId="{C7FC3B35-DA0F-4142-883A-B345446CCB39}" type="presParOf" srcId="{6A20FEC1-C6EF-4469-886F-1FB4E4E06963}" destId="{6C64C368-C8AD-DC46-9E87-FF501AEF864A}" srcOrd="10" destOrd="0" presId="urn:microsoft.com/office/officeart/2005/8/layout/cycle5"/>
    <dgm:cxn modelId="{F607FF0A-8B0B-4E0C-9466-63734F1C743F}" type="presParOf" srcId="{6A20FEC1-C6EF-4469-886F-1FB4E4E06963}" destId="{6A2CC0A6-BC38-5041-A60B-0DABCA6762C7}" srcOrd="11" destOrd="0" presId="urn:microsoft.com/office/officeart/2005/8/layout/cycle5"/>
    <dgm:cxn modelId="{08558318-4776-43E3-89B6-616959C85F18}" type="presParOf" srcId="{6A20FEC1-C6EF-4469-886F-1FB4E4E06963}" destId="{1E7C3E94-8CB6-456F-B0D4-B3FA407A51A6}" srcOrd="12" destOrd="0" presId="urn:microsoft.com/office/officeart/2005/8/layout/cycle5"/>
    <dgm:cxn modelId="{1FAFCE2A-1C79-456A-AFD0-FF3572D70E12}" type="presParOf" srcId="{6A20FEC1-C6EF-4469-886F-1FB4E4E06963}" destId="{E838B6B8-75DF-4528-9C2A-BB7A7D07CE89}" srcOrd="13" destOrd="0" presId="urn:microsoft.com/office/officeart/2005/8/layout/cycle5"/>
    <dgm:cxn modelId="{CDA90934-47DB-4940-9A06-046B866DE821}" type="presParOf" srcId="{6A20FEC1-C6EF-4469-886F-1FB4E4E06963}" destId="{0FD4A519-10D4-4EE7-AC3E-EBD7D85740E2}" srcOrd="14" destOrd="0" presId="urn:microsoft.com/office/officeart/2005/8/layout/cycle5"/>
    <dgm:cxn modelId="{043B01E8-A7C6-4980-BEE8-7CD38C36C54D}" type="presParOf" srcId="{6A20FEC1-C6EF-4469-886F-1FB4E4E06963}" destId="{25E735C8-6CA7-48F9-B4AF-4D9B92978769}" srcOrd="15" destOrd="0" presId="urn:microsoft.com/office/officeart/2005/8/layout/cycle5"/>
    <dgm:cxn modelId="{E89A7013-5785-4FB2-992F-601E8917698E}" type="presParOf" srcId="{6A20FEC1-C6EF-4469-886F-1FB4E4E06963}" destId="{EC522338-C25D-4866-ABF3-7A3BB86AF8C6}" srcOrd="16" destOrd="0" presId="urn:microsoft.com/office/officeart/2005/8/layout/cycle5"/>
    <dgm:cxn modelId="{56B58774-FB0B-4760-BFFC-032C7DFD706C}" type="presParOf" srcId="{6A20FEC1-C6EF-4469-886F-1FB4E4E06963}" destId="{7DFDE678-6B1C-4BBC-A38E-46FB50420688}" srcOrd="17" destOrd="0" presId="urn:microsoft.com/office/officeart/2005/8/layout/cycle5"/>
    <dgm:cxn modelId="{95203120-8CB1-494D-9B2C-171A4EE8C4AE}" type="presParOf" srcId="{6A20FEC1-C6EF-4469-886F-1FB4E4E06963}" destId="{E2536CDD-7DBF-4C6B-85BF-882FE6A71FDF}" srcOrd="18" destOrd="0" presId="urn:microsoft.com/office/officeart/2005/8/layout/cycle5"/>
    <dgm:cxn modelId="{6C19817A-4732-401E-9349-60550FC51E98}" type="presParOf" srcId="{6A20FEC1-C6EF-4469-886F-1FB4E4E06963}" destId="{6D500B74-16A3-4CA0-A0E3-C2CBAAB4F994}" srcOrd="19" destOrd="0" presId="urn:microsoft.com/office/officeart/2005/8/layout/cycle5"/>
    <dgm:cxn modelId="{AF5EF223-0F4E-4B38-98C8-346E200FDFC3}" type="presParOf" srcId="{6A20FEC1-C6EF-4469-886F-1FB4E4E06963}" destId="{049616A8-A793-4C77-8E33-8F4622C118F7}" srcOrd="20" destOrd="0" presId="urn:microsoft.com/office/officeart/2005/8/layout/cycle5"/>
    <dgm:cxn modelId="{42C1BCE0-D561-4202-8839-B6D2AC6BC94F}" type="presParOf" srcId="{6A20FEC1-C6EF-4469-886F-1FB4E4E06963}" destId="{3204064E-86B9-4A1D-AC40-6B3607D41628}" srcOrd="21" destOrd="0" presId="urn:microsoft.com/office/officeart/2005/8/layout/cycle5"/>
    <dgm:cxn modelId="{DBDA169D-19D2-4F27-A204-A36B6D2035E4}" type="presParOf" srcId="{6A20FEC1-C6EF-4469-886F-1FB4E4E06963}" destId="{285E9CCE-C7D2-4139-86F0-64E7E1C35BC1}" srcOrd="22" destOrd="0" presId="urn:microsoft.com/office/officeart/2005/8/layout/cycle5"/>
    <dgm:cxn modelId="{950AE99C-542F-411B-BDCA-375DE1609C5C}" type="presParOf" srcId="{6A20FEC1-C6EF-4469-886F-1FB4E4E06963}" destId="{19FF4228-BCF6-4DBF-AEE0-CF82A986A726}" srcOrd="23" destOrd="0" presId="urn:microsoft.com/office/officeart/2005/8/layout/cycle5"/>
  </dgm:cxnLst>
  <dgm:bg>
    <a:noFill/>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E2F18-F043-2846-95DB-CBAA147D529B}">
      <dsp:nvSpPr>
        <dsp:cNvPr id="0" name=""/>
        <dsp:cNvSpPr/>
      </dsp:nvSpPr>
      <dsp:spPr>
        <a:xfrm>
          <a:off x="2802301" y="83268"/>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Plan</a:t>
          </a:r>
          <a:endParaRPr lang="en-US" sz="2000" kern="1200" dirty="0">
            <a:solidFill>
              <a:srgbClr val="186072"/>
            </a:solidFill>
          </a:endParaRPr>
        </a:p>
      </dsp:txBody>
      <dsp:txXfrm>
        <a:off x="2825970" y="106937"/>
        <a:ext cx="1225982" cy="437516"/>
      </dsp:txXfrm>
    </dsp:sp>
    <dsp:sp modelId="{8864FD29-B527-0A45-AF38-136A7CA3EA73}">
      <dsp:nvSpPr>
        <dsp:cNvPr id="0" name=""/>
        <dsp:cNvSpPr/>
      </dsp:nvSpPr>
      <dsp:spPr>
        <a:xfrm>
          <a:off x="1194113" y="325695"/>
          <a:ext cx="4489695" cy="4489695"/>
        </a:xfrm>
        <a:custGeom>
          <a:avLst/>
          <a:gdLst/>
          <a:ahLst/>
          <a:cxnLst/>
          <a:rect l="0" t="0" r="0" b="0"/>
          <a:pathLst>
            <a:path>
              <a:moveTo>
                <a:pt x="3021641" y="138682"/>
              </a:moveTo>
              <a:arcTo wR="2244847" hR="2244847" stAng="17414696" swAng="683613"/>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9ED3D520-3DE0-864B-ACAB-5B591616A6D9}">
      <dsp:nvSpPr>
        <dsp:cNvPr id="0" name=""/>
        <dsp:cNvSpPr/>
      </dsp:nvSpPr>
      <dsp:spPr>
        <a:xfrm>
          <a:off x="4390798" y="740879"/>
          <a:ext cx="1271020" cy="484633"/>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Collect</a:t>
          </a:r>
          <a:endParaRPr lang="en-US" sz="2000" kern="1200" dirty="0">
            <a:solidFill>
              <a:srgbClr val="186072"/>
            </a:solidFill>
          </a:endParaRPr>
        </a:p>
      </dsp:txBody>
      <dsp:txXfrm>
        <a:off x="4414456" y="764537"/>
        <a:ext cx="1223704" cy="437317"/>
      </dsp:txXfrm>
    </dsp:sp>
    <dsp:sp modelId="{3BACACFC-1124-AF4D-BBB2-76FDB50352A6}">
      <dsp:nvSpPr>
        <dsp:cNvPr id="0" name=""/>
        <dsp:cNvSpPr/>
      </dsp:nvSpPr>
      <dsp:spPr>
        <a:xfrm>
          <a:off x="1194113" y="325695"/>
          <a:ext cx="4489695" cy="4489695"/>
        </a:xfrm>
        <a:custGeom>
          <a:avLst/>
          <a:gdLst/>
          <a:ahLst/>
          <a:cxnLst/>
          <a:rect l="0" t="0" r="0" b="0"/>
          <a:pathLst>
            <a:path>
              <a:moveTo>
                <a:pt x="4173874" y="1096720"/>
              </a:moveTo>
              <a:arcTo wR="2244847" hR="2244847" stAng="19754372" swAng="1110679"/>
            </a:path>
          </a:pathLst>
        </a:custGeom>
        <a:noFill/>
        <a:ln w="28575" cap="flat" cmpd="sng" algn="ctr">
          <a:solidFill>
            <a:srgbClr val="186072"/>
          </a:solidFill>
          <a:prstDash val="solid"/>
          <a:tailEnd type="arrow"/>
        </a:ln>
        <a:effectLst/>
      </dsp:spPr>
      <dsp:style>
        <a:lnRef idx="1">
          <a:scrgbClr r="0" g="0" b="0"/>
        </a:lnRef>
        <a:fillRef idx="0">
          <a:scrgbClr r="0" g="0" b="0"/>
        </a:fillRef>
        <a:effectRef idx="0">
          <a:scrgbClr r="0" g="0" b="0"/>
        </a:effectRef>
        <a:fontRef idx="minor"/>
      </dsp:style>
    </dsp:sp>
    <dsp:sp modelId="{F0A86B52-E2FF-4D63-93A1-E61D8377C34A}">
      <dsp:nvSpPr>
        <dsp:cNvPr id="0" name=""/>
        <dsp:cNvSpPr/>
      </dsp:nvSpPr>
      <dsp:spPr>
        <a:xfrm>
          <a:off x="5047148" y="2328115"/>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Assure</a:t>
          </a:r>
        </a:p>
      </dsp:txBody>
      <dsp:txXfrm>
        <a:off x="5070817" y="2351784"/>
        <a:ext cx="1225982" cy="437516"/>
      </dsp:txXfrm>
    </dsp:sp>
    <dsp:sp modelId="{A9CD118D-5A7B-4B7B-BEB0-016F1E217120}">
      <dsp:nvSpPr>
        <dsp:cNvPr id="0" name=""/>
        <dsp:cNvSpPr/>
      </dsp:nvSpPr>
      <dsp:spPr>
        <a:xfrm>
          <a:off x="1194113" y="325695"/>
          <a:ext cx="4489695" cy="4489695"/>
        </a:xfrm>
        <a:custGeom>
          <a:avLst/>
          <a:gdLst/>
          <a:ahLst/>
          <a:cxnLst/>
          <a:rect l="0" t="0" r="0" b="0"/>
          <a:pathLst>
            <a:path>
              <a:moveTo>
                <a:pt x="4438595" y="2721095"/>
              </a:moveTo>
              <a:arcTo wR="2244847" hR="2244847" stAng="734908"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4BA36C64-20B8-A14E-8759-154A58F6D6C3}">
      <dsp:nvSpPr>
        <dsp:cNvPr id="0" name=""/>
        <dsp:cNvSpPr/>
      </dsp:nvSpPr>
      <dsp:spPr>
        <a:xfrm>
          <a:off x="4389648" y="3915462"/>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Describe</a:t>
          </a:r>
          <a:endParaRPr lang="en-US" sz="2000" b="1" kern="1200" dirty="0">
            <a:solidFill>
              <a:srgbClr val="186072"/>
            </a:solidFill>
          </a:endParaRPr>
        </a:p>
      </dsp:txBody>
      <dsp:txXfrm>
        <a:off x="4413317" y="3939131"/>
        <a:ext cx="1225982" cy="437516"/>
      </dsp:txXfrm>
    </dsp:sp>
    <dsp:sp modelId="{6A2CC0A6-BC38-5041-A60B-0DABCA6762C7}">
      <dsp:nvSpPr>
        <dsp:cNvPr id="0" name=""/>
        <dsp:cNvSpPr/>
      </dsp:nvSpPr>
      <dsp:spPr>
        <a:xfrm>
          <a:off x="1194113" y="325695"/>
          <a:ext cx="4489695" cy="4489695"/>
        </a:xfrm>
        <a:custGeom>
          <a:avLst/>
          <a:gdLst/>
          <a:ahLst/>
          <a:cxnLst/>
          <a:rect l="0" t="0" r="0" b="0"/>
          <a:pathLst>
            <a:path>
              <a:moveTo>
                <a:pt x="3422269" y="4156134"/>
              </a:moveTo>
              <a:arcTo wR="2244847" hR="2244847" stAng="3501925"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1E7C3E94-8CB6-456F-B0D4-B3FA407A51A6}">
      <dsp:nvSpPr>
        <dsp:cNvPr id="0" name=""/>
        <dsp:cNvSpPr/>
      </dsp:nvSpPr>
      <dsp:spPr>
        <a:xfrm>
          <a:off x="2802301" y="4572963"/>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Preserve</a:t>
          </a:r>
        </a:p>
      </dsp:txBody>
      <dsp:txXfrm>
        <a:off x="2825970" y="4596632"/>
        <a:ext cx="1225982" cy="437516"/>
      </dsp:txXfrm>
    </dsp:sp>
    <dsp:sp modelId="{0FD4A519-10D4-4EE7-AC3E-EBD7D85740E2}">
      <dsp:nvSpPr>
        <dsp:cNvPr id="0" name=""/>
        <dsp:cNvSpPr/>
      </dsp:nvSpPr>
      <dsp:spPr>
        <a:xfrm>
          <a:off x="1194113" y="325695"/>
          <a:ext cx="4489695" cy="4489695"/>
        </a:xfrm>
        <a:custGeom>
          <a:avLst/>
          <a:gdLst/>
          <a:ahLst/>
          <a:cxnLst/>
          <a:rect l="0" t="0" r="0" b="0"/>
          <a:pathLst>
            <a:path>
              <a:moveTo>
                <a:pt x="1468089" y="4351025"/>
              </a:moveTo>
              <a:arcTo wR="2244847" hR="2244847" stAng="6614639"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25E735C8-6CA7-48F9-B4AF-4D9B92978769}">
      <dsp:nvSpPr>
        <dsp:cNvPr id="0" name=""/>
        <dsp:cNvSpPr/>
      </dsp:nvSpPr>
      <dsp:spPr>
        <a:xfrm>
          <a:off x="1214954" y="3915462"/>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Discover</a:t>
          </a:r>
        </a:p>
      </dsp:txBody>
      <dsp:txXfrm>
        <a:off x="1238623" y="3939131"/>
        <a:ext cx="1225982" cy="437516"/>
      </dsp:txXfrm>
    </dsp:sp>
    <dsp:sp modelId="{7DFDE678-6B1C-4BBC-A38E-46FB50420688}">
      <dsp:nvSpPr>
        <dsp:cNvPr id="0" name=""/>
        <dsp:cNvSpPr/>
      </dsp:nvSpPr>
      <dsp:spPr>
        <a:xfrm>
          <a:off x="1194113" y="325695"/>
          <a:ext cx="4489695" cy="4489695"/>
        </a:xfrm>
        <a:custGeom>
          <a:avLst/>
          <a:gdLst/>
          <a:ahLst/>
          <a:cxnLst/>
          <a:rect l="0" t="0" r="0" b="0"/>
          <a:pathLst>
            <a:path>
              <a:moveTo>
                <a:pt x="315764" y="3392879"/>
              </a:moveTo>
              <a:arcTo wR="2244847" hR="2244847" stAng="8954542"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E2536CDD-7DBF-4C6B-85BF-882FE6A71FDF}">
      <dsp:nvSpPr>
        <dsp:cNvPr id="0" name=""/>
        <dsp:cNvSpPr/>
      </dsp:nvSpPr>
      <dsp:spPr>
        <a:xfrm>
          <a:off x="557453" y="2328115"/>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Integrate</a:t>
          </a:r>
        </a:p>
      </dsp:txBody>
      <dsp:txXfrm>
        <a:off x="581122" y="2351784"/>
        <a:ext cx="1225982" cy="437516"/>
      </dsp:txXfrm>
    </dsp:sp>
    <dsp:sp modelId="{049616A8-A793-4C77-8E33-8F4622C118F7}">
      <dsp:nvSpPr>
        <dsp:cNvPr id="0" name=""/>
        <dsp:cNvSpPr/>
      </dsp:nvSpPr>
      <dsp:spPr>
        <a:xfrm>
          <a:off x="1194113" y="325695"/>
          <a:ext cx="4489695" cy="4489695"/>
        </a:xfrm>
        <a:custGeom>
          <a:avLst/>
          <a:gdLst/>
          <a:ahLst/>
          <a:cxnLst/>
          <a:rect l="0" t="0" r="0" b="0"/>
          <a:pathLst>
            <a:path>
              <a:moveTo>
                <a:pt x="51099" y="1768599"/>
              </a:moveTo>
              <a:arcTo wR="2244847" hR="2244847" stAng="11534908"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3204064E-86B9-4A1D-AC40-6B3607D41628}">
      <dsp:nvSpPr>
        <dsp:cNvPr id="0" name=""/>
        <dsp:cNvSpPr/>
      </dsp:nvSpPr>
      <dsp:spPr>
        <a:xfrm>
          <a:off x="1214954" y="740769"/>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Analyze</a:t>
          </a:r>
        </a:p>
      </dsp:txBody>
      <dsp:txXfrm>
        <a:off x="1238623" y="764438"/>
        <a:ext cx="1225982" cy="437516"/>
      </dsp:txXfrm>
    </dsp:sp>
    <dsp:sp modelId="{19FF4228-BCF6-4DBF-AEE0-CF82A986A726}">
      <dsp:nvSpPr>
        <dsp:cNvPr id="0" name=""/>
        <dsp:cNvSpPr/>
      </dsp:nvSpPr>
      <dsp:spPr>
        <a:xfrm>
          <a:off x="1194113" y="325695"/>
          <a:ext cx="4489695" cy="4489695"/>
        </a:xfrm>
        <a:custGeom>
          <a:avLst/>
          <a:gdLst/>
          <a:ahLst/>
          <a:cxnLst/>
          <a:rect l="0" t="0" r="0" b="0"/>
          <a:pathLst>
            <a:path>
              <a:moveTo>
                <a:pt x="1067425" y="333560"/>
              </a:moveTo>
              <a:arcTo wR="2244847" hR="2244847" stAng="14301925"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69AC03-65B9-4208-8662-939E02014D16}" type="datetimeFigureOut">
              <a:rPr lang="en-US" smtClean="0"/>
              <a:t>9/15/2017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5A6034-75E8-42FE-BAB4-C6BEA5A7F72E}" type="slidenum">
              <a:rPr lang="en-US" smtClean="0"/>
              <a:t>‹#›</a:t>
            </a:fld>
            <a:endParaRPr lang="en-US"/>
          </a:p>
        </p:txBody>
      </p:sp>
    </p:spTree>
    <p:extLst>
      <p:ext uri="{BB962C8B-B14F-4D97-AF65-F5344CB8AC3E}">
        <p14:creationId xmlns:p14="http://schemas.microsoft.com/office/powerpoint/2010/main" val="616708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45534-6F43-481E-B34B-FE19DE5AF068}" type="datetimeFigureOut">
              <a:rPr lang="en-US" smtClean="0"/>
              <a:t>9/15/2017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2B8BE6-9A06-47E4-BD20-C8B30611DC32}" type="slidenum">
              <a:rPr lang="en-US" smtClean="0"/>
              <a:t>‹#›</a:t>
            </a:fld>
            <a:endParaRPr lang="en-US"/>
          </a:p>
        </p:txBody>
      </p:sp>
    </p:spTree>
    <p:extLst>
      <p:ext uri="{BB962C8B-B14F-4D97-AF65-F5344CB8AC3E}">
        <p14:creationId xmlns:p14="http://schemas.microsoft.com/office/powerpoint/2010/main" val="1098994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box.northwestern.edu/"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creativecommons.org/license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research experience</a:t>
            </a: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706085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buNone/>
            </a:pPr>
            <a:r>
              <a:rPr lang="en-US" dirty="0" smtClean="0"/>
              <a:t>In addition to Federal</a:t>
            </a:r>
            <a:r>
              <a:rPr lang="en-US" baseline="0" dirty="0" smtClean="0"/>
              <a:t> mandates, many journals require the deposit of data underlying publications be placed in a publically accessible repository.</a:t>
            </a:r>
          </a:p>
          <a:p>
            <a:pPr>
              <a:buNone/>
            </a:pPr>
            <a:r>
              <a:rPr lang="en-US" baseline="0" dirty="0" smtClean="0"/>
              <a:t>Some of these journal offer advice on where to deposit the data.</a:t>
            </a:r>
            <a:endParaRPr lang="en-US" dirty="0" smtClean="0"/>
          </a:p>
          <a:p>
            <a:pPr>
              <a:buNone/>
            </a:pPr>
            <a:r>
              <a:rPr lang="en-US" dirty="0" smtClean="0"/>
              <a:t>The </a:t>
            </a:r>
            <a:r>
              <a:rPr lang="en-US" dirty="0"/>
              <a:t>Public Library of Science requires authors in PLoS Journals to have made the data supporting their arguments freely available at the time of publication, ‘with rare exception’. </a:t>
            </a:r>
            <a:r>
              <a:rPr lang="en-US" dirty="0" smtClean="0"/>
              <a:t>Some Journal publishers require or recommend that supporting data for articles be made publicly available.</a:t>
            </a:r>
          </a:p>
          <a:p>
            <a:pPr>
              <a:buNone/>
            </a:pPr>
            <a:endParaRPr lang="en-US" dirty="0" smtClean="0"/>
          </a:p>
          <a:p>
            <a:pPr>
              <a:buNone/>
            </a:pPr>
            <a:r>
              <a:rPr lang="en-US" dirty="0" smtClean="0"/>
              <a:t>The Joint Data Archiving Policy (JDAP) requires data sharing in a public archive as a condition of publication.</a:t>
            </a:r>
          </a:p>
          <a:p>
            <a:pPr>
              <a:buNone/>
            </a:pPr>
            <a:r>
              <a:rPr lang="en-US" dirty="0" smtClean="0"/>
              <a:t>Journals that have adopted JDAP include: Science, Nature and Genetics</a:t>
            </a:r>
          </a:p>
          <a:p>
            <a:pPr>
              <a:buNone/>
            </a:pPr>
            <a:endParaRPr lang="en-US" dirty="0" smtClean="0"/>
          </a:p>
          <a:p>
            <a:pPr>
              <a:buNone/>
            </a:pPr>
            <a:r>
              <a:rPr lang="en-US" dirty="0" smtClean="0"/>
              <a:t>In the area of data sharing, some journals are requiring a form of data deposit upon publication. The specifics vary, </a:t>
            </a:r>
            <a:r>
              <a:rPr lang="en-US" u="sng" dirty="0" smtClean="0"/>
              <a:t>each journal has a slightly different approach about whether the data may or may not be embargoed for a period of time, in most cases, it is the author’s responsibility to find an appropriate archive into which to deposit. </a:t>
            </a:r>
          </a:p>
          <a:p>
            <a:pPr>
              <a:buNone/>
            </a:pPr>
            <a:endParaRPr lang="en-US" dirty="0"/>
          </a:p>
        </p:txBody>
      </p:sp>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9363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buNone/>
            </a:pPr>
            <a:r>
              <a:rPr lang="en-US" dirty="0" smtClean="0"/>
              <a:t>Prevention</a:t>
            </a:r>
            <a:r>
              <a:rPr lang="en-US" baseline="0" dirty="0" smtClean="0"/>
              <a:t> of data loss</a:t>
            </a:r>
            <a:r>
              <a:rPr lang="en-US" dirty="0" smtClean="0"/>
              <a:t>. </a:t>
            </a:r>
            <a:r>
              <a:rPr lang="en-US" dirty="0"/>
              <a:t>As this study published in Current Biology in January 2014 shows:</a:t>
            </a:r>
          </a:p>
          <a:p>
            <a:endParaRPr lang="en-US" dirty="0"/>
          </a:p>
          <a:p>
            <a:pPr lvl="0" rtl="0">
              <a:buNone/>
            </a:pPr>
            <a:r>
              <a:rPr lang="en-US" dirty="0"/>
              <a:t>1. the availability of data decreased by 17% each year after publication </a:t>
            </a:r>
          </a:p>
          <a:p>
            <a:endParaRPr lang="en-US" dirty="0"/>
          </a:p>
          <a:p>
            <a:pPr lvl="0" rtl="0">
              <a:buNone/>
            </a:pPr>
            <a:r>
              <a:rPr lang="en-US" dirty="0"/>
              <a:t>2. </a:t>
            </a:r>
            <a:r>
              <a:rPr lang="en-US" b="0" i="0" u="none" strike="noStrike" cap="none" baseline="0" dirty="0"/>
              <a:t>most raw data from scientific papers published twenty years ago is unobtainable</a:t>
            </a:r>
          </a:p>
          <a:p>
            <a:endParaRPr lang="en-US" b="0" i="0" u="none" strike="noStrike" cap="none" baseline="0" dirty="0"/>
          </a:p>
          <a:p>
            <a:pPr>
              <a:buNone/>
            </a:pPr>
            <a:r>
              <a:rPr lang="en-US" dirty="0"/>
              <a:t>3. the most common obstacles to data sharing were</a:t>
            </a:r>
            <a:r>
              <a:rPr lang="en-US" b="0" i="0" u="none" strike="noStrike" cap="none" baseline="0" dirty="0"/>
              <a:t> because authors have since changed their contact information and can't be reached or because the data was stored using outdated technology, like floppy disks.</a:t>
            </a: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dirty="0"/>
              <a:t> </a:t>
            </a:r>
          </a:p>
        </p:txBody>
      </p:sp>
    </p:spTree>
    <p:extLst>
      <p:ext uri="{BB962C8B-B14F-4D97-AF65-F5344CB8AC3E}">
        <p14:creationId xmlns:p14="http://schemas.microsoft.com/office/powerpoint/2010/main" val="376415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article from the Atlantic about the Current Biology study</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13</a:t>
            </a:fld>
            <a:endParaRPr lang="en-US"/>
          </a:p>
        </p:txBody>
      </p:sp>
    </p:spTree>
    <p:extLst>
      <p:ext uri="{BB962C8B-B14F-4D97-AF65-F5344CB8AC3E}">
        <p14:creationId xmlns:p14="http://schemas.microsoft.com/office/powerpoint/2010/main" val="234596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Reproducibility, rigor and transparency has been an important topic in research  for the last several year.  This is a sample policy from University of Southern California.</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14</a:t>
            </a:fld>
            <a:endParaRPr lang="en-US"/>
          </a:p>
        </p:txBody>
      </p:sp>
    </p:spTree>
    <p:extLst>
      <p:ext uri="{BB962C8B-B14F-4D97-AF65-F5344CB8AC3E}">
        <p14:creationId xmlns:p14="http://schemas.microsoft.com/office/powerpoint/2010/main" val="4281743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papers are retracted due to fraud by the researchers.  However, sometimes papers are retracted because they cannot be reproduced, researchers leave out the “secret ingredient” from their papers, or researchers can’t justify results because don’t have the data sets anymore.</a:t>
            </a:r>
          </a:p>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15</a:t>
            </a:fld>
            <a:endParaRPr lang="en-US"/>
          </a:p>
        </p:txBody>
      </p:sp>
    </p:spTree>
    <p:extLst>
      <p:ext uri="{BB962C8B-B14F-4D97-AF65-F5344CB8AC3E}">
        <p14:creationId xmlns:p14="http://schemas.microsoft.com/office/powerpoint/2010/main" val="782409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16</a:t>
            </a:fld>
            <a:endParaRPr lang="en-US"/>
          </a:p>
        </p:txBody>
      </p:sp>
    </p:spTree>
    <p:extLst>
      <p:ext uri="{BB962C8B-B14F-4D97-AF65-F5344CB8AC3E}">
        <p14:creationId xmlns:p14="http://schemas.microsoft.com/office/powerpoint/2010/main" val="86634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Northwestern study- They tried to replicate the results of several high profile papers.  They could not replicate the original studies.</a:t>
            </a:r>
          </a:p>
          <a:p>
            <a:r>
              <a:rPr lang="en-US" dirty="0" smtClean="0"/>
              <a:t>This experience highlighted the importance of providing detailed information about the methods, protocols and reagents used when publishing scientific data.  They found that replication of the original studies was confounded by lack of detailed information and information gaps in the original publications that generated important questions requiring clarification from the original study authors, which were met with varying degrees of co-operation.</a:t>
            </a:r>
          </a:p>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18</a:t>
            </a:fld>
            <a:endParaRPr lang="en-US"/>
          </a:p>
        </p:txBody>
      </p:sp>
    </p:spTree>
    <p:extLst>
      <p:ext uri="{BB962C8B-B14F-4D97-AF65-F5344CB8AC3E}">
        <p14:creationId xmlns:p14="http://schemas.microsoft.com/office/powerpoint/2010/main" val="2756996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buNone/>
            </a:pPr>
            <a:r>
              <a:rPr lang="en-US" dirty="0"/>
              <a:t>Data sharing should allow for the owner of the data set to be cited, which can lead to greater recognition.  In January 2013, the NSF amended its biographical sketch requirements to include data sets and other types of products.</a:t>
            </a:r>
          </a:p>
          <a:p>
            <a:endParaRPr lang="en-US" dirty="0"/>
          </a:p>
          <a:p>
            <a:endParaRPr lang="en-US" dirty="0"/>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664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Joint declaration of data citation principles.  Adopted by many journal publishers. Allows that data citations will be treated the same as article citations</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20</a:t>
            </a:fld>
            <a:endParaRPr lang="en-US"/>
          </a:p>
        </p:txBody>
      </p:sp>
    </p:spTree>
    <p:extLst>
      <p:ext uri="{BB962C8B-B14F-4D97-AF65-F5344CB8AC3E}">
        <p14:creationId xmlns:p14="http://schemas.microsoft.com/office/powerpoint/2010/main" val="776530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220788" y="708025"/>
            <a:ext cx="4725987"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3" name="Shape 173"/>
          <p:cNvSpPr txBox="1">
            <a:spLocks noGrp="1"/>
          </p:cNvSpPr>
          <p:nvPr>
            <p:ph type="body" idx="1"/>
          </p:nvPr>
        </p:nvSpPr>
        <p:spPr>
          <a:xfrm>
            <a:off x="716620" y="4489387"/>
            <a:ext cx="5732948" cy="4253103"/>
          </a:xfrm>
          <a:prstGeom prst="rect">
            <a:avLst/>
          </a:prstGeom>
          <a:noFill/>
          <a:ln>
            <a:noFill/>
          </a:ln>
        </p:spPr>
        <p:txBody>
          <a:bodyPr lIns="94932" tIns="47453" rIns="94932" bIns="47453" anchor="t" anchorCtr="0">
            <a:noAutofit/>
          </a:bodyPr>
          <a:lstStyle/>
          <a:p>
            <a:r>
              <a:rPr lang="en-US" sz="1200" kern="1200" dirty="0" smtClean="0">
                <a:solidFill>
                  <a:schemeClr val="tx1"/>
                </a:solidFill>
                <a:effectLst/>
                <a:latin typeface="+mn-lt"/>
                <a:ea typeface="+mn-ea"/>
                <a:cs typeface="+mn-cs"/>
              </a:rPr>
              <a:t>Data </a:t>
            </a:r>
            <a:r>
              <a:rPr lang="en-US" sz="1200" kern="1200" dirty="0" err="1" smtClean="0">
                <a:solidFill>
                  <a:schemeClr val="tx1"/>
                </a:solidFill>
                <a:effectLst/>
                <a:latin typeface="+mn-lt"/>
                <a:ea typeface="+mn-ea"/>
                <a:cs typeface="+mn-cs"/>
              </a:rPr>
              <a:t>data</a:t>
            </a:r>
            <a:r>
              <a:rPr lang="en-US" sz="1200" kern="1200" dirty="0" smtClean="0">
                <a:solidFill>
                  <a:schemeClr val="tx1"/>
                </a:solidFill>
                <a:effectLst/>
                <a:latin typeface="+mn-lt"/>
                <a:ea typeface="+mn-ea"/>
                <a:cs typeface="+mn-cs"/>
              </a:rPr>
              <a:t> everywhere! How will you collect, organize, back up, and store the data you will be generating with your research.</a:t>
            </a:r>
          </a:p>
          <a:p>
            <a:endParaRPr lang="en-US" sz="1200" kern="1200" dirty="0" smtClean="0">
              <a:solidFill>
                <a:schemeClr val="tx1"/>
              </a:solidFill>
              <a:effectLst/>
              <a:latin typeface="+mn-lt"/>
              <a:ea typeface="+mn-ea"/>
              <a:cs typeface="+mn-cs"/>
            </a:endParaRPr>
          </a:p>
          <a:p>
            <a:r>
              <a:rPr lang="en-US" dirty="0" smtClean="0"/>
              <a:t>Effective data management has the potential to increase the pace of scientific discovery and promote more efficient and effective use of government funding and resources. Data management planning should be an integral part of research planning. </a:t>
            </a:r>
          </a:p>
          <a:p>
            <a:r>
              <a:rPr lang="en-US" dirty="0" smtClean="0"/>
              <a:t>Sharing and preserving data are central to protecting the integrity of science by facilitating validation of results and to advancing science by broadening the value of research data to disciplines other than the originating one and to society at large. To the greatest extent and with the fewest constraints possible, and consistent with the requirements and other principles of this Statement, data sharing should make digital research data available to and useful for the scientific community, industry, and the public.  </a:t>
            </a:r>
          </a:p>
          <a:p>
            <a:r>
              <a:rPr lang="en-US" dirty="0" smtClean="0"/>
              <a:t>Not all data need to be shared or preserved. The costs and benefits of doing so should be considered in data management planning. </a:t>
            </a:r>
          </a:p>
          <a:p>
            <a:r>
              <a:rPr lang="en-US" dirty="0" smtClean="0"/>
              <a:t>http://science.energy.gov/funding-opportunities/digital-data-management</a:t>
            </a:r>
            <a:r>
              <a:rPr lang="en-US" baseline="0" dirty="0" smtClean="0"/>
              <a:t>  </a:t>
            </a:r>
          </a:p>
          <a:p>
            <a:endParaRPr lang="en-US" baseline="0" dirty="0" smtClean="0"/>
          </a:p>
          <a:p>
            <a:r>
              <a:rPr lang="en-US" baseline="0" dirty="0" smtClean="0"/>
              <a:t>US Agencies requiring data management plans for grants:</a:t>
            </a:r>
          </a:p>
          <a:p>
            <a:r>
              <a:rPr lang="en-US" baseline="0" dirty="0" smtClean="0"/>
              <a:t> - DOE</a:t>
            </a:r>
          </a:p>
          <a:p>
            <a:r>
              <a:rPr lang="en-US" baseline="0" dirty="0" smtClean="0"/>
              <a:t> - National Institutes of Health</a:t>
            </a:r>
          </a:p>
          <a:p>
            <a:r>
              <a:rPr lang="en-US" baseline="0" dirty="0" smtClean="0"/>
              <a:t> - National Science Foundation</a:t>
            </a:r>
          </a:p>
          <a:p>
            <a:r>
              <a:rPr lang="en-US" baseline="0" dirty="0" smtClean="0"/>
              <a:t>Etc.</a:t>
            </a:r>
          </a:p>
          <a:p>
            <a:r>
              <a:rPr lang="en-US" dirty="0" smtClean="0"/>
              <a:t>http://www.library.cmu.edu/datapub/dms/planning/who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carrot/stick; Carrot “Benefits” stick: Won’t get funding from top agencies such as DOE, NSF, NIH.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Security: Keep</a:t>
            </a:r>
            <a:r>
              <a:rPr lang="en-US" sz="1200" b="1" kern="1200" baseline="0" dirty="0" smtClean="0">
                <a:solidFill>
                  <a:schemeClr val="tx1"/>
                </a:solidFill>
                <a:effectLst/>
                <a:latin typeface="+mn-lt"/>
                <a:ea typeface="+mn-ea"/>
                <a:cs typeface="+mn-cs"/>
              </a:rPr>
              <a:t> your data safe and secure, no more concerns about overloaded servers or lost data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Citations: if your data can be found, it can be cited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Collaboration: Open u new collaborative opportunities by sharing your data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Find new data: Access other researchers’ data: save time by avoiding replicating existing results; build on top of pre-existing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Contribute to new research: Contribute to further discoveries: When other researchers access your data for new purposes.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https://research.unsw.edu.au/benefits-good-data-management</a:t>
            </a:r>
            <a:r>
              <a:rPr lang="en-US" sz="10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effectLst/>
                <a:latin typeface="+mn-lt"/>
                <a:ea typeface="+mn-ea"/>
                <a:cs typeface="+mn-cs"/>
              </a:rPr>
              <a:t>Validation of results: Reproducibility, May 25</a:t>
            </a:r>
            <a:r>
              <a:rPr lang="en-US" sz="1000" kern="1200" baseline="30000" dirty="0" smtClean="0">
                <a:solidFill>
                  <a:schemeClr val="tx1"/>
                </a:solidFill>
                <a:effectLst/>
                <a:latin typeface="+mn-lt"/>
                <a:ea typeface="+mn-ea"/>
                <a:cs typeface="+mn-cs"/>
              </a:rPr>
              <a:t>th</a:t>
            </a:r>
            <a:r>
              <a:rPr lang="en-US" sz="1000" kern="1200" baseline="0" dirty="0" smtClean="0">
                <a:solidFill>
                  <a:schemeClr val="tx1"/>
                </a:solidFill>
                <a:effectLst/>
                <a:latin typeface="+mn-lt"/>
                <a:ea typeface="+mn-ea"/>
                <a:cs typeface="+mn-cs"/>
              </a:rPr>
              <a:t>, 2016 Nature did an editorial regarding the concern about the problem of irreproducible research.</a:t>
            </a:r>
            <a:r>
              <a:rPr lang="en-US" sz="1000" dirty="0" smtClean="0"/>
              <a:t> Nature 533, 437 (26 May 2016) doi:10.1038/533437a</a:t>
            </a:r>
            <a:endParaRPr lang="en-US" sz="1000" kern="1200" dirty="0" smtClean="0">
              <a:solidFill>
                <a:schemeClr val="tx1"/>
              </a:solidFill>
              <a:effectLst/>
              <a:latin typeface="+mn-lt"/>
              <a:ea typeface="+mn-ea"/>
              <a:cs typeface="+mn-cs"/>
            </a:endParaRPr>
          </a:p>
          <a:p>
            <a:pPr lvl="0" rtl="0">
              <a:buNone/>
            </a:pPr>
            <a:r>
              <a:rPr lang="en-US" dirty="0">
                <a:solidFill>
                  <a:schemeClr val="dk1"/>
                </a:solidFill>
              </a:rPr>
              <a:t>
</a:t>
            </a:r>
          </a:p>
          <a:p>
            <a:pPr>
              <a:buNone/>
            </a:pPr>
            <a:r>
              <a:rPr lang="en-US" sz="1800" dirty="0"/>
              <a:t>just a few other reasons to manage and share your data.</a:t>
            </a:r>
          </a:p>
        </p:txBody>
      </p:sp>
      <p:sp>
        <p:nvSpPr>
          <p:cNvPr id="174" name="Shape 174"/>
          <p:cNvSpPr txBox="1">
            <a:spLocks noGrp="1"/>
          </p:cNvSpPr>
          <p:nvPr>
            <p:ph type="sldNum" idx="12"/>
          </p:nvPr>
        </p:nvSpPr>
        <p:spPr>
          <a:xfrm>
            <a:off x="4059180" y="8977133"/>
            <a:ext cx="3105347" cy="472567"/>
          </a:xfrm>
          <a:prstGeom prst="rect">
            <a:avLst/>
          </a:prstGeom>
          <a:noFill/>
          <a:ln>
            <a:noFill/>
          </a:ln>
        </p:spPr>
        <p:txBody>
          <a:bodyPr lIns="94932" tIns="47453" rIns="94932" bIns="47453" anchor="b" anchorCtr="0">
            <a:noAutofit/>
          </a:bodyPr>
          <a:lstStyle/>
          <a:p>
            <a:pPr>
              <a:buSzPct val="25000"/>
            </a:pPr>
            <a:r>
              <a:rPr lang="en-US" dirty="0"/>
              <a:t> </a:t>
            </a:r>
          </a:p>
        </p:txBody>
      </p:sp>
    </p:spTree>
    <p:extLst>
      <p:ext uri="{BB962C8B-B14F-4D97-AF65-F5344CB8AC3E}">
        <p14:creationId xmlns:p14="http://schemas.microsoft.com/office/powerpoint/2010/main" val="208785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2</a:t>
            </a:fld>
            <a:endParaRPr lang="en-US"/>
          </a:p>
        </p:txBody>
      </p:sp>
    </p:spTree>
    <p:extLst>
      <p:ext uri="{BB962C8B-B14F-4D97-AF65-F5344CB8AC3E}">
        <p14:creationId xmlns:p14="http://schemas.microsoft.com/office/powerpoint/2010/main" val="4040958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British journal of medicine.</a:t>
            </a:r>
          </a:p>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22</a:t>
            </a:fld>
            <a:endParaRPr lang="en-US"/>
          </a:p>
        </p:txBody>
      </p:sp>
    </p:spTree>
    <p:extLst>
      <p:ext uri="{BB962C8B-B14F-4D97-AF65-F5344CB8AC3E}">
        <p14:creationId xmlns:p14="http://schemas.microsoft.com/office/powerpoint/2010/main" val="191692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Foldit is a very simple game, which tackles biology’s biggest issue – folding proteins. To play the game you don’t need any biology background, just your native spatial reasoning skills. Motivation comes in the form of competition, and from this stand point, the game has been more than suitably designed. Basically you get scored for three factors: how well you pack the protein, how efficiently you hide the </a:t>
            </a:r>
            <a:r>
              <a:rPr lang="en-US" dirty="0" err="1" smtClean="0"/>
              <a:t>hydrophobics</a:t>
            </a:r>
            <a:r>
              <a:rPr lang="en-US" dirty="0" smtClean="0"/>
              <a:t> and how you clear the clashes.  Trust me, it’s a lot simpler than it sounds.</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23</a:t>
            </a:fld>
            <a:endParaRPr lang="en-US"/>
          </a:p>
        </p:txBody>
      </p:sp>
    </p:spTree>
    <p:extLst>
      <p:ext uri="{BB962C8B-B14F-4D97-AF65-F5344CB8AC3E}">
        <p14:creationId xmlns:p14="http://schemas.microsoft.com/office/powerpoint/2010/main" val="4170281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24</a:t>
            </a:fld>
            <a:endParaRPr lang="en-US"/>
          </a:p>
        </p:txBody>
      </p:sp>
    </p:spTree>
    <p:extLst>
      <p:ext uri="{BB962C8B-B14F-4D97-AF65-F5344CB8AC3E}">
        <p14:creationId xmlns:p14="http://schemas.microsoft.com/office/powerpoint/2010/main" val="1687512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Where should a researcher begin?</a:t>
            </a:r>
            <a:r>
              <a:rPr lang="en-US" sz="1200" baseline="0" dirty="0" smtClean="0"/>
              <a:t>  With good data management.   </a:t>
            </a:r>
            <a:r>
              <a:rPr lang="en-US" sz="1200" dirty="0" smtClean="0"/>
              <a:t>Good data management is the basis of successful research. </a:t>
            </a:r>
          </a:p>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25</a:t>
            </a:fld>
            <a:endParaRPr lang="en-US"/>
          </a:p>
        </p:txBody>
      </p:sp>
    </p:spTree>
    <p:extLst>
      <p:ext uri="{BB962C8B-B14F-4D97-AF65-F5344CB8AC3E}">
        <p14:creationId xmlns:p14="http://schemas.microsoft.com/office/powerpoint/2010/main" val="1677851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There are many representations of the data life cycle. Just google it.  </a:t>
            </a:r>
          </a:p>
          <a:p>
            <a:r>
              <a:rPr lang="en-US" dirty="0" smtClean="0"/>
              <a:t>The DMP occurs at the start of the cycle, when researchers are applying for a grant. However, the information in the plan directly relates to the data life cycle as a whole.</a:t>
            </a:r>
          </a:p>
          <a:p>
            <a:endParaRPr lang="en-US" dirty="0" smtClean="0"/>
          </a:p>
          <a:p>
            <a:r>
              <a:rPr lang="en-US" dirty="0" smtClean="0"/>
              <a:t>Data management planning is the starting point in the data life cycle. However the plan should be revisited often throughout the project to ensure</a:t>
            </a:r>
            <a:r>
              <a:rPr lang="en-US" baseline="0" dirty="0" smtClean="0"/>
              <a:t> proper data documentation and management</a:t>
            </a:r>
            <a:r>
              <a:rPr lang="en-US" dirty="0" smtClean="0"/>
              <a:t>.</a:t>
            </a:r>
          </a:p>
          <a:p>
            <a:endParaRPr lang="en-US" dirty="0" smtClean="0"/>
          </a:p>
          <a:p>
            <a:r>
              <a:rPr lang="en-US" sz="1200" b="1" kern="1200" dirty="0" smtClean="0">
                <a:solidFill>
                  <a:schemeClr val="tx1"/>
                </a:solidFill>
                <a:effectLst/>
                <a:latin typeface="+mn-lt"/>
                <a:ea typeface="+mn-ea"/>
                <a:cs typeface="+mn-cs"/>
              </a:rPr>
              <a:t>The Data Life Cycle: An Overview</a:t>
            </a:r>
          </a:p>
          <a:p>
            <a:r>
              <a:rPr lang="en-US" sz="1200" b="1" kern="1200" dirty="0" smtClean="0">
                <a:solidFill>
                  <a:schemeClr val="tx1"/>
                </a:solidFill>
                <a:effectLst/>
                <a:latin typeface="+mn-lt"/>
                <a:ea typeface="+mn-ea"/>
                <a:cs typeface="+mn-cs"/>
              </a:rPr>
              <a:t>The data life cycle has eight components:</a:t>
            </a:r>
          </a:p>
          <a:p>
            <a:r>
              <a:rPr lang="en-US" sz="1200" b="1" kern="1200" dirty="0" smtClean="0">
                <a:solidFill>
                  <a:schemeClr val="tx1"/>
                </a:solidFill>
                <a:effectLst/>
                <a:latin typeface="+mn-lt"/>
                <a:ea typeface="+mn-ea"/>
                <a:cs typeface="+mn-cs"/>
              </a:rPr>
              <a:t>Plan</a:t>
            </a:r>
            <a:r>
              <a:rPr lang="en-US" sz="1200" kern="1200" dirty="0" smtClean="0">
                <a:solidFill>
                  <a:schemeClr val="tx1"/>
                </a:solidFill>
                <a:effectLst/>
                <a:latin typeface="+mn-lt"/>
                <a:ea typeface="+mn-ea"/>
                <a:cs typeface="+mn-cs"/>
              </a:rPr>
              <a:t>: description of the data that will be compiled, and how the data will be managed and made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accessible throughout its lifetime</a:t>
            </a:r>
          </a:p>
          <a:p>
            <a:r>
              <a:rPr lang="en-US" sz="1200" b="1" kern="1200" dirty="0" smtClean="0">
                <a:solidFill>
                  <a:schemeClr val="tx1"/>
                </a:solidFill>
                <a:effectLst/>
                <a:latin typeface="+mn-lt"/>
                <a:ea typeface="+mn-ea"/>
                <a:cs typeface="+mn-cs"/>
              </a:rPr>
              <a:t>Collect</a:t>
            </a:r>
            <a:r>
              <a:rPr lang="en-US" sz="1200" kern="1200" dirty="0" smtClean="0">
                <a:solidFill>
                  <a:schemeClr val="tx1"/>
                </a:solidFill>
                <a:effectLst/>
                <a:latin typeface="+mn-lt"/>
                <a:ea typeface="+mn-ea"/>
                <a:cs typeface="+mn-cs"/>
              </a:rPr>
              <a:t>: observations are made either by hand or with sensors or other instruments and the</a:t>
            </a:r>
          </a:p>
          <a:p>
            <a:r>
              <a:rPr lang="en-US" sz="1200" kern="1200" dirty="0" smtClean="0">
                <a:solidFill>
                  <a:schemeClr val="tx1"/>
                </a:solidFill>
                <a:effectLst/>
                <a:latin typeface="+mn-lt"/>
                <a:ea typeface="+mn-ea"/>
                <a:cs typeface="+mn-cs"/>
              </a:rPr>
              <a:t>data are placed a into digital form</a:t>
            </a:r>
          </a:p>
          <a:p>
            <a:r>
              <a:rPr lang="en-US" sz="1200" b="1" kern="1200" dirty="0" smtClean="0">
                <a:solidFill>
                  <a:schemeClr val="tx1"/>
                </a:solidFill>
                <a:effectLst/>
                <a:latin typeface="+mn-lt"/>
                <a:ea typeface="+mn-ea"/>
                <a:cs typeface="+mn-cs"/>
              </a:rPr>
              <a:t>Assure</a:t>
            </a:r>
            <a:r>
              <a:rPr lang="en-US" sz="1200" kern="1200" dirty="0" smtClean="0">
                <a:solidFill>
                  <a:schemeClr val="tx1"/>
                </a:solidFill>
                <a:effectLst/>
                <a:latin typeface="+mn-lt"/>
                <a:ea typeface="+mn-ea"/>
                <a:cs typeface="+mn-cs"/>
              </a:rPr>
              <a:t>: the quality of the data are assured through checks and inspections</a:t>
            </a:r>
          </a:p>
          <a:p>
            <a:r>
              <a:rPr lang="en-US" sz="1200" b="1" kern="1200" dirty="0" smtClean="0">
                <a:solidFill>
                  <a:schemeClr val="tx1"/>
                </a:solidFill>
                <a:effectLst/>
                <a:latin typeface="+mn-lt"/>
                <a:ea typeface="+mn-ea"/>
                <a:cs typeface="+mn-cs"/>
              </a:rPr>
              <a:t>Describe</a:t>
            </a:r>
            <a:r>
              <a:rPr lang="en-US" sz="1200" kern="1200" dirty="0" smtClean="0">
                <a:solidFill>
                  <a:schemeClr val="tx1"/>
                </a:solidFill>
                <a:effectLst/>
                <a:latin typeface="+mn-lt"/>
                <a:ea typeface="+mn-ea"/>
                <a:cs typeface="+mn-cs"/>
              </a:rPr>
              <a:t>: data are accurately and thoroughly described using the appropriate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metadata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standards</a:t>
            </a:r>
          </a:p>
          <a:p>
            <a:r>
              <a:rPr lang="en-US" sz="1200" b="1" kern="1200" dirty="0" smtClean="0">
                <a:solidFill>
                  <a:schemeClr val="tx1"/>
                </a:solidFill>
                <a:effectLst/>
                <a:latin typeface="+mn-lt"/>
                <a:ea typeface="+mn-ea"/>
                <a:cs typeface="+mn-cs"/>
              </a:rPr>
              <a:t>Preserve</a:t>
            </a:r>
            <a:r>
              <a:rPr lang="en-US" sz="1200" kern="1200" dirty="0" smtClean="0">
                <a:solidFill>
                  <a:schemeClr val="tx1"/>
                </a:solidFill>
                <a:effectLst/>
                <a:latin typeface="+mn-lt"/>
                <a:ea typeface="+mn-ea"/>
                <a:cs typeface="+mn-cs"/>
              </a:rPr>
              <a:t>: data are submitted to an appropriate long-term archive (i.e. data center)</a:t>
            </a:r>
          </a:p>
          <a:p>
            <a:r>
              <a:rPr lang="en-US" sz="1200" b="1" kern="1200" dirty="0" smtClean="0">
                <a:solidFill>
                  <a:schemeClr val="tx1"/>
                </a:solidFill>
                <a:effectLst/>
                <a:latin typeface="+mn-lt"/>
                <a:ea typeface="+mn-ea"/>
                <a:cs typeface="+mn-cs"/>
              </a:rPr>
              <a:t>Discover</a:t>
            </a:r>
            <a:r>
              <a:rPr lang="en-US" sz="1200" kern="1200" dirty="0" smtClean="0">
                <a:solidFill>
                  <a:schemeClr val="tx1"/>
                </a:solidFill>
                <a:effectLst/>
                <a:latin typeface="+mn-lt"/>
                <a:ea typeface="+mn-ea"/>
                <a:cs typeface="+mn-cs"/>
              </a:rPr>
              <a:t>: potentially useful data are located and obtained, along with the relevant information</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bout the data (metadata)</a:t>
            </a:r>
          </a:p>
          <a:p>
            <a:r>
              <a:rPr lang="en-US" sz="1200" b="1" kern="1200" dirty="0" smtClean="0">
                <a:solidFill>
                  <a:schemeClr val="tx1"/>
                </a:solidFill>
                <a:effectLst/>
                <a:latin typeface="+mn-lt"/>
                <a:ea typeface="+mn-ea"/>
                <a:cs typeface="+mn-cs"/>
              </a:rPr>
              <a:t>Integrate</a:t>
            </a:r>
            <a:r>
              <a:rPr lang="en-US" sz="1200" kern="1200" dirty="0" smtClean="0">
                <a:solidFill>
                  <a:schemeClr val="tx1"/>
                </a:solidFill>
                <a:effectLst/>
                <a:latin typeface="+mn-lt"/>
                <a:ea typeface="+mn-ea"/>
                <a:cs typeface="+mn-cs"/>
              </a:rPr>
              <a:t>: data from disparate sources are combined to form one homogeneous set of data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be readily analyzed</a:t>
            </a:r>
          </a:p>
          <a:p>
            <a:r>
              <a:rPr lang="en-US" sz="1200" b="1" kern="1200" dirty="0" smtClean="0">
                <a:solidFill>
                  <a:schemeClr val="tx1"/>
                </a:solidFill>
                <a:effectLst/>
                <a:latin typeface="+mn-lt"/>
                <a:ea typeface="+mn-ea"/>
                <a:cs typeface="+mn-cs"/>
              </a:rPr>
              <a:t>Analyze</a:t>
            </a:r>
            <a:r>
              <a:rPr lang="en-US" sz="1200" kern="1200" dirty="0" smtClean="0">
                <a:solidFill>
                  <a:schemeClr val="tx1"/>
                </a:solidFill>
                <a:effectLst/>
                <a:latin typeface="+mn-lt"/>
                <a:ea typeface="+mn-ea"/>
                <a:cs typeface="+mn-cs"/>
              </a:rPr>
              <a:t>: data are analyzed</a:t>
            </a:r>
          </a:p>
          <a:p>
            <a:endParaRPr lang="en-US" dirty="0" smtClean="0"/>
          </a:p>
          <a:p>
            <a:r>
              <a:rPr lang="en-US" dirty="0" smtClean="0"/>
              <a:t/>
            </a:r>
            <a:br>
              <a:rPr lang="en-US" dirty="0" smtClean="0"/>
            </a:br>
            <a:endParaRPr lang="en-US" dirty="0" smtClean="0"/>
          </a:p>
          <a:p>
            <a:r>
              <a:rPr lang="en-US" dirty="0" smtClean="0"/>
              <a:t/>
            </a:r>
            <a:br>
              <a:rPr lang="en-US" dirty="0" smtClean="0"/>
            </a:br>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solidFill>
                  <a:prstClr val="black"/>
                </a:solidFill>
                <a:latin typeface="Calibri" pitchFamily="34" charset="0"/>
                <a:ea typeface="ＭＳ Ｐゴシック" pitchFamily="34" charset="-128"/>
              </a:rPr>
              <a:pPr eaLnBrk="1" hangingPunct="1"/>
              <a:t>26</a:t>
            </a:fld>
            <a:endParaRPr lang="en-US" smtClean="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3135389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27</a:t>
            </a:fld>
            <a:endParaRPr lang="en-US"/>
          </a:p>
        </p:txBody>
      </p:sp>
    </p:spTree>
    <p:extLst>
      <p:ext uri="{BB962C8B-B14F-4D97-AF65-F5344CB8AC3E}">
        <p14:creationId xmlns:p14="http://schemas.microsoft.com/office/powerpoint/2010/main" val="1390446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28</a:t>
            </a:fld>
            <a:endParaRPr lang="en-US"/>
          </a:p>
        </p:txBody>
      </p:sp>
    </p:spTree>
    <p:extLst>
      <p:ext uri="{BB962C8B-B14F-4D97-AF65-F5344CB8AC3E}">
        <p14:creationId xmlns:p14="http://schemas.microsoft.com/office/powerpoint/2010/main" val="2606693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29</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place to start is with a data management plan. </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30</a:t>
            </a:fld>
            <a:endParaRPr lang="en-US"/>
          </a:p>
        </p:txBody>
      </p:sp>
    </p:spTree>
    <p:extLst>
      <p:ext uri="{BB962C8B-B14F-4D97-AF65-F5344CB8AC3E}">
        <p14:creationId xmlns:p14="http://schemas.microsoft.com/office/powerpoint/2010/main" val="2630747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typically 5 areas to be addressed in DMP.</a:t>
            </a:r>
          </a:p>
          <a:p>
            <a:endParaRPr lang="en-US" dirty="0" smtClean="0"/>
          </a:p>
          <a:p>
            <a:r>
              <a:rPr lang="en-US" dirty="0" smtClean="0"/>
              <a:t>Types of data to be produced. </a:t>
            </a:r>
          </a:p>
          <a:p>
            <a:r>
              <a:rPr lang="en-US" dirty="0" smtClean="0"/>
              <a:t> </a:t>
            </a:r>
          </a:p>
          <a:p>
            <a:r>
              <a:rPr lang="en-US" dirty="0" smtClean="0"/>
              <a:t>Standards or descriptions that would be used with the data (metadata).</a:t>
            </a:r>
          </a:p>
          <a:p>
            <a:endParaRPr lang="en-US" dirty="0" smtClean="0"/>
          </a:p>
          <a:p>
            <a:r>
              <a:rPr lang="en-US" dirty="0" smtClean="0"/>
              <a:t>How these data will be accessed and shared.</a:t>
            </a:r>
          </a:p>
          <a:p>
            <a:endParaRPr lang="en-US" dirty="0" smtClean="0"/>
          </a:p>
          <a:p>
            <a:r>
              <a:rPr lang="en-US" dirty="0" smtClean="0"/>
              <a:t>Policies and provisions for data sharing and reuse.</a:t>
            </a:r>
          </a:p>
          <a:p>
            <a:endParaRPr lang="en-US" dirty="0" smtClean="0"/>
          </a:p>
          <a:p>
            <a:r>
              <a:rPr lang="en-US" dirty="0" smtClean="0"/>
              <a:t>Provisions for archiving and preservation</a:t>
            </a:r>
          </a:p>
          <a:p>
            <a:endParaRPr lang="en-US" dirty="0"/>
          </a:p>
        </p:txBody>
      </p:sp>
      <p:sp>
        <p:nvSpPr>
          <p:cNvPr id="4" name="Slide Number Placeholder 3"/>
          <p:cNvSpPr>
            <a:spLocks noGrp="1"/>
          </p:cNvSpPr>
          <p:nvPr>
            <p:ph type="sldNum" sz="quarter" idx="10"/>
          </p:nvPr>
        </p:nvSpPr>
        <p:spPr/>
        <p:txBody>
          <a:bodyPr/>
          <a:lstStyle/>
          <a:p>
            <a:fld id="{C402D8BF-51E0-4DB7-8251-D593488ABAE5}" type="slidenum">
              <a:rPr lang="en-US" smtClean="0"/>
              <a:t>31</a:t>
            </a:fld>
            <a:endParaRPr lang="en-US" dirty="0"/>
          </a:p>
        </p:txBody>
      </p:sp>
    </p:spTree>
    <p:extLst>
      <p:ext uri="{BB962C8B-B14F-4D97-AF65-F5344CB8AC3E}">
        <p14:creationId xmlns:p14="http://schemas.microsoft.com/office/powerpoint/2010/main" val="169192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3</a:t>
            </a:fld>
            <a:endParaRPr lang="en-US"/>
          </a:p>
        </p:txBody>
      </p:sp>
    </p:spTree>
    <p:extLst>
      <p:ext uri="{BB962C8B-B14F-4D97-AF65-F5344CB8AC3E}">
        <p14:creationId xmlns:p14="http://schemas.microsoft.com/office/powerpoint/2010/main" val="1522892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291207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33</a:t>
            </a:fld>
            <a:endParaRPr lang="en-US"/>
          </a:p>
        </p:txBody>
      </p:sp>
    </p:spTree>
    <p:extLst>
      <p:ext uri="{BB962C8B-B14F-4D97-AF65-F5344CB8AC3E}">
        <p14:creationId xmlns:p14="http://schemas.microsoft.com/office/powerpoint/2010/main" val="265434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92974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35</a:t>
            </a:fld>
            <a:endParaRPr lang="en-US"/>
          </a:p>
        </p:txBody>
      </p:sp>
    </p:spTree>
    <p:extLst>
      <p:ext uri="{BB962C8B-B14F-4D97-AF65-F5344CB8AC3E}">
        <p14:creationId xmlns:p14="http://schemas.microsoft.com/office/powerpoint/2010/main" val="748713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Where can you find examples of DMPs? you can get examples from the </a:t>
            </a:r>
            <a:r>
              <a:rPr lang="en-US" sz="1200" kern="1200" dirty="0" err="1" smtClean="0">
                <a:solidFill>
                  <a:schemeClr val="tx1"/>
                </a:solidFill>
                <a:effectLst/>
                <a:latin typeface="+mn-lt"/>
                <a:ea typeface="+mn-ea"/>
                <a:cs typeface="+mn-cs"/>
              </a:rPr>
              <a:t>DMPTool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36</a:t>
            </a:fld>
            <a:endParaRPr lang="en-US"/>
          </a:p>
        </p:txBody>
      </p:sp>
    </p:spTree>
    <p:extLst>
      <p:ext uri="{BB962C8B-B14F-4D97-AF65-F5344CB8AC3E}">
        <p14:creationId xmlns:p14="http://schemas.microsoft.com/office/powerpoint/2010/main" val="923447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office of digital humanities also posts all DMPs from approved applications.</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37</a:t>
            </a:fld>
            <a:endParaRPr lang="en-US"/>
          </a:p>
        </p:txBody>
      </p:sp>
    </p:spTree>
    <p:extLst>
      <p:ext uri="{BB962C8B-B14F-4D97-AF65-F5344CB8AC3E}">
        <p14:creationId xmlns:p14="http://schemas.microsoft.com/office/powerpoint/2010/main" val="3511919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38</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39</a:t>
            </a:fld>
            <a:endParaRPr lang="en-US"/>
          </a:p>
        </p:txBody>
      </p:sp>
    </p:spTree>
    <p:extLst>
      <p:ext uri="{BB962C8B-B14F-4D97-AF65-F5344CB8AC3E}">
        <p14:creationId xmlns:p14="http://schemas.microsoft.com/office/powerpoint/2010/main" val="2905207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40</a:t>
            </a:fld>
            <a:endParaRPr lang="en-US"/>
          </a:p>
        </p:txBody>
      </p:sp>
    </p:spTree>
    <p:extLst>
      <p:ext uri="{BB962C8B-B14F-4D97-AF65-F5344CB8AC3E}">
        <p14:creationId xmlns:p14="http://schemas.microsoft.com/office/powerpoint/2010/main" val="580781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best date</a:t>
            </a:r>
            <a:r>
              <a:rPr lang="en-US" baseline="0" dirty="0" smtClean="0"/>
              <a:t> format to use.  In the US we do month day year, but in Europe and other places they use day month year.  Putting year </a:t>
            </a:r>
            <a:r>
              <a:rPr lang="en-US" baseline="0" dirty="0" err="1" smtClean="0"/>
              <a:t>frist</a:t>
            </a:r>
            <a:r>
              <a:rPr lang="en-US" baseline="0" dirty="0" smtClean="0"/>
              <a:t> will help avoid confusion.</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41</a:t>
            </a:fld>
            <a:endParaRPr lang="en-US"/>
          </a:p>
        </p:txBody>
      </p:sp>
    </p:spTree>
    <p:extLst>
      <p:ext uri="{BB962C8B-B14F-4D97-AF65-F5344CB8AC3E}">
        <p14:creationId xmlns:p14="http://schemas.microsoft.com/office/powerpoint/2010/main" val="1474381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3A0A9-F8F4-3E4B-88BA-84A96AE251FA}" type="slidenum">
              <a:rPr lang="en-US" smtClean="0"/>
              <a:t>4</a:t>
            </a:fld>
            <a:endParaRPr lang="en-US"/>
          </a:p>
        </p:txBody>
      </p:sp>
    </p:spTree>
    <p:extLst>
      <p:ext uri="{BB962C8B-B14F-4D97-AF65-F5344CB8AC3E}">
        <p14:creationId xmlns:p14="http://schemas.microsoft.com/office/powerpoint/2010/main" val="2357034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42</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you describe your data is important.  Good descriptions makes it easier for you and others to use the data</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43</a:t>
            </a:fld>
            <a:endParaRPr lang="en-US"/>
          </a:p>
        </p:txBody>
      </p:sp>
    </p:spTree>
    <p:extLst>
      <p:ext uri="{BB962C8B-B14F-4D97-AF65-F5344CB8AC3E}">
        <p14:creationId xmlns:p14="http://schemas.microsoft.com/office/powerpoint/2010/main" val="1889440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 controlled vocabulary to make data more discoverable even for the researcher</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44</a:t>
            </a:fld>
            <a:endParaRPr lang="en-US"/>
          </a:p>
        </p:txBody>
      </p:sp>
    </p:spTree>
    <p:extLst>
      <p:ext uri="{BB962C8B-B14F-4D97-AF65-F5344CB8AC3E}">
        <p14:creationId xmlns:p14="http://schemas.microsoft.com/office/powerpoint/2010/main" val="33329129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Inter-university Consortium for Political and Social Research </a:t>
            </a:r>
          </a:p>
          <a:p>
            <a:r>
              <a:rPr lang="en-US" dirty="0" smtClean="0"/>
              <a:t>ICPSR maintains a data archive of more than 250,000 files of research in the social sciences. It hosts 16 specialized collections of data in education, aging, criminal justice, substance abuse, terrorism, and other fields.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030892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46</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47</a:t>
            </a:fld>
            <a:endParaRPr lang="en-US"/>
          </a:p>
        </p:txBody>
      </p:sp>
    </p:spTree>
    <p:extLst>
      <p:ext uri="{BB962C8B-B14F-4D97-AF65-F5344CB8AC3E}">
        <p14:creationId xmlns:p14="http://schemas.microsoft.com/office/powerpoint/2010/main" val="3216068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000" b="0" i="0" u="none" strike="noStrike" cap="none" baseline="0" dirty="0"/>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296969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000" b="0" i="0" u="none" strike="noStrike" cap="none" baseline="0" dirty="0"/>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852022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50</a:t>
            </a:fld>
            <a:endParaRPr lang="en-US"/>
          </a:p>
        </p:txBody>
      </p:sp>
    </p:spTree>
    <p:extLst>
      <p:ext uri="{BB962C8B-B14F-4D97-AF65-F5344CB8AC3E}">
        <p14:creationId xmlns:p14="http://schemas.microsoft.com/office/powerpoint/2010/main" val="1422406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by now you understand that data backups and storage are very important .</a:t>
            </a:r>
            <a:r>
              <a:rPr lang="en-US" baseline="0" dirty="0" smtClean="0"/>
              <a:t> These are a few best practices.</a:t>
            </a:r>
            <a:endParaRPr lang="en-US" dirty="0" smtClean="0"/>
          </a:p>
          <a:p>
            <a:r>
              <a:rPr lang="en-US" dirty="0" smtClean="0"/>
              <a:t>Opportunities may vary depending on the researchers situation</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51</a:t>
            </a:fld>
            <a:endParaRPr lang="en-US"/>
          </a:p>
        </p:txBody>
      </p:sp>
    </p:spTree>
    <p:extLst>
      <p:ext uri="{BB962C8B-B14F-4D97-AF65-F5344CB8AC3E}">
        <p14:creationId xmlns:p14="http://schemas.microsoft.com/office/powerpoint/2010/main" val="339867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000" b="0" i="0" u="none" strike="noStrike" cap="none" baseline="0" dirty="0"/>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955452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53</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54</a:t>
            </a:fld>
            <a:endParaRPr lang="en-US"/>
          </a:p>
        </p:txBody>
      </p:sp>
    </p:spTree>
    <p:extLst>
      <p:ext uri="{BB962C8B-B14F-4D97-AF65-F5344CB8AC3E}">
        <p14:creationId xmlns:p14="http://schemas.microsoft.com/office/powerpoint/2010/main" val="2934931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55</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 Libraries, currently don’t have a public facing IR.</a:t>
            </a:r>
            <a:r>
              <a:rPr lang="en-US" baseline="0" dirty="0" smtClean="0"/>
              <a:t> However, liaisons can help researchers find appropriate subject specific repositories  and in some cases this will be the preferred solution, even if we have an IR.</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56</a:t>
            </a:fld>
            <a:endParaRPr lang="en-US"/>
          </a:p>
        </p:txBody>
      </p:sp>
    </p:spTree>
    <p:extLst>
      <p:ext uri="{BB962C8B-B14F-4D97-AF65-F5344CB8AC3E}">
        <p14:creationId xmlns:p14="http://schemas.microsoft.com/office/powerpoint/2010/main" val="899352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to Northwestern faculty, staff, student, or researcher at Northwestern University, with a current Northwestern University </a:t>
            </a:r>
            <a:r>
              <a:rPr lang="en-US" dirty="0" err="1" smtClean="0"/>
              <a:t>NetID</a:t>
            </a:r>
            <a:r>
              <a:rPr lang="en-US" dirty="0" smtClean="0"/>
              <a:t> and password. </a:t>
            </a:r>
          </a:p>
          <a:p>
            <a:r>
              <a:rPr lang="en-US" dirty="0" smtClean="0"/>
              <a:t>The content must be in digital form. </a:t>
            </a:r>
          </a:p>
          <a:p>
            <a:r>
              <a:rPr lang="en-US" dirty="0" smtClean="0"/>
              <a:t>The content must be permanent. The NULR is an archive that preserves scholarly output, not a place to store works in process. If you require this kind of service, please visit </a:t>
            </a:r>
            <a:r>
              <a:rPr lang="en-US" u="sng" dirty="0" smtClean="0">
                <a:hlinkClick r:id="rId3"/>
              </a:rPr>
              <a:t>http://box.northwestern.edu</a:t>
            </a:r>
            <a:r>
              <a:rPr lang="en-US" dirty="0" smtClean="0"/>
              <a:t>.  </a:t>
            </a:r>
          </a:p>
          <a:p>
            <a:r>
              <a:rPr lang="en-US" dirty="0" smtClean="0"/>
              <a:t>Scholarly publishers often allow researchers to upload either the pre-print (before submission to the journal) or the post-print (after submission and peer-review) versions of journal articles to institutional repositories</a:t>
            </a:r>
          </a:p>
          <a:p>
            <a:r>
              <a:rPr lang="en-US" dirty="0" smtClean="0"/>
              <a:t>As part of deposit you must choose a license. NULR prefers but does not require that materials be made available with a </a:t>
            </a:r>
            <a:r>
              <a:rPr lang="en-US" u="sng" dirty="0" smtClean="0">
                <a:hlinkClick r:id="rId4"/>
              </a:rPr>
              <a:t>Creative Commons</a:t>
            </a:r>
            <a:r>
              <a:rPr lang="en-US" dirty="0" smtClean="0"/>
              <a:t> license.  We recommend CC BY for articles and CC0 for data sets.</a:t>
            </a:r>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558795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67</a:t>
            </a:fld>
            <a:endParaRPr lang="en-US"/>
          </a:p>
        </p:txBody>
      </p:sp>
    </p:spTree>
    <p:extLst>
      <p:ext uri="{BB962C8B-B14F-4D97-AF65-F5344CB8AC3E}">
        <p14:creationId xmlns:p14="http://schemas.microsoft.com/office/powerpoint/2010/main" val="739070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of hands- would</a:t>
            </a:r>
            <a:r>
              <a:rPr lang="en-US" baseline="0" dirty="0" smtClean="0"/>
              <a:t> more in-depth for each of these be useful to you.</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68</a:t>
            </a:fld>
            <a:endParaRPr lang="en-US"/>
          </a:p>
        </p:txBody>
      </p:sp>
    </p:spTree>
    <p:extLst>
      <p:ext uri="{BB962C8B-B14F-4D97-AF65-F5344CB8AC3E}">
        <p14:creationId xmlns:p14="http://schemas.microsoft.com/office/powerpoint/2010/main" val="4960365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buNone/>
            </a:pPr>
            <a:r>
              <a:rPr lang="en-US" sz="1800" b="0" i="0" u="none" strike="noStrike" cap="none" baseline="0" dirty="0" smtClean="0"/>
              <a:t>Will post to </a:t>
            </a:r>
            <a:r>
              <a:rPr lang="en-US" sz="1800" b="0" i="0" u="none" strike="noStrike" cap="none" baseline="0" dirty="0" err="1" smtClean="0"/>
              <a:t>slideshare</a:t>
            </a:r>
            <a:r>
              <a:rPr lang="en-US" sz="1800" b="0" i="0" u="none" strike="noStrike" cap="none" baseline="0" dirty="0" smtClean="0"/>
              <a:t> and DM training section of the DM </a:t>
            </a:r>
            <a:r>
              <a:rPr lang="en-US" sz="1800" b="0" i="0" u="none" strike="noStrike" cap="none" baseline="0" dirty="0" err="1" smtClean="0"/>
              <a:t>libguide</a:t>
            </a:r>
            <a:r>
              <a:rPr lang="en-US" sz="1800" b="0" i="0" u="none" strike="noStrike" cap="none" baseline="0" dirty="0" smtClean="0"/>
              <a:t>.</a:t>
            </a:r>
            <a:endParaRPr lang="en-US" sz="1800" b="0" i="0" u="none" strike="noStrike" cap="none" baseline="0" dirty="0"/>
          </a:p>
        </p:txBody>
      </p:sp>
      <p:sp>
        <p:nvSpPr>
          <p:cNvPr id="305" name="Shape 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dirty="0"/>
              <a:t> </a:t>
            </a:r>
          </a:p>
        </p:txBody>
      </p:sp>
    </p:spTree>
    <p:extLst>
      <p:ext uri="{BB962C8B-B14F-4D97-AF65-F5344CB8AC3E}">
        <p14:creationId xmlns:p14="http://schemas.microsoft.com/office/powerpoint/2010/main" val="1015483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definitions are</a:t>
            </a:r>
            <a:r>
              <a:rPr lang="en-US" baseline="0" dirty="0" smtClean="0"/>
              <a:t> intentionally very broad. And we know that there is a very broad range of data across the sciences and the humanities. </a:t>
            </a:r>
          </a:p>
          <a:p>
            <a:endParaRPr lang="en-US" baseline="0" dirty="0" smtClean="0"/>
          </a:p>
          <a:p>
            <a:r>
              <a:rPr lang="en-US" baseline="0" dirty="0" smtClean="0"/>
              <a:t>The raw data, the information coming right off of a telescope, in the case of the astrophysics project shown on the left, and the recorded video of a dance performance, as shown on the right, are both data. So, too, are the processed and embedded results – the visualizations, the semantic descriptions, all of these are versions or enhancements of the data that would be captured under this broad umbrella description. </a:t>
            </a:r>
            <a:endParaRPr lang="en-US" dirty="0"/>
          </a:p>
        </p:txBody>
      </p:sp>
      <p:sp>
        <p:nvSpPr>
          <p:cNvPr id="4" name="Slide Number Placeholder 3"/>
          <p:cNvSpPr>
            <a:spLocks noGrp="1"/>
          </p:cNvSpPr>
          <p:nvPr>
            <p:ph type="sldNum" sz="quarter" idx="10"/>
          </p:nvPr>
        </p:nvSpPr>
        <p:spPr/>
        <p:txBody>
          <a:bodyPr/>
          <a:lstStyle/>
          <a:p>
            <a:fld id="{D583A0A9-F8F4-3E4B-88BA-84A96AE251FA}" type="slidenum">
              <a:rPr lang="en-US" smtClean="0"/>
              <a:t>6</a:t>
            </a:fld>
            <a:endParaRPr lang="en-US"/>
          </a:p>
        </p:txBody>
      </p:sp>
    </p:spTree>
    <p:extLst>
      <p:ext uri="{BB962C8B-B14F-4D97-AF65-F5344CB8AC3E}">
        <p14:creationId xmlns:p14="http://schemas.microsoft.com/office/powerpoint/2010/main" val="380852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examples of the types of data.  Moon rocks are data, but when people talk about big data, little big data, or just data, they are usually talking</a:t>
            </a:r>
            <a:r>
              <a:rPr lang="en-US" baseline="0" dirty="0" smtClean="0"/>
              <a:t> about born digital data.  Born digital data is what we mean for the purposes of this presentation.</a:t>
            </a:r>
            <a:endParaRPr lang="en-US" dirty="0"/>
          </a:p>
        </p:txBody>
      </p:sp>
      <p:sp>
        <p:nvSpPr>
          <p:cNvPr id="4" name="Slide Number Placeholder 3"/>
          <p:cNvSpPr>
            <a:spLocks noGrp="1"/>
          </p:cNvSpPr>
          <p:nvPr>
            <p:ph type="sldNum" sz="quarter" idx="10"/>
          </p:nvPr>
        </p:nvSpPr>
        <p:spPr/>
        <p:txBody>
          <a:bodyPr/>
          <a:lstStyle/>
          <a:p>
            <a:fld id="{C402D8BF-51E0-4DB7-8251-D593488ABAE5}" type="slidenum">
              <a:rPr lang="en-US" smtClean="0"/>
              <a:t>7</a:t>
            </a:fld>
            <a:endParaRPr lang="en-US" dirty="0"/>
          </a:p>
        </p:txBody>
      </p:sp>
    </p:spTree>
    <p:extLst>
      <p:ext uri="{BB962C8B-B14F-4D97-AF65-F5344CB8AC3E}">
        <p14:creationId xmlns:p14="http://schemas.microsoft.com/office/powerpoint/2010/main" val="3747229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buNone/>
            </a:pPr>
            <a:r>
              <a:rPr lang="en-US" dirty="0"/>
              <a:t>Why are funders and the broader science community interested in sharing data?  </a:t>
            </a:r>
            <a:r>
              <a:rPr lang="en-US" dirty="0" smtClean="0"/>
              <a:t> What are</a:t>
            </a:r>
            <a:r>
              <a:rPr lang="en-US" baseline="0" dirty="0" smtClean="0"/>
              <a:t> the divers? </a:t>
            </a:r>
            <a:r>
              <a:rPr lang="en-US" dirty="0" smtClean="0"/>
              <a:t> </a:t>
            </a:r>
            <a:r>
              <a:rPr lang="en-US" dirty="0"/>
              <a:t>There are several reasons</a:t>
            </a:r>
            <a:r>
              <a:rPr lang="en-US" dirty="0" smtClean="0"/>
              <a:t>:</a:t>
            </a:r>
          </a:p>
          <a:p>
            <a:pPr>
              <a:buNone/>
            </a:pPr>
            <a:r>
              <a:rPr lang="en-US" dirty="0" smtClean="0"/>
              <a:t>The white house believes that federally</a:t>
            </a:r>
            <a:r>
              <a:rPr lang="en-US" baseline="0" dirty="0" smtClean="0"/>
              <a:t> funded research should be made publically available as soon as possible.  Tax payers have the right to information paid for by taxes.  By making articles and data available as soon as possible, they hope to  advance science quicker, maybe solve real problems quicker, create jobs.</a:t>
            </a:r>
          </a:p>
          <a:p>
            <a:pPr>
              <a:buNone/>
            </a:pPr>
            <a:endParaRPr lang="en-US" baseline="0" dirty="0" smtClean="0"/>
          </a:p>
          <a:p>
            <a:pPr>
              <a:buNone/>
            </a:pPr>
            <a:r>
              <a:rPr lang="en-US" baseline="0" dirty="0" smtClean="0"/>
              <a:t>Other Drivers Include:</a:t>
            </a:r>
            <a:endParaRPr lang="en-US" dirty="0"/>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06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start with a brief time line of Federal</a:t>
            </a:r>
            <a:r>
              <a:rPr lang="en-US" baseline="0" dirty="0" smtClean="0"/>
              <a:t> data management sharing requirements.</a:t>
            </a:r>
            <a:endParaRPr lang="en-US" dirty="0" smtClean="0"/>
          </a:p>
          <a:p>
            <a:r>
              <a:rPr lang="en-US" dirty="0" smtClean="0"/>
              <a:t>OSTP memo-- Granting agencies must develop a plan to make the results of federally-funded research publically available free of charge within 12 months after original publication. Includes published articles and data. </a:t>
            </a:r>
          </a:p>
          <a:p>
            <a:r>
              <a:rPr lang="en-US" dirty="0" smtClean="0"/>
              <a:t>All affected funding agencies will require DMPs.</a:t>
            </a:r>
          </a:p>
          <a:p>
            <a:endParaRPr lang="en-US" dirty="0" smtClean="0"/>
          </a:p>
          <a:p>
            <a:r>
              <a:rPr lang="en-US" dirty="0" smtClean="0"/>
              <a:t>implement policies that require the deposition of research data underpinning the results described in scientific publications of federally funded scientific research in publicly accessible repositories. Optimally, such data would be made freely available in nonproprietary machine-readable formats and would allow for discoverability, reuse, and repurposing.”</a:t>
            </a:r>
          </a:p>
          <a:p>
            <a:endParaRPr lang="en-US" dirty="0" smtClean="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91374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1590427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68962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379552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dirty="0"/>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dirty="0"/>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solidFill>
                  <a:prstClr val="black">
                    <a:tint val="75000"/>
                  </a:prstClr>
                </a:solidFill>
              </a:rPr>
              <a:pPr/>
              <a:t>9/15/2017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6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solidFill>
                  <a:prstClr val="black">
                    <a:tint val="75000"/>
                  </a:prstClr>
                </a:solidFill>
              </a:rPr>
              <a:pPr/>
              <a:t>9/15/2017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6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2634764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7A1CCF-76E0-416A-96D9-2BF752252160}"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2020279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7A1CCF-76E0-416A-96D9-2BF752252160}"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41666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7A1CCF-76E0-416A-96D9-2BF752252160}" type="datetimeFigureOut">
              <a:rPr lang="en-US" smtClean="0"/>
              <a:t>9/15/2017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41361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7A1CCF-76E0-416A-96D9-2BF752252160}" type="datetimeFigureOut">
              <a:rPr lang="en-US" smtClean="0"/>
              <a:t>9/15/2017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47360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7A1CCF-76E0-416A-96D9-2BF752252160}" type="datetimeFigureOut">
              <a:rPr lang="en-US" smtClean="0"/>
              <a:t>9/15/2017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258827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7A1CCF-76E0-416A-96D9-2BF752252160}"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54811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7A1CCF-76E0-416A-96D9-2BF752252160}"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260701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A1CCF-76E0-416A-96D9-2BF752252160}" type="datetimeFigureOut">
              <a:rPr lang="en-US" smtClean="0"/>
              <a:t>9/15/2017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BEC0E-B3E1-48A1-9F68-8A2A54A2D039}" type="slidenum">
              <a:rPr lang="en-US" smtClean="0"/>
              <a:t>‹#›</a:t>
            </a:fld>
            <a:endParaRPr lang="en-US"/>
          </a:p>
        </p:txBody>
      </p:sp>
    </p:spTree>
    <p:extLst>
      <p:ext uri="{BB962C8B-B14F-4D97-AF65-F5344CB8AC3E}">
        <p14:creationId xmlns:p14="http://schemas.microsoft.com/office/powerpoint/2010/main" val="1277717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sz="1400" kern="0" dirty="0">
              <a:solidFill>
                <a:srgbClr val="000000"/>
              </a:solidFill>
              <a:cs typeface="Arial"/>
              <a:sym typeface="Arial"/>
              <a:rtl val="0"/>
            </a:endParaRPr>
          </a:p>
        </p:txBody>
      </p:sp>
    </p:spTree>
  </p:cSld>
  <p:clrMap bg1="lt1" tx1="dk1" bg2="dk2" tx2="lt2" accent1="accent1" accent2="accent2" accent3="accent3" accent4="accent4" accent5="accent5" accent6="accent6" hlink="hlink" folHlink="folHlink"/>
  <p:sldLayoutIdLst>
    <p:sldLayoutId id="214748366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A1CCF-76E0-416A-96D9-2BF752252160}" type="datetimeFigureOut">
              <a:rPr lang="en-US" smtClean="0">
                <a:solidFill>
                  <a:prstClr val="black">
                    <a:tint val="75000"/>
                  </a:prstClr>
                </a:solidFill>
              </a:rPr>
              <a:pPr/>
              <a:t>9/15/2017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717194"/>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A1CCF-76E0-416A-96D9-2BF752252160}" type="datetimeFigureOut">
              <a:rPr lang="en-US" smtClean="0">
                <a:solidFill>
                  <a:prstClr val="black">
                    <a:tint val="75000"/>
                  </a:prstClr>
                </a:solidFill>
              </a:rPr>
              <a:pPr/>
              <a:t>9/15/2017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717194"/>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2.staticflickr.com/1/680/2184220234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tmp"/><Relationship Id="rId5" Type="http://schemas.openxmlformats.org/officeDocument/2006/relationships/image" Target="../media/image11.png"/><Relationship Id="rId4" Type="http://schemas.openxmlformats.org/officeDocument/2006/relationships/image" Target="../media/image10.tm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tmp"/></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tmp"/><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lib.umn.edu/datamanagemen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tm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N2zK3sAtr-4"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tmp"/></Relationships>
</file>

<file path=ppt/slides/_rels/slide3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flickr.com/photos/inl/509754740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www.flickr.com/photos/climateinteractive/1394468247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flickr.com/photos/musebrarian/328964968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hyperlink" Target="https://twitter.com/gailst/status/237525591547580416"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49.xml.rels><?xml version="1.0" encoding="UTF-8" standalone="yes"?>
<Relationships xmlns="http://schemas.openxmlformats.org/package/2006/relationships"><Relationship Id="rId3" Type="http://schemas.openxmlformats.org/officeDocument/2006/relationships/hyperlink" Target="http://chronicle.com.turing.library.northwestern.edu/blogs/wiredcampus/hazards-of-the-cloud-data-storage-services-crash-sets-back-researchers/52571"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8dhp_20j0Ys"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51.tmp"/></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hyperlink" Target="http://www.it.northwestern.edu/file-sharing/box.html" TargetMode="External"/><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invo.northwestern.edu/policies/copyright-policy"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digitalhub.northwestern.edu/"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hyperlink" Target="https://arch.library.northwestern.edu/"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flickr.com/photos/49889874@N05/5645164344" TargetMode="External"/><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flickr.com/photos/23165290@N00/9338136777/"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hyperlink" Target="mailto:c-buys@northwestern.edu"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hyperlink" Target="https://dmp.cdlib.org/" TargetMode="External"/><Relationship Id="rId5" Type="http://schemas.openxmlformats.org/officeDocument/2006/relationships/hyperlink" Target="http://www.library.northwestern.edu/dmp" TargetMode="External"/><Relationship Id="rId4" Type="http://schemas.openxmlformats.org/officeDocument/2006/relationships/hyperlink" Target="http://libguides.northwestern.edu/datamanageme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flickr.com/photos/uwe_schubert/393163878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Introduction to Data Management</a:t>
            </a:r>
            <a:endParaRPr lang="en-US" sz="3600" b="1" dirty="0"/>
          </a:p>
        </p:txBody>
      </p:sp>
      <p:sp>
        <p:nvSpPr>
          <p:cNvPr id="6" name="Text Placeholder 5"/>
          <p:cNvSpPr>
            <a:spLocks noGrp="1"/>
          </p:cNvSpPr>
          <p:nvPr>
            <p:ph idx="1"/>
          </p:nvPr>
        </p:nvSpPr>
        <p:spPr/>
        <p:txBody>
          <a:bodyPr/>
          <a:lstStyle/>
          <a:p>
            <a:pPr marL="203200" indent="0" algn="ctr">
              <a:buNone/>
            </a:pPr>
            <a:r>
              <a:rPr lang="en-US" sz="2000" dirty="0" err="1" smtClean="0"/>
              <a:t>Cunera</a:t>
            </a:r>
            <a:r>
              <a:rPr lang="en-US" sz="2000" dirty="0" smtClean="0"/>
              <a:t> Buys</a:t>
            </a:r>
          </a:p>
          <a:p>
            <a:pPr marL="203200" indent="0" algn="ctr">
              <a:buNone/>
            </a:pPr>
            <a:r>
              <a:rPr lang="en-US" sz="2000" dirty="0" smtClean="0"/>
              <a:t>Data Management Librarian</a:t>
            </a:r>
          </a:p>
          <a:p>
            <a:pPr marL="203200" indent="0" algn="ctr">
              <a:buNone/>
            </a:pPr>
            <a:r>
              <a:rPr lang="en-US" sz="2000" dirty="0" smtClean="0"/>
              <a:t>RRF 2017</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913" y="3134915"/>
            <a:ext cx="5670395" cy="2923796"/>
          </a:xfrm>
          <a:prstGeom prst="rect">
            <a:avLst/>
          </a:prstGeom>
        </p:spPr>
      </p:pic>
      <p:sp>
        <p:nvSpPr>
          <p:cNvPr id="8" name="TextBox 7"/>
          <p:cNvSpPr txBox="1"/>
          <p:nvPr/>
        </p:nvSpPr>
        <p:spPr>
          <a:xfrm>
            <a:off x="6035597" y="6615924"/>
            <a:ext cx="3810000" cy="215444"/>
          </a:xfrm>
          <a:prstGeom prst="rect">
            <a:avLst/>
          </a:prstGeom>
          <a:noFill/>
        </p:spPr>
        <p:txBody>
          <a:bodyPr wrap="square" rtlCol="0">
            <a:spAutoFit/>
          </a:bodyPr>
          <a:lstStyle/>
          <a:p>
            <a:r>
              <a:rPr lang="en-US" sz="800" dirty="0">
                <a:hlinkClick r:id="rId4"/>
              </a:rPr>
              <a:t>https://</a:t>
            </a:r>
            <a:r>
              <a:rPr lang="en-US" sz="800" dirty="0" smtClean="0">
                <a:hlinkClick r:id="rId4"/>
              </a:rPr>
              <a:t>c2.staticflickr.com/1/680/21842202345</a:t>
            </a:r>
            <a:r>
              <a:rPr lang="en-US" sz="800" dirty="0" smtClean="0"/>
              <a:t> CC BY-SA 2.0</a:t>
            </a:r>
            <a:endParaRPr lang="en-US" sz="800" dirty="0"/>
          </a:p>
        </p:txBody>
      </p:sp>
    </p:spTree>
    <p:extLst>
      <p:ext uri="{BB962C8B-B14F-4D97-AF65-F5344CB8AC3E}">
        <p14:creationId xmlns:p14="http://schemas.microsoft.com/office/powerpoint/2010/main" val="42012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agency responses</a:t>
            </a:r>
            <a:endParaRPr lang="en-US" dirty="0"/>
          </a:p>
        </p:txBody>
      </p:sp>
      <p:sp>
        <p:nvSpPr>
          <p:cNvPr id="3" name="Content Placeholder 2"/>
          <p:cNvSpPr>
            <a:spLocks noGrp="1"/>
          </p:cNvSpPr>
          <p:nvPr>
            <p:ph idx="1"/>
          </p:nvPr>
        </p:nvSpPr>
        <p:spPr/>
        <p:txBody>
          <a:bodyPr/>
          <a:lstStyle/>
          <a:p>
            <a:r>
              <a:rPr lang="en-US" dirty="0" smtClean="0"/>
              <a:t>Require Data Management Plans (DMPs)</a:t>
            </a:r>
          </a:p>
          <a:p>
            <a:r>
              <a:rPr lang="en-US" dirty="0" smtClean="0"/>
              <a:t>Publications to be available to public within 12 months (</a:t>
            </a:r>
            <a:r>
              <a:rPr lang="en-US" dirty="0"/>
              <a:t>O</a:t>
            </a:r>
            <a:r>
              <a:rPr lang="en-US" dirty="0" smtClean="0"/>
              <a:t>pen Access)</a:t>
            </a:r>
          </a:p>
          <a:p>
            <a:r>
              <a:rPr lang="en-US" dirty="0" smtClean="0"/>
              <a:t>Data supporting publications must be available in a public repository</a:t>
            </a:r>
            <a:endParaRPr lang="en-US" dirty="0"/>
          </a:p>
        </p:txBody>
      </p:sp>
    </p:spTree>
    <p:extLst>
      <p:ext uri="{BB962C8B-B14F-4D97-AF65-F5344CB8AC3E}">
        <p14:creationId xmlns:p14="http://schemas.microsoft.com/office/powerpoint/2010/main" val="101516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57200" y="-628678"/>
            <a:ext cx="8229600" cy="204631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Journal Requirements</a:t>
            </a:r>
          </a:p>
        </p:txBody>
      </p:sp>
      <p:pic>
        <p:nvPicPr>
          <p:cNvPr id="249" name="Shape 249"/>
          <p:cNvPicPr preferRelativeResize="0">
            <a:picLocks noGrp="1"/>
          </p:cNvPicPr>
          <p:nvPr>
            <p:ph type="body" idx="1"/>
          </p:nvPr>
        </p:nvPicPr>
        <p:blipFill rotWithShape="1">
          <a:blip r:embed="rId3"/>
          <a:srcRect l="737" t="9118" r="-736" b="68011"/>
          <a:stretch/>
        </p:blipFill>
        <p:spPr>
          <a:xfrm>
            <a:off x="324778" y="1028701"/>
            <a:ext cx="5029200" cy="990600"/>
          </a:xfrm>
          <a:prstGeom prst="rect">
            <a:avLst/>
          </a:prstGeom>
          <a:noFill/>
          <a:ln>
            <a:noFill/>
          </a:ln>
        </p:spPr>
      </p:pic>
      <p:sp>
        <p:nvSpPr>
          <p:cNvPr id="250" name="Shape 250"/>
          <p:cNvSpPr txBox="1"/>
          <p:nvPr/>
        </p:nvSpPr>
        <p:spPr>
          <a:xfrm>
            <a:off x="685800" y="2209801"/>
            <a:ext cx="5105400" cy="685800"/>
          </a:xfrm>
          <a:prstGeom prst="rect">
            <a:avLst/>
          </a:prstGeom>
          <a:noFill/>
          <a:ln>
            <a:noFill/>
          </a:ln>
        </p:spPr>
        <p:txBody>
          <a:bodyPr lIns="91425" tIns="45700" rIns="91425" bIns="45700" anchor="t" anchorCtr="0">
            <a:noAutofit/>
          </a:bodyPr>
          <a:lstStyle/>
          <a:p>
            <a:pPr>
              <a:buSzPct val="25000"/>
            </a:pPr>
            <a:r>
              <a:rPr lang="en-US" sz="1200" dirty="0" smtClean="0">
                <a:solidFill>
                  <a:prstClr val="black"/>
                </a:solidFill>
                <a:ea typeface="Calibri"/>
                <a:cs typeface="Calibri"/>
                <a:sym typeface="Calibri"/>
              </a:rPr>
              <a:t>PLOS </a:t>
            </a:r>
            <a:r>
              <a:rPr lang="en-US" sz="1200" dirty="0">
                <a:solidFill>
                  <a:prstClr val="black"/>
                </a:solidFill>
                <a:ea typeface="Calibri"/>
                <a:cs typeface="Calibri"/>
                <a:sym typeface="Calibri"/>
              </a:rPr>
              <a:t>journals require authors to make all data underlying the findings described in their manuscript fully available without restriction, with rare </a:t>
            </a:r>
            <a:r>
              <a:rPr lang="en-US" sz="1200" dirty="0" smtClean="0">
                <a:solidFill>
                  <a:prstClr val="black"/>
                </a:solidFill>
                <a:ea typeface="Calibri"/>
                <a:cs typeface="Calibri"/>
                <a:sym typeface="Calibri"/>
              </a:rPr>
              <a:t>exception.</a:t>
            </a:r>
            <a:endParaRPr lang="en-US" sz="1200" dirty="0">
              <a:solidFill>
                <a:prstClr val="black"/>
              </a:solidFill>
              <a:ea typeface="Calibri"/>
              <a:cs typeface="Calibri"/>
              <a:sym typeface="Calibri"/>
            </a:endParaRPr>
          </a:p>
          <a:p>
            <a:endParaRPr lang="en-US" sz="1200" dirty="0">
              <a:solidFill>
                <a:prstClr val="black"/>
              </a:solidFill>
              <a:ea typeface="Calibri"/>
              <a:cs typeface="Calibri"/>
              <a:sym typeface="Calibri"/>
            </a:endParaRPr>
          </a:p>
          <a:p>
            <a:endParaRPr lang="en-US" sz="1200" dirty="0">
              <a:solidFill>
                <a:prstClr val="black"/>
              </a:solidFill>
              <a:ea typeface="Calibri"/>
              <a:cs typeface="Calibri"/>
              <a:sym typeface="Calibri"/>
            </a:endParaRP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625" y="2903509"/>
            <a:ext cx="5342163" cy="3188380"/>
          </a:xfrm>
          <a:prstGeom prst="rect">
            <a:avLst/>
          </a:prstGeom>
        </p:spPr>
      </p:pic>
      <p:pic>
        <p:nvPicPr>
          <p:cNvPr id="4" name="Picture 3"/>
          <p:cNvPicPr>
            <a:picLocks noChangeAspect="1"/>
          </p:cNvPicPr>
          <p:nvPr/>
        </p:nvPicPr>
        <p:blipFill>
          <a:blip r:embed="rId5"/>
          <a:stretch>
            <a:fillRect/>
          </a:stretch>
        </p:blipFill>
        <p:spPr>
          <a:xfrm>
            <a:off x="6424495" y="1686393"/>
            <a:ext cx="1571625" cy="190500"/>
          </a:xfrm>
          <a:prstGeom prst="rect">
            <a:avLst/>
          </a:prstGeom>
        </p:spPr>
      </p:pic>
      <p:pic>
        <p:nvPicPr>
          <p:cNvPr id="5" name="Picture 4"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29" y="4008651"/>
            <a:ext cx="2415742" cy="746635"/>
          </a:xfrm>
          <a:prstGeom prst="rect">
            <a:avLst/>
          </a:prstGeom>
        </p:spPr>
      </p:pic>
      <p:pic>
        <p:nvPicPr>
          <p:cNvPr id="6" name="Picture 5"/>
          <p:cNvPicPr>
            <a:picLocks noChangeAspect="1"/>
          </p:cNvPicPr>
          <p:nvPr/>
        </p:nvPicPr>
        <p:blipFill>
          <a:blip r:embed="rId7"/>
          <a:stretch>
            <a:fillRect/>
          </a:stretch>
        </p:blipFill>
        <p:spPr>
          <a:xfrm>
            <a:off x="0" y="5822809"/>
            <a:ext cx="4298053" cy="887322"/>
          </a:xfrm>
          <a:prstGeom prst="rect">
            <a:avLst/>
          </a:prstGeom>
        </p:spPr>
      </p:pic>
    </p:spTree>
    <p:extLst>
      <p:ext uri="{BB962C8B-B14F-4D97-AF65-F5344CB8AC3E}">
        <p14:creationId xmlns:p14="http://schemas.microsoft.com/office/powerpoint/2010/main" val="3484402982"/>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rotWithShape="1">
          <a:blip r:embed="rId3"/>
          <a:srcRect l="16214" t="9312" r="16636" b="-9311"/>
          <a:stretch/>
        </p:blipFill>
        <p:spPr>
          <a:xfrm>
            <a:off x="685800" y="1066800"/>
            <a:ext cx="7239000" cy="6853611"/>
          </a:xfrm>
          <a:prstGeom prst="rect">
            <a:avLst/>
          </a:prstGeom>
          <a:noFill/>
          <a:ln>
            <a:noFill/>
          </a:ln>
        </p:spPr>
      </p:pic>
      <p:sp>
        <p:nvSpPr>
          <p:cNvPr id="141" name="Shape 141"/>
          <p:cNvSpPr txBox="1">
            <a:spLocks noGrp="1"/>
          </p:cNvSpPr>
          <p:nvPr>
            <p:ph type="title"/>
          </p:nvPr>
        </p:nvSpPr>
        <p:spPr>
          <a:xfrm>
            <a:off x="457200" y="76200"/>
            <a:ext cx="8077199" cy="7921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Prevent Data Loss</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83022" cy="6858000"/>
          </a:xfrm>
          <a:prstGeom prst="rect">
            <a:avLst/>
          </a:prstGeom>
        </p:spPr>
      </p:pic>
      <p:sp>
        <p:nvSpPr>
          <p:cNvPr id="5" name="TextBox 4"/>
          <p:cNvSpPr txBox="1"/>
          <p:nvPr/>
        </p:nvSpPr>
        <p:spPr>
          <a:xfrm>
            <a:off x="121443" y="457200"/>
            <a:ext cx="8836819" cy="276999"/>
          </a:xfrm>
          <a:prstGeom prst="rect">
            <a:avLst/>
          </a:prstGeom>
          <a:noFill/>
        </p:spPr>
        <p:txBody>
          <a:bodyPr wrap="square" rtlCol="0">
            <a:spAutoFit/>
          </a:bodyPr>
          <a:lstStyle/>
          <a:p>
            <a:r>
              <a:rPr lang="en-US" sz="1200"/>
              <a:t>https://www.theatlantic.com/national/archive/2013/12/scientific-data-lost-forever/356422/</a:t>
            </a:r>
            <a:endParaRPr lang="en-US" sz="1200" dirty="0"/>
          </a:p>
        </p:txBody>
      </p:sp>
    </p:spTree>
    <p:extLst>
      <p:ext uri="{BB962C8B-B14F-4D97-AF65-F5344CB8AC3E}">
        <p14:creationId xmlns:p14="http://schemas.microsoft.com/office/powerpoint/2010/main" val="2199966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131" y="3362315"/>
            <a:ext cx="85737" cy="133369"/>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3" y="0"/>
            <a:ext cx="9049244" cy="6569765"/>
          </a:xfrm>
          <a:prstGeom prst="rect">
            <a:avLst/>
          </a:prstGeom>
        </p:spPr>
      </p:pic>
      <p:sp>
        <p:nvSpPr>
          <p:cNvPr id="6" name="TextBox 5"/>
          <p:cNvSpPr txBox="1"/>
          <p:nvPr/>
        </p:nvSpPr>
        <p:spPr>
          <a:xfrm>
            <a:off x="198783" y="6569765"/>
            <a:ext cx="8945217" cy="369332"/>
          </a:xfrm>
          <a:prstGeom prst="rect">
            <a:avLst/>
          </a:prstGeom>
          <a:noFill/>
        </p:spPr>
        <p:txBody>
          <a:bodyPr wrap="square" rtlCol="0">
            <a:spAutoFit/>
          </a:bodyPr>
          <a:lstStyle/>
          <a:p>
            <a:r>
              <a:rPr lang="en-US" dirty="0"/>
              <a:t>https://research.usc.edu/rigor-transparency-and-reproducibility/</a:t>
            </a:r>
          </a:p>
        </p:txBody>
      </p:sp>
    </p:spTree>
    <p:extLst>
      <p:ext uri="{BB962C8B-B14F-4D97-AF65-F5344CB8AC3E}">
        <p14:creationId xmlns:p14="http://schemas.microsoft.com/office/powerpoint/2010/main" val="2841607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293" y="0"/>
            <a:ext cx="5513414" cy="6858000"/>
          </a:xfrm>
          <a:prstGeom prst="rect">
            <a:avLst/>
          </a:prstGeom>
        </p:spPr>
      </p:pic>
    </p:spTree>
    <p:extLst>
      <p:ext uri="{BB962C8B-B14F-4D97-AF65-F5344CB8AC3E}">
        <p14:creationId xmlns:p14="http://schemas.microsoft.com/office/powerpoint/2010/main" val="3001621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29382" cy="2065199"/>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086" y="1994656"/>
            <a:ext cx="7567316" cy="1966131"/>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12" y="3922459"/>
            <a:ext cx="8618967" cy="3010161"/>
          </a:xfrm>
          <a:prstGeom prst="rect">
            <a:avLst/>
          </a:prstGeom>
        </p:spPr>
      </p:pic>
    </p:spTree>
    <p:extLst>
      <p:ext uri="{BB962C8B-B14F-4D97-AF65-F5344CB8AC3E}">
        <p14:creationId xmlns:p14="http://schemas.microsoft.com/office/powerpoint/2010/main" val="84793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81" y="0"/>
            <a:ext cx="7630637" cy="6858000"/>
          </a:xfrm>
          <a:prstGeom prst="rect">
            <a:avLst/>
          </a:prstGeom>
        </p:spPr>
      </p:pic>
    </p:spTree>
    <p:extLst>
      <p:ext uri="{BB962C8B-B14F-4D97-AF65-F5344CB8AC3E}">
        <p14:creationId xmlns:p14="http://schemas.microsoft.com/office/powerpoint/2010/main" val="732762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910"/>
            <a:ext cx="9144000" cy="6542314"/>
          </a:xfrm>
          <a:prstGeom prst="rect">
            <a:avLst/>
          </a:prstGeom>
        </p:spPr>
      </p:pic>
    </p:spTree>
    <p:extLst>
      <p:ext uri="{BB962C8B-B14F-4D97-AF65-F5344CB8AC3E}">
        <p14:creationId xmlns:p14="http://schemas.microsoft.com/office/powerpoint/2010/main" val="2010506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274637"/>
            <a:ext cx="8229600" cy="10207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dirty="0">
                <a:solidFill>
                  <a:schemeClr val="dk1"/>
                </a:solidFill>
                <a:latin typeface="Calibri"/>
                <a:ea typeface="Calibri"/>
                <a:cs typeface="Calibri"/>
                <a:sym typeface="Calibri"/>
              </a:rPr>
              <a:t>Recognition</a:t>
            </a:r>
          </a:p>
        </p:txBody>
      </p:sp>
      <p:pic>
        <p:nvPicPr>
          <p:cNvPr id="163" name="Shape 163"/>
          <p:cNvPicPr preferRelativeResize="0">
            <a:picLocks noGrp="1"/>
          </p:cNvPicPr>
          <p:nvPr>
            <p:ph type="body" idx="1"/>
          </p:nvPr>
        </p:nvPicPr>
        <p:blipFill rotWithShape="1">
          <a:blip r:embed="rId3"/>
          <a:srcRect l="24214" t="12068" r="25098" b="53333"/>
          <a:stretch/>
        </p:blipFill>
        <p:spPr>
          <a:xfrm>
            <a:off x="685800" y="1341697"/>
            <a:ext cx="8354166" cy="3378140"/>
          </a:xfrm>
          <a:prstGeom prst="rect">
            <a:avLst/>
          </a:prstGeom>
          <a:noFill/>
          <a:ln>
            <a:noFill/>
          </a:ln>
        </p:spPr>
      </p:pic>
      <p:sp>
        <p:nvSpPr>
          <p:cNvPr id="164" name="Shape 164"/>
          <p:cNvSpPr txBox="1"/>
          <p:nvPr/>
        </p:nvSpPr>
        <p:spPr>
          <a:xfrm>
            <a:off x="762000" y="5029200"/>
            <a:ext cx="7848599"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alibri"/>
                <a:ea typeface="Calibri"/>
                <a:cs typeface="Calibri"/>
                <a:sym typeface="Calibri"/>
              </a:rPr>
              <a:t>Chapter II.C.2.f(i)(c), Biographical Sketch(es), has been revised to rename the “Publications” section to “Products” and amend terminology and instructions accordingly. This change makes clear that products may include, but are not limited to, publications, data sets, software, patents, and copyrights.</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idx="1"/>
          </p:nvPr>
        </p:nvSpPr>
        <p:spPr>
          <a:xfrm>
            <a:off x="38328" y="1598832"/>
            <a:ext cx="8648472" cy="4527332"/>
          </a:xfrm>
        </p:spPr>
        <p:txBody>
          <a:bodyPr/>
          <a:lstStyle/>
          <a:p>
            <a:r>
              <a:rPr lang="en-US" sz="1600" dirty="0" smtClean="0">
                <a:solidFill>
                  <a:srgbClr val="FF0000"/>
                </a:solidFill>
              </a:rPr>
              <a:t>Background on data management</a:t>
            </a:r>
          </a:p>
          <a:p>
            <a:pPr marL="203200" indent="0">
              <a:buNone/>
            </a:pPr>
            <a:endParaRPr lang="en-US" sz="1600" dirty="0" smtClean="0"/>
          </a:p>
          <a:p>
            <a:r>
              <a:rPr lang="en-US" sz="1600" dirty="0" smtClean="0">
                <a:solidFill>
                  <a:srgbClr val="FF0000"/>
                </a:solidFill>
              </a:rPr>
              <a:t>Why data management is important</a:t>
            </a:r>
          </a:p>
          <a:p>
            <a:pPr marL="203200" indent="0">
              <a:buNone/>
            </a:pPr>
            <a:endParaRPr lang="en-US" sz="1600" dirty="0" smtClean="0"/>
          </a:p>
          <a:p>
            <a:r>
              <a:rPr lang="en-US" sz="1600" dirty="0" smtClean="0"/>
              <a:t>Intro to best practices for data management</a:t>
            </a:r>
          </a:p>
          <a:p>
            <a:pPr marL="203200" indent="0">
              <a:buNone/>
            </a:pPr>
            <a:endParaRPr lang="en-US" sz="1600" dirty="0" smtClean="0"/>
          </a:p>
          <a:p>
            <a:r>
              <a:rPr lang="en-US" sz="1600" dirty="0" smtClean="0"/>
              <a:t>Library resources for data management.</a:t>
            </a:r>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370" y="2090252"/>
            <a:ext cx="4343400" cy="4343400"/>
          </a:xfrm>
          <a:prstGeom prst="rect">
            <a:avLst/>
          </a:prstGeom>
        </p:spPr>
      </p:pic>
      <p:sp>
        <p:nvSpPr>
          <p:cNvPr id="5" name="TextBox 4"/>
          <p:cNvSpPr txBox="1"/>
          <p:nvPr/>
        </p:nvSpPr>
        <p:spPr>
          <a:xfrm>
            <a:off x="6209159" y="6384373"/>
            <a:ext cx="2874611" cy="246221"/>
          </a:xfrm>
          <a:prstGeom prst="rect">
            <a:avLst/>
          </a:prstGeom>
          <a:noFill/>
        </p:spPr>
        <p:txBody>
          <a:bodyPr wrap="square" rtlCol="0">
            <a:spAutoFit/>
          </a:bodyPr>
          <a:lstStyle/>
          <a:p>
            <a:r>
              <a:rPr lang="en-US" sz="1000" dirty="0" smtClean="0"/>
              <a:t>Photo by Carl Vogtmann</a:t>
            </a:r>
            <a:endParaRPr lang="en-US" sz="1000" dirty="0"/>
          </a:p>
        </p:txBody>
      </p:sp>
    </p:spTree>
    <p:extLst>
      <p:ext uri="{BB962C8B-B14F-4D97-AF65-F5344CB8AC3E}">
        <p14:creationId xmlns:p14="http://schemas.microsoft.com/office/powerpoint/2010/main" val="531193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342"/>
            <a:ext cx="9144000" cy="5191315"/>
          </a:xfrm>
          <a:prstGeom prst="rect">
            <a:avLst/>
          </a:prstGeom>
        </p:spPr>
      </p:pic>
      <p:sp>
        <p:nvSpPr>
          <p:cNvPr id="5" name="TextBox 4"/>
          <p:cNvSpPr txBox="1"/>
          <p:nvPr/>
        </p:nvSpPr>
        <p:spPr>
          <a:xfrm>
            <a:off x="150019" y="6186488"/>
            <a:ext cx="8665369" cy="307777"/>
          </a:xfrm>
          <a:prstGeom prst="rect">
            <a:avLst/>
          </a:prstGeom>
          <a:noFill/>
        </p:spPr>
        <p:txBody>
          <a:bodyPr wrap="square" rtlCol="0">
            <a:spAutoFit/>
          </a:bodyPr>
          <a:lstStyle/>
          <a:p>
            <a:r>
              <a:rPr lang="en-US" sz="1400"/>
              <a:t>https://www.elsevier.com/about/open-science/research-data/data-citation</a:t>
            </a:r>
            <a:endParaRPr lang="en-US" sz="1400" dirty="0"/>
          </a:p>
        </p:txBody>
      </p:sp>
    </p:spTree>
    <p:extLst>
      <p:ext uri="{BB962C8B-B14F-4D97-AF65-F5344CB8AC3E}">
        <p14:creationId xmlns:p14="http://schemas.microsoft.com/office/powerpoint/2010/main" val="3079979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Benefits of managing and sharing </a:t>
            </a:r>
            <a:r>
              <a:rPr lang="en-US" sz="4400" b="0" i="0" u="none" strike="noStrike" cap="none" baseline="0" dirty="0">
                <a:solidFill>
                  <a:schemeClr val="dk1"/>
                </a:solidFill>
                <a:latin typeface="Calibri"/>
                <a:ea typeface="Calibri"/>
                <a:cs typeface="Calibri"/>
                <a:sym typeface="Calibri"/>
              </a:rPr>
              <a:t>your data</a:t>
            </a:r>
          </a:p>
        </p:txBody>
      </p:sp>
      <p:sp>
        <p:nvSpPr>
          <p:cNvPr id="170" name="Shape 170"/>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0000"/>
              <a:buFont typeface="Calibri"/>
              <a:buChar char="•"/>
            </a:pPr>
            <a:r>
              <a:rPr lang="en-US" sz="2500" dirty="0">
                <a:solidFill>
                  <a:schemeClr val="dk1"/>
                </a:solidFill>
                <a:latin typeface="Calibri"/>
                <a:ea typeface="Calibri"/>
                <a:cs typeface="Calibri"/>
                <a:sym typeface="Calibri"/>
              </a:rPr>
              <a:t>S</a:t>
            </a:r>
            <a:r>
              <a:rPr lang="en-US" sz="2500" b="0" i="0" u="none" strike="noStrike" cap="none" baseline="0" dirty="0" smtClean="0">
                <a:solidFill>
                  <a:schemeClr val="dk1"/>
                </a:solidFill>
                <a:latin typeface="Calibri"/>
                <a:ea typeface="Calibri"/>
                <a:cs typeface="Calibri"/>
                <a:sym typeface="Calibri"/>
              </a:rPr>
              <a:t>aves </a:t>
            </a:r>
            <a:r>
              <a:rPr lang="en-US" sz="2500" b="0" i="0" u="none" strike="noStrike" cap="none" baseline="0" dirty="0">
                <a:solidFill>
                  <a:schemeClr val="dk1"/>
                </a:solidFill>
                <a:latin typeface="Calibri"/>
                <a:ea typeface="Calibri"/>
                <a:cs typeface="Calibri"/>
                <a:sym typeface="Calibri"/>
              </a:rPr>
              <a:t>you </a:t>
            </a:r>
            <a:r>
              <a:rPr lang="en-US" sz="2500" b="0" i="0" u="none" strike="noStrike" cap="none" baseline="0" dirty="0" smtClean="0">
                <a:solidFill>
                  <a:schemeClr val="dk1"/>
                </a:solidFill>
                <a:latin typeface="Calibri"/>
                <a:ea typeface="Calibri"/>
                <a:cs typeface="Calibri"/>
                <a:sym typeface="Calibri"/>
              </a:rPr>
              <a:t>time and maybe money.</a:t>
            </a:r>
            <a:endParaRPr lang="en-US" sz="250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00"/>
              </a:spcBef>
              <a:buClr>
                <a:schemeClr val="dk1"/>
              </a:buClr>
              <a:buSzPct val="100000"/>
              <a:buFont typeface="Calibri"/>
              <a:buChar char="•"/>
            </a:pPr>
            <a:r>
              <a:rPr lang="en-US" sz="2500" dirty="0">
                <a:solidFill>
                  <a:schemeClr val="dk1"/>
                </a:solidFill>
                <a:latin typeface="Calibri"/>
                <a:ea typeface="Calibri"/>
                <a:cs typeface="Calibri"/>
                <a:sym typeface="Calibri"/>
              </a:rPr>
              <a:t>I</a:t>
            </a:r>
            <a:r>
              <a:rPr lang="en-US" sz="2500" b="0" i="0" u="none" strike="noStrike" cap="none" baseline="0" dirty="0" smtClean="0">
                <a:solidFill>
                  <a:schemeClr val="dk1"/>
                </a:solidFill>
                <a:latin typeface="Calibri"/>
                <a:ea typeface="Calibri"/>
                <a:cs typeface="Calibri"/>
                <a:sym typeface="Calibri"/>
              </a:rPr>
              <a:t>ncreases </a:t>
            </a:r>
            <a:r>
              <a:rPr lang="en-US" sz="2500" b="0" i="0" u="none" strike="noStrike" cap="none" baseline="0" dirty="0">
                <a:solidFill>
                  <a:schemeClr val="dk1"/>
                </a:solidFill>
                <a:latin typeface="Calibri"/>
                <a:ea typeface="Calibri"/>
                <a:cs typeface="Calibri"/>
                <a:sym typeface="Calibri"/>
              </a:rPr>
              <a:t>the impact of your research through data citation. </a:t>
            </a:r>
          </a:p>
          <a:p>
            <a:pPr marL="342900" marR="0" lvl="0" indent="-342900" algn="l" rtl="0">
              <a:lnSpc>
                <a:spcPct val="80000"/>
              </a:lnSpc>
              <a:spcBef>
                <a:spcPts val="500"/>
              </a:spcBef>
              <a:buClr>
                <a:schemeClr val="dk1"/>
              </a:buClr>
              <a:buSzPct val="100000"/>
              <a:buFont typeface="Calibri"/>
              <a:buChar char="•"/>
            </a:pPr>
            <a:r>
              <a:rPr lang="en-US" sz="2500" dirty="0">
                <a:solidFill>
                  <a:schemeClr val="dk1"/>
                </a:solidFill>
                <a:latin typeface="Calibri"/>
                <a:ea typeface="Calibri"/>
                <a:cs typeface="Calibri"/>
                <a:sym typeface="Calibri"/>
              </a:rPr>
              <a:t>C</a:t>
            </a:r>
            <a:r>
              <a:rPr lang="en-US" sz="2500" b="0" i="0" u="none" strike="noStrike" cap="none" baseline="0" dirty="0" smtClean="0">
                <a:solidFill>
                  <a:schemeClr val="dk1"/>
                </a:solidFill>
                <a:latin typeface="Calibri"/>
                <a:ea typeface="Calibri"/>
                <a:cs typeface="Calibri"/>
                <a:sym typeface="Calibri"/>
              </a:rPr>
              <a:t>learly </a:t>
            </a:r>
            <a:r>
              <a:rPr lang="en-US" sz="2500" b="0" i="0" u="none" strike="noStrike" cap="none" baseline="0" dirty="0">
                <a:solidFill>
                  <a:schemeClr val="dk1"/>
                </a:solidFill>
                <a:latin typeface="Calibri"/>
                <a:ea typeface="Calibri"/>
                <a:cs typeface="Calibri"/>
                <a:sym typeface="Calibri"/>
              </a:rPr>
              <a:t>documents and provides evidence for your research in conjunction with published results. </a:t>
            </a:r>
          </a:p>
          <a:p>
            <a:pPr marL="342900" marR="0" lvl="0" indent="-342900" algn="l" rtl="0">
              <a:lnSpc>
                <a:spcPct val="80000"/>
              </a:lnSpc>
              <a:spcBef>
                <a:spcPts val="500"/>
              </a:spcBef>
              <a:buClr>
                <a:schemeClr val="dk1"/>
              </a:buClr>
              <a:buSzPct val="100000"/>
              <a:buFont typeface="Calibri"/>
              <a:buChar char="•"/>
            </a:pPr>
            <a:r>
              <a:rPr lang="en-US" sz="2500" dirty="0">
                <a:solidFill>
                  <a:schemeClr val="dk1"/>
                </a:solidFill>
                <a:latin typeface="Calibri"/>
                <a:ea typeface="Calibri"/>
                <a:cs typeface="Calibri"/>
                <a:sym typeface="Calibri"/>
              </a:rPr>
              <a:t>M</a:t>
            </a:r>
            <a:r>
              <a:rPr lang="en-US" sz="2500" b="0" i="0" u="none" strike="noStrike" cap="none" baseline="0" dirty="0" smtClean="0">
                <a:solidFill>
                  <a:schemeClr val="dk1"/>
                </a:solidFill>
                <a:latin typeface="Calibri"/>
                <a:ea typeface="Calibri"/>
                <a:cs typeface="Calibri"/>
                <a:sym typeface="Calibri"/>
              </a:rPr>
              <a:t>eet </a:t>
            </a:r>
            <a:r>
              <a:rPr lang="en-US" sz="2500" b="0" i="0" u="none" strike="noStrike" cap="none" baseline="0" dirty="0">
                <a:solidFill>
                  <a:schemeClr val="dk1"/>
                </a:solidFill>
                <a:latin typeface="Calibri"/>
                <a:ea typeface="Calibri"/>
                <a:cs typeface="Calibri"/>
                <a:sym typeface="Calibri"/>
              </a:rPr>
              <a:t>copyright and ethical compliance </a:t>
            </a:r>
            <a:r>
              <a:rPr lang="en-US" sz="2500" b="0" i="0" u="none" strike="noStrike" cap="none" baseline="0" dirty="0" smtClean="0">
                <a:solidFill>
                  <a:schemeClr val="dk1"/>
                </a:solidFill>
                <a:latin typeface="Calibri"/>
                <a:ea typeface="Calibri"/>
                <a:cs typeface="Calibri"/>
                <a:sym typeface="Calibri"/>
              </a:rPr>
              <a:t>(i.e. </a:t>
            </a:r>
            <a:r>
              <a:rPr lang="en-US" sz="2500" b="0" i="0" u="none" strike="noStrike" cap="none" baseline="0" dirty="0">
                <a:solidFill>
                  <a:schemeClr val="dk1"/>
                </a:solidFill>
                <a:latin typeface="Calibri"/>
                <a:ea typeface="Calibri"/>
                <a:cs typeface="Calibri"/>
                <a:sym typeface="Calibri"/>
              </a:rPr>
              <a:t>HIPAA). </a:t>
            </a:r>
          </a:p>
          <a:p>
            <a:pPr marL="342900" marR="0" lvl="0" indent="-342900" algn="l" rtl="0">
              <a:lnSpc>
                <a:spcPct val="80000"/>
              </a:lnSpc>
              <a:spcBef>
                <a:spcPts val="500"/>
              </a:spcBef>
              <a:buClr>
                <a:schemeClr val="dk1"/>
              </a:buClr>
              <a:buSzPct val="100000"/>
              <a:buFont typeface="Calibri"/>
              <a:buChar char="•"/>
            </a:pPr>
            <a:r>
              <a:rPr lang="en-US" sz="2500" dirty="0">
                <a:solidFill>
                  <a:schemeClr val="dk1"/>
                </a:solidFill>
                <a:latin typeface="Calibri"/>
                <a:ea typeface="Calibri"/>
                <a:cs typeface="Calibri"/>
                <a:sym typeface="Calibri"/>
              </a:rPr>
              <a:t>P</a:t>
            </a:r>
            <a:r>
              <a:rPr lang="en-US" sz="2500" b="0" i="0" u="none" strike="noStrike" cap="none" baseline="0" dirty="0" smtClean="0">
                <a:solidFill>
                  <a:schemeClr val="dk1"/>
                </a:solidFill>
                <a:latin typeface="Calibri"/>
                <a:ea typeface="Calibri"/>
                <a:cs typeface="Calibri"/>
                <a:sym typeface="Calibri"/>
              </a:rPr>
              <a:t>reserves </a:t>
            </a:r>
            <a:r>
              <a:rPr lang="en-US" sz="2500" b="0" i="0" u="none" strike="noStrike" cap="none" baseline="0" dirty="0">
                <a:solidFill>
                  <a:schemeClr val="dk1"/>
                </a:solidFill>
                <a:latin typeface="Calibri"/>
                <a:ea typeface="Calibri"/>
                <a:cs typeface="Calibri"/>
                <a:sym typeface="Calibri"/>
              </a:rPr>
              <a:t>data for long-term access and prevents loss of data. </a:t>
            </a:r>
          </a:p>
          <a:p>
            <a:pPr marL="342900" marR="0" lvl="0" indent="-342900" algn="l" rtl="0">
              <a:lnSpc>
                <a:spcPct val="80000"/>
              </a:lnSpc>
              <a:spcBef>
                <a:spcPts val="500"/>
              </a:spcBef>
              <a:buClr>
                <a:schemeClr val="dk1"/>
              </a:buClr>
              <a:buSzPct val="100000"/>
              <a:buFont typeface="Calibri"/>
              <a:buChar char="•"/>
            </a:pPr>
            <a:r>
              <a:rPr lang="en-US" sz="2500" dirty="0">
                <a:solidFill>
                  <a:schemeClr val="dk1"/>
                </a:solidFill>
                <a:latin typeface="Calibri"/>
                <a:ea typeface="Calibri"/>
                <a:cs typeface="Calibri"/>
                <a:sym typeface="Calibri"/>
              </a:rPr>
              <a:t>D</a:t>
            </a:r>
            <a:r>
              <a:rPr lang="en-US" sz="2500" b="0" i="0" u="none" strike="noStrike" cap="none" baseline="0" dirty="0" smtClean="0">
                <a:solidFill>
                  <a:schemeClr val="dk1"/>
                </a:solidFill>
                <a:latin typeface="Calibri"/>
                <a:ea typeface="Calibri"/>
                <a:cs typeface="Calibri"/>
                <a:sym typeface="Calibri"/>
              </a:rPr>
              <a:t>escribes </a:t>
            </a:r>
            <a:r>
              <a:rPr lang="en-US" sz="2500" b="0" i="0" u="none" strike="noStrike" cap="none" baseline="0" dirty="0">
                <a:solidFill>
                  <a:schemeClr val="dk1"/>
                </a:solidFill>
                <a:latin typeface="Calibri"/>
                <a:ea typeface="Calibri"/>
                <a:cs typeface="Calibri"/>
                <a:sym typeface="Calibri"/>
              </a:rPr>
              <a:t>and shares data with others to further new discoveries and research</a:t>
            </a:r>
            <a:r>
              <a:rPr lang="en-US" sz="2500" b="0" i="0" u="none" strike="noStrike" cap="none" baseline="0" dirty="0" smtClean="0">
                <a:solidFill>
                  <a:schemeClr val="dk1"/>
                </a:solidFill>
                <a:latin typeface="Calibri"/>
                <a:ea typeface="Calibri"/>
                <a:cs typeface="Calibri"/>
                <a:sym typeface="Calibri"/>
              </a:rPr>
              <a:t>.</a:t>
            </a:r>
          </a:p>
          <a:p>
            <a:pPr marL="342900" marR="0" lvl="0" indent="-342900" algn="l" rtl="0">
              <a:lnSpc>
                <a:spcPct val="80000"/>
              </a:lnSpc>
              <a:spcBef>
                <a:spcPts val="500"/>
              </a:spcBef>
              <a:buClr>
                <a:schemeClr val="dk1"/>
              </a:buClr>
              <a:buSzPct val="100000"/>
              <a:buFont typeface="Calibri"/>
              <a:buChar char="•"/>
            </a:pPr>
            <a:r>
              <a:rPr lang="en-US" sz="2500" dirty="0" smtClean="0">
                <a:solidFill>
                  <a:schemeClr val="dk1"/>
                </a:solidFill>
                <a:latin typeface="Calibri"/>
                <a:ea typeface="Calibri"/>
                <a:cs typeface="Calibri"/>
                <a:sym typeface="Calibri"/>
              </a:rPr>
              <a:t>Funder and Journal data sharing mandates</a:t>
            </a:r>
            <a:endParaRPr lang="en-US" sz="2500" b="0" i="0" u="none" strike="noStrike" cap="none" baseline="0" dirty="0">
              <a:solidFill>
                <a:schemeClr val="dk1"/>
              </a:solidFill>
              <a:latin typeface="Calibri"/>
              <a:ea typeface="Calibri"/>
              <a:cs typeface="Calibri"/>
              <a:sym typeface="Calibri"/>
            </a:endParaRPr>
          </a:p>
          <a:p>
            <a:endParaRPr lang="en-US" sz="25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230"/>
              </a:spcBef>
              <a:buClr>
                <a:schemeClr val="dk1"/>
              </a:buClr>
              <a:buSzPct val="25000"/>
              <a:buFont typeface="Calibri"/>
              <a:buNone/>
            </a:pPr>
            <a:r>
              <a:rPr lang="en-US" sz="1150" b="0" i="0" u="none" strike="noStrike" cap="none" baseline="0" dirty="0">
                <a:solidFill>
                  <a:schemeClr val="dk1"/>
                </a:solidFill>
                <a:latin typeface="Calibri"/>
                <a:ea typeface="Calibri"/>
                <a:cs typeface="Calibri"/>
                <a:sym typeface="Calibri"/>
              </a:rPr>
              <a:t> Adapted From: University of Minnesota Libraries Data Management web page: </a:t>
            </a:r>
            <a:r>
              <a:rPr lang="en-US" sz="1150" b="0" i="0" u="sng" strike="noStrike" cap="none" baseline="0" dirty="0">
                <a:solidFill>
                  <a:schemeClr val="hlink"/>
                </a:solidFill>
                <a:latin typeface="Calibri"/>
                <a:ea typeface="Calibri"/>
                <a:cs typeface="Calibri"/>
                <a:sym typeface="Calibri"/>
                <a:hlinkClick r:id="rId3"/>
              </a:rPr>
              <a:t>https://www.lib.umn.edu/datamanagement</a:t>
            </a:r>
          </a:p>
          <a:p>
            <a:endParaRPr lang="en-US" sz="1150" b="0" i="0" u="sng" strike="noStrike" cap="none" baseline="0" dirty="0">
              <a:solidFill>
                <a:schemeClr val="hlink"/>
              </a:solidFill>
              <a:latin typeface="Calibri"/>
              <a:ea typeface="Calibri"/>
              <a:cs typeface="Calibri"/>
              <a:sym typeface="Calibri"/>
              <a:hlinkClick r:id="rId3"/>
            </a:endParaRPr>
          </a:p>
          <a:p>
            <a:endParaRPr lang="en-US" sz="1150" b="0" i="0" u="sng" strike="noStrike" cap="none" baseline="0" dirty="0">
              <a:solidFill>
                <a:schemeClr val="hlink"/>
              </a:solidFill>
              <a:latin typeface="Calibri"/>
              <a:ea typeface="Calibri"/>
              <a:cs typeface="Calibri"/>
              <a:sym typeface="Calibri"/>
              <a:hlinkClick r:id="rId3"/>
            </a:endParaRPr>
          </a:p>
          <a:p>
            <a:endParaRPr lang="en-US" sz="1150" b="0" i="0" u="sng" strike="noStrike" cap="none" baseline="0" dirty="0">
              <a:solidFill>
                <a:schemeClr val="hlink"/>
              </a:solidFill>
              <a:latin typeface="Calibri"/>
              <a:ea typeface="Calibri"/>
              <a:cs typeface="Calibri"/>
              <a:sym typeface="Calibri"/>
              <a:hlinkClick r:id="rId3"/>
            </a:endParaRPr>
          </a:p>
        </p:txBody>
      </p:sp>
    </p:spTree>
    <p:extLst>
      <p:ext uri="{BB962C8B-B14F-4D97-AF65-F5344CB8AC3E}">
        <p14:creationId xmlns:p14="http://schemas.microsoft.com/office/powerpoint/2010/main" val="4013691783"/>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966" y="3356603"/>
            <a:ext cx="320068" cy="144793"/>
          </a:xfrm>
          <a:prstGeom prst="rect">
            <a:avLst/>
          </a:prstGeom>
        </p:spPr>
      </p:pic>
      <p:pic>
        <p:nvPicPr>
          <p:cNvPr id="4" name="Picture 3" descr="Reanalysis of antidepressant trial finds popular drug ineffective &amp; unsafe for adolescents | Eu - Internet Explorer"/>
          <p:cNvPicPr>
            <a:picLocks noChangeAspect="1"/>
          </p:cNvPicPr>
          <p:nvPr/>
        </p:nvPicPr>
        <p:blipFill rotWithShape="1">
          <a:blip r:embed="rId4" cstate="print">
            <a:extLst>
              <a:ext uri="{28A0092B-C50C-407E-A947-70E740481C1C}">
                <a14:useLocalDpi xmlns:a14="http://schemas.microsoft.com/office/drawing/2010/main" val="0"/>
              </a:ext>
            </a:extLst>
          </a:blip>
          <a:srcRect t="9261" b="2062"/>
          <a:stretch/>
        </p:blipFill>
        <p:spPr>
          <a:xfrm>
            <a:off x="-43804" y="678956"/>
            <a:ext cx="9144000" cy="5886107"/>
          </a:xfrm>
          <a:prstGeom prst="rect">
            <a:avLst/>
          </a:prstGeom>
        </p:spPr>
      </p:pic>
      <p:sp>
        <p:nvSpPr>
          <p:cNvPr id="3" name="TextBox 2"/>
          <p:cNvSpPr txBox="1"/>
          <p:nvPr/>
        </p:nvSpPr>
        <p:spPr>
          <a:xfrm>
            <a:off x="131411" y="136886"/>
            <a:ext cx="8809997" cy="584775"/>
          </a:xfrm>
          <a:prstGeom prst="rect">
            <a:avLst/>
          </a:prstGeom>
          <a:noFill/>
        </p:spPr>
        <p:txBody>
          <a:bodyPr wrap="square" rtlCol="0">
            <a:spAutoFit/>
          </a:bodyPr>
          <a:lstStyle/>
          <a:p>
            <a:pPr algn="ctr"/>
            <a:r>
              <a:rPr lang="en-US" sz="3200" dirty="0" smtClean="0"/>
              <a:t>Data reuse success story # 1</a:t>
            </a:r>
            <a:endParaRPr lang="en-US" sz="3200" dirty="0"/>
          </a:p>
        </p:txBody>
      </p:sp>
    </p:spTree>
    <p:extLst>
      <p:ext uri="{BB962C8B-B14F-4D97-AF65-F5344CB8AC3E}">
        <p14:creationId xmlns:p14="http://schemas.microsoft.com/office/powerpoint/2010/main" val="2122497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mers solve decade old HIV puzzle in ten days -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666" t="8954" r="33334" b="-6184"/>
          <a:stretch/>
        </p:blipFill>
        <p:spPr>
          <a:xfrm>
            <a:off x="1449883" y="695299"/>
            <a:ext cx="6204793" cy="6628114"/>
          </a:xfrm>
          <a:prstGeom prst="rect">
            <a:avLst/>
          </a:prstGeom>
        </p:spPr>
      </p:pic>
      <p:sp>
        <p:nvSpPr>
          <p:cNvPr id="3" name="TextBox 2"/>
          <p:cNvSpPr txBox="1"/>
          <p:nvPr/>
        </p:nvSpPr>
        <p:spPr>
          <a:xfrm>
            <a:off x="553020" y="136886"/>
            <a:ext cx="7320676" cy="584775"/>
          </a:xfrm>
          <a:prstGeom prst="rect">
            <a:avLst/>
          </a:prstGeom>
          <a:noFill/>
        </p:spPr>
        <p:txBody>
          <a:bodyPr wrap="square" rtlCol="0">
            <a:spAutoFit/>
          </a:bodyPr>
          <a:lstStyle/>
          <a:p>
            <a:pPr lvl="0" algn="ctr"/>
            <a:r>
              <a:rPr lang="en-US" sz="3200" dirty="0">
                <a:solidFill>
                  <a:prstClr val="black"/>
                </a:solidFill>
              </a:rPr>
              <a:t>Data reuse success story # </a:t>
            </a:r>
            <a:r>
              <a:rPr lang="en-US" sz="3200" dirty="0" smtClean="0">
                <a:solidFill>
                  <a:prstClr val="black"/>
                </a:solidFill>
              </a:rPr>
              <a:t>2</a:t>
            </a:r>
            <a:endParaRPr lang="en-US" sz="3200" dirty="0">
              <a:solidFill>
                <a:prstClr val="black"/>
              </a:solidFill>
            </a:endParaRPr>
          </a:p>
        </p:txBody>
      </p:sp>
    </p:spTree>
    <p:extLst>
      <p:ext uri="{BB962C8B-B14F-4D97-AF65-F5344CB8AC3E}">
        <p14:creationId xmlns:p14="http://schemas.microsoft.com/office/powerpoint/2010/main" val="848140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idx="1"/>
          </p:nvPr>
        </p:nvSpPr>
        <p:spPr>
          <a:xfrm>
            <a:off x="0" y="1600200"/>
            <a:ext cx="8686800" cy="4525963"/>
          </a:xfrm>
        </p:spPr>
        <p:txBody>
          <a:bodyPr/>
          <a:lstStyle/>
          <a:p>
            <a:r>
              <a:rPr lang="en-US" sz="1600" dirty="0" smtClean="0"/>
              <a:t>Background on data management</a:t>
            </a:r>
          </a:p>
          <a:p>
            <a:pPr marL="203200" indent="0">
              <a:buNone/>
            </a:pPr>
            <a:endParaRPr lang="en-US" sz="1600" dirty="0" smtClean="0"/>
          </a:p>
          <a:p>
            <a:r>
              <a:rPr lang="en-US" sz="1600" dirty="0" smtClean="0"/>
              <a:t>Why data management is important</a:t>
            </a:r>
          </a:p>
          <a:p>
            <a:pPr marL="203200" indent="0">
              <a:buNone/>
            </a:pPr>
            <a:endParaRPr lang="en-US" sz="1600" dirty="0" smtClean="0"/>
          </a:p>
          <a:p>
            <a:r>
              <a:rPr lang="en-US" sz="1600" dirty="0" smtClean="0">
                <a:solidFill>
                  <a:srgbClr val="FF0000"/>
                </a:solidFill>
              </a:rPr>
              <a:t>Intro to best practices for data management</a:t>
            </a:r>
          </a:p>
          <a:p>
            <a:pPr marL="203200" indent="0">
              <a:buNone/>
            </a:pPr>
            <a:endParaRPr lang="en-US" sz="1600" dirty="0" smtClean="0">
              <a:solidFill>
                <a:srgbClr val="FF0000"/>
              </a:solidFill>
            </a:endParaRPr>
          </a:p>
          <a:p>
            <a:r>
              <a:rPr lang="en-US" sz="1600" dirty="0" smtClean="0">
                <a:solidFill>
                  <a:srgbClr val="FF0000"/>
                </a:solidFill>
              </a:rPr>
              <a:t>Library resources for data management.</a:t>
            </a:r>
          </a:p>
          <a:p>
            <a:endParaRPr lang="en-US" sz="1600"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393" y="1985536"/>
            <a:ext cx="4343400" cy="4343400"/>
          </a:xfrm>
          <a:prstGeom prst="rect">
            <a:avLst/>
          </a:prstGeom>
        </p:spPr>
      </p:pic>
      <p:sp>
        <p:nvSpPr>
          <p:cNvPr id="5" name="TextBox 4"/>
          <p:cNvSpPr txBox="1"/>
          <p:nvPr/>
        </p:nvSpPr>
        <p:spPr>
          <a:xfrm>
            <a:off x="6209159" y="6384373"/>
            <a:ext cx="2874611" cy="246221"/>
          </a:xfrm>
          <a:prstGeom prst="rect">
            <a:avLst/>
          </a:prstGeom>
          <a:noFill/>
        </p:spPr>
        <p:txBody>
          <a:bodyPr wrap="square" rtlCol="0">
            <a:spAutoFit/>
          </a:bodyPr>
          <a:lstStyle/>
          <a:p>
            <a:r>
              <a:rPr lang="en-US" sz="1000" dirty="0" smtClean="0"/>
              <a:t>Photo by Carl Vogtmann</a:t>
            </a:r>
            <a:endParaRPr lang="en-US" sz="1000" dirty="0"/>
          </a:p>
        </p:txBody>
      </p:sp>
    </p:spTree>
    <p:extLst>
      <p:ext uri="{BB962C8B-B14F-4D97-AF65-F5344CB8AC3E}">
        <p14:creationId xmlns:p14="http://schemas.microsoft.com/office/powerpoint/2010/main" val="3657829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a:t>
            </a:r>
            <a:endParaRPr lang="en-US" dirty="0"/>
          </a:p>
        </p:txBody>
      </p:sp>
      <p:sp>
        <p:nvSpPr>
          <p:cNvPr id="3" name="Text Placeholder 2"/>
          <p:cNvSpPr>
            <a:spLocks noGrp="1"/>
          </p:cNvSpPr>
          <p:nvPr>
            <p:ph type="body" idx="1"/>
          </p:nvPr>
        </p:nvSpPr>
        <p:spPr>
          <a:xfrm>
            <a:off x="381000" y="1219200"/>
            <a:ext cx="8229600" cy="5486400"/>
          </a:xfrm>
        </p:spPr>
        <p:txBody>
          <a:bodyPr>
            <a:normAutofit fontScale="92500"/>
          </a:bodyPr>
          <a:lstStyle/>
          <a:p>
            <a:r>
              <a:rPr lang="en-US" sz="2400" dirty="0" smtClean="0"/>
              <a:t>Managing data </a:t>
            </a:r>
            <a:r>
              <a:rPr lang="en-US" sz="2400" dirty="0"/>
              <a:t>effectively across the data lifecycle is </a:t>
            </a:r>
            <a:r>
              <a:rPr lang="en-US" sz="2400" dirty="0" smtClean="0"/>
              <a:t>critical for </a:t>
            </a:r>
            <a:r>
              <a:rPr lang="en-US" sz="2400" dirty="0"/>
              <a:t>the success of </a:t>
            </a:r>
            <a:r>
              <a:rPr lang="en-US" sz="2400" dirty="0" smtClean="0"/>
              <a:t>a research project</a:t>
            </a:r>
          </a:p>
          <a:p>
            <a:pPr lvl="1"/>
            <a:r>
              <a:rPr lang="en-US" sz="2000" dirty="0" smtClean="0"/>
              <a:t>Make a data management plan</a:t>
            </a:r>
          </a:p>
          <a:p>
            <a:pPr lvl="1"/>
            <a:endParaRPr lang="en-US" sz="2400" dirty="0" smtClean="0"/>
          </a:p>
          <a:p>
            <a:r>
              <a:rPr lang="en-US" sz="2400" dirty="0" smtClean="0"/>
              <a:t>Data management refers to all aspects of creating, housing, delivering, maintaining, and archiving and preserving data</a:t>
            </a:r>
          </a:p>
          <a:p>
            <a:endParaRPr lang="en-US" sz="2400" dirty="0" smtClean="0"/>
          </a:p>
          <a:p>
            <a:r>
              <a:rPr lang="en-US" sz="2400" dirty="0" smtClean="0"/>
              <a:t>It is one of the essential areas of responsible conduct of research</a:t>
            </a:r>
          </a:p>
          <a:p>
            <a:endParaRPr lang="en-US" sz="2400" dirty="0" smtClean="0"/>
          </a:p>
          <a:p>
            <a:r>
              <a:rPr lang="en-US" sz="2400" dirty="0"/>
              <a:t>All subject areas (humanities, social science, and hard sciences) engage with data in many formats</a:t>
            </a:r>
            <a:r>
              <a:rPr lang="en-US" sz="2400" dirty="0" smtClean="0"/>
              <a:t>.</a:t>
            </a:r>
          </a:p>
          <a:p>
            <a:endParaRPr lang="en-US" sz="2400" dirty="0"/>
          </a:p>
          <a:p>
            <a:r>
              <a:rPr lang="en-US" sz="2400" dirty="0"/>
              <a:t>Absence of data documentation and management will limit the potential use of that data. </a:t>
            </a:r>
          </a:p>
          <a:p>
            <a:endParaRPr lang="en-US" sz="2400" dirty="0" smtClean="0"/>
          </a:p>
          <a:p>
            <a:endParaRPr lang="en-US" sz="2400" dirty="0"/>
          </a:p>
        </p:txBody>
      </p:sp>
      <p:sp>
        <p:nvSpPr>
          <p:cNvPr id="4" name="Rectangle 3"/>
          <p:cNvSpPr/>
          <p:nvPr/>
        </p:nvSpPr>
        <p:spPr>
          <a:xfrm>
            <a:off x="2362200" y="6869631"/>
            <a:ext cx="4572000" cy="369332"/>
          </a:xfrm>
          <a:prstGeom prst="rect">
            <a:avLst/>
          </a:prstGeom>
        </p:spPr>
        <p:txBody>
          <a:bodyPr>
            <a:spAutoFit/>
          </a:bodyPr>
          <a:lstStyle/>
          <a:p>
            <a:r>
              <a:rPr lang="en-US" dirty="0" smtClean="0"/>
              <a:t>•. </a:t>
            </a:r>
            <a:endParaRPr lang="en-US" dirty="0"/>
          </a:p>
        </p:txBody>
      </p:sp>
    </p:spTree>
    <p:extLst>
      <p:ext uri="{BB962C8B-B14F-4D97-AF65-F5344CB8AC3E}">
        <p14:creationId xmlns:p14="http://schemas.microsoft.com/office/powerpoint/2010/main" val="26167401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190283"/>
            <a:ext cx="7993117" cy="4737551"/>
          </a:xfrm>
        </p:spPr>
        <p:txBody>
          <a:bodyPr>
            <a:noAutofit/>
          </a:bodyPr>
          <a:lstStyle/>
          <a:p>
            <a:pPr>
              <a:buClr>
                <a:srgbClr val="177F8A"/>
              </a:buClr>
              <a:buSzPct val="100000"/>
              <a:buNone/>
            </a:pPr>
            <a:endParaRPr lang="en-US" sz="2400" dirty="0" smtClean="0">
              <a:ea typeface="ＭＳ Ｐゴシック" pitchFamily="34" charset="-128"/>
            </a:endParaRPr>
          </a:p>
          <a:p>
            <a:pPr>
              <a:buFont typeface="Arial" pitchFamily="34" charset="0"/>
              <a:buChar char="•"/>
            </a:pPr>
            <a:endParaRPr lang="en-US" sz="2400" dirty="0" smtClean="0">
              <a:ea typeface="ＭＳ Ｐゴシック" pitchFamily="34" charset="-128"/>
            </a:endParaRPr>
          </a:p>
        </p:txBody>
      </p:sp>
      <p:sp>
        <p:nvSpPr>
          <p:cNvPr id="13314" name="Title 1"/>
          <p:cNvSpPr>
            <a:spLocks noGrp="1"/>
          </p:cNvSpPr>
          <p:nvPr>
            <p:ph type="title"/>
          </p:nvPr>
        </p:nvSpPr>
        <p:spPr>
          <a:xfrm>
            <a:off x="0" y="489266"/>
            <a:ext cx="9144000" cy="701018"/>
          </a:xfrm>
        </p:spPr>
        <p:txBody>
          <a:bodyPr>
            <a:normAutofit fontScale="90000"/>
          </a:bodyPr>
          <a:lstStyle/>
          <a:p>
            <a:r>
              <a:rPr lang="en-US" dirty="0" smtClean="0">
                <a:ea typeface="ＭＳ Ｐゴシック" pitchFamily="34" charset="-128"/>
              </a:rPr>
              <a:t>The Data Life Cycle</a:t>
            </a:r>
          </a:p>
        </p:txBody>
      </p:sp>
      <p:graphicFrame>
        <p:nvGraphicFramePr>
          <p:cNvPr id="4" name="Content Placeholder 8"/>
          <p:cNvGraphicFramePr>
            <a:graphicFrameLocks noChangeAspect="1"/>
          </p:cNvGraphicFramePr>
          <p:nvPr>
            <p:extLst>
              <p:ext uri="{D42A27DB-BD31-4B8C-83A1-F6EECF244321}">
                <p14:modId xmlns:p14="http://schemas.microsoft.com/office/powerpoint/2010/main" val="1287773038"/>
              </p:ext>
            </p:extLst>
          </p:nvPr>
        </p:nvGraphicFramePr>
        <p:xfrm>
          <a:off x="1018795" y="1227132"/>
          <a:ext cx="6877923" cy="514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Notched Right Arrow 5"/>
          <p:cNvSpPr/>
          <p:nvPr/>
        </p:nvSpPr>
        <p:spPr>
          <a:xfrm rot="16200000">
            <a:off x="3992481" y="2234195"/>
            <a:ext cx="988983" cy="817563"/>
          </a:xfrm>
          <a:prstGeom prst="notchedRightArrow">
            <a:avLst/>
          </a:prstGeom>
          <a:solidFill>
            <a:schemeClr val="accent1"/>
          </a:solidFill>
          <a:ln w="31750">
            <a:solidFill>
              <a:srgbClr val="177F8A"/>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srgbClr val="2DA2BF"/>
              </a:solidFill>
            </a:endParaRPr>
          </a:p>
        </p:txBody>
      </p:sp>
    </p:spTree>
    <p:extLst>
      <p:ext uri="{BB962C8B-B14F-4D97-AF65-F5344CB8AC3E}">
        <p14:creationId xmlns:p14="http://schemas.microsoft.com/office/powerpoint/2010/main" val="3569578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599" y="0"/>
            <a:ext cx="5937821" cy="6346046"/>
          </a:xfrm>
          <a:prstGeom prst="rect">
            <a:avLst/>
          </a:prstGeom>
        </p:spPr>
      </p:pic>
      <p:sp>
        <p:nvSpPr>
          <p:cNvPr id="3" name="TextBox 2"/>
          <p:cNvSpPr txBox="1"/>
          <p:nvPr/>
        </p:nvSpPr>
        <p:spPr>
          <a:xfrm>
            <a:off x="1516699" y="6307717"/>
            <a:ext cx="5897059" cy="369332"/>
          </a:xfrm>
          <a:prstGeom prst="rect">
            <a:avLst/>
          </a:prstGeom>
          <a:noFill/>
        </p:spPr>
        <p:txBody>
          <a:bodyPr wrap="square" rtlCol="0">
            <a:spAutoFit/>
          </a:bodyPr>
          <a:lstStyle/>
          <a:p>
            <a:r>
              <a:rPr lang="en-US" dirty="0"/>
              <a:t>http://data.library.virginia.edu/data-management/lifecycle/</a:t>
            </a:r>
          </a:p>
        </p:txBody>
      </p:sp>
    </p:spTree>
    <p:extLst>
      <p:ext uri="{BB962C8B-B14F-4D97-AF65-F5344CB8AC3E}">
        <p14:creationId xmlns:p14="http://schemas.microsoft.com/office/powerpoint/2010/main" val="1117835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0796"/>
            <a:ext cx="9144000" cy="2376407"/>
          </a:xfrm>
          <a:prstGeom prst="rect">
            <a:avLst/>
          </a:prstGeom>
        </p:spPr>
      </p:pic>
    </p:spTree>
    <p:extLst>
      <p:ext uri="{BB962C8B-B14F-4D97-AF65-F5344CB8AC3E}">
        <p14:creationId xmlns:p14="http://schemas.microsoft.com/office/powerpoint/2010/main" val="3255854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solidFill>
                  <a:srgbClr val="FF0000"/>
                </a:solidFill>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solidFill>
                  <a:srgbClr val="000000"/>
                </a:solidFill>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solidFill>
                  <a:srgbClr val="000000"/>
                </a:solidFill>
                <a:latin typeface="News Gothic MT"/>
              </a:rPr>
              <a:t>Preservation </a:t>
            </a:r>
            <a:r>
              <a:rPr lang="en-US" dirty="0">
                <a:solidFill>
                  <a:srgbClr val="000000"/>
                </a:solidFill>
              </a:rPr>
              <a:t>&amp; A</a:t>
            </a:r>
            <a:r>
              <a:rPr lang="en-US" dirty="0">
                <a:solidFill>
                  <a:srgbClr val="000000"/>
                </a:solidFill>
                <a:latin typeface="News Gothic MT"/>
              </a:rPr>
              <a:t>rchiving</a:t>
            </a:r>
          </a:p>
          <a:p>
            <a:pPr marL="0" indent="0">
              <a:buNone/>
            </a:pPr>
            <a:endParaRPr lang="en-US" dirty="0"/>
          </a:p>
        </p:txBody>
      </p:sp>
    </p:spTree>
    <p:extLst>
      <p:ext uri="{BB962C8B-B14F-4D97-AF65-F5344CB8AC3E}">
        <p14:creationId xmlns:p14="http://schemas.microsoft.com/office/powerpoint/2010/main" val="4016782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036" y="66571"/>
            <a:ext cx="8229600" cy="1143000"/>
          </a:xfrm>
        </p:spPr>
        <p:txBody>
          <a:bodyPr/>
          <a:lstStyle/>
          <a:p>
            <a:r>
              <a:rPr lang="en-US" dirty="0"/>
              <a:t>Data Snafu</a:t>
            </a:r>
          </a:p>
        </p:txBody>
      </p:sp>
      <p:sp>
        <p:nvSpPr>
          <p:cNvPr id="5" name="TextBox 4"/>
          <p:cNvSpPr txBox="1"/>
          <p:nvPr/>
        </p:nvSpPr>
        <p:spPr>
          <a:xfrm>
            <a:off x="438036" y="5940145"/>
            <a:ext cx="7079755" cy="677108"/>
          </a:xfrm>
          <a:prstGeom prst="rect">
            <a:avLst/>
          </a:prstGeom>
          <a:noFill/>
        </p:spPr>
        <p:txBody>
          <a:bodyPr wrap="square" rtlCol="0">
            <a:spAutoFit/>
          </a:bodyPr>
          <a:lstStyle/>
          <a:p>
            <a:r>
              <a:rPr lang="en-US" sz="1000" dirty="0">
                <a:solidFill>
                  <a:prstClr val="black"/>
                </a:solidFill>
              </a:rPr>
              <a:t>Data Sharing and Management Snafu in 3 Short </a:t>
            </a:r>
            <a:r>
              <a:rPr lang="en-US" sz="1000" dirty="0" smtClean="0">
                <a:solidFill>
                  <a:prstClr val="black"/>
                </a:solidFill>
              </a:rPr>
              <a:t>Acts</a:t>
            </a:r>
          </a:p>
          <a:p>
            <a:r>
              <a:rPr lang="en-US" sz="1000" dirty="0">
                <a:solidFill>
                  <a:prstClr val="black"/>
                </a:solidFill>
                <a:hlinkClick r:id="rId3"/>
              </a:rPr>
              <a:t>https://</a:t>
            </a:r>
            <a:r>
              <a:rPr lang="en-US" sz="1000" dirty="0" smtClean="0">
                <a:solidFill>
                  <a:prstClr val="black"/>
                </a:solidFill>
                <a:hlinkClick r:id="rId3"/>
              </a:rPr>
              <a:t>www.youtube.com/watch?v=N2zK3sAtr-4</a:t>
            </a:r>
            <a:endParaRPr lang="en-US" sz="1000" dirty="0" smtClean="0">
              <a:solidFill>
                <a:prstClr val="black"/>
              </a:solidFill>
            </a:endParaRPr>
          </a:p>
          <a:p>
            <a:endParaRPr lang="en-US" dirty="0">
              <a:solidFill>
                <a:prstClr val="black"/>
              </a:solidFill>
            </a:endParaRPr>
          </a:p>
        </p:txBody>
      </p:sp>
      <p:pic>
        <p:nvPicPr>
          <p:cNvPr id="6" name="Content Placeholder 5"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27955" y="965195"/>
            <a:ext cx="6499040" cy="4525963"/>
          </a:xfrm>
        </p:spPr>
      </p:pic>
    </p:spTree>
    <p:extLst>
      <p:ext uri="{BB962C8B-B14F-4D97-AF65-F5344CB8AC3E}">
        <p14:creationId xmlns:p14="http://schemas.microsoft.com/office/powerpoint/2010/main" val="3484035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Start with a plan… </a:t>
            </a:r>
            <a:endParaRPr lang="en-US" sz="2400" dirty="0"/>
          </a:p>
        </p:txBody>
      </p:sp>
      <p:sp>
        <p:nvSpPr>
          <p:cNvPr id="3" name="Text Placeholder 2"/>
          <p:cNvSpPr>
            <a:spLocks noGrp="1"/>
          </p:cNvSpPr>
          <p:nvPr>
            <p:ph type="body" idx="1"/>
          </p:nvPr>
        </p:nvSpPr>
        <p:spPr/>
        <p:txBody>
          <a:bodyPr/>
          <a:lstStyle/>
          <a:p>
            <a:endParaRPr lang="en-US" dirty="0"/>
          </a:p>
        </p:txBody>
      </p:sp>
      <p:pic>
        <p:nvPicPr>
          <p:cNvPr id="2050" name="Picture 2" descr="C:\Users\cmb729\AppData\Local\Microsoft\Windows\Temporary Internet Files\Content.IE5\VB1Q4ZWQ\MC90007873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209800"/>
            <a:ext cx="2751151" cy="393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63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600200"/>
            <a:ext cx="6553200" cy="2246769"/>
          </a:xfrm>
          <a:prstGeom prst="rect">
            <a:avLst/>
          </a:prstGeom>
        </p:spPr>
        <p:txBody>
          <a:bodyPr wrap="square">
            <a:spAutoFit/>
          </a:bodyPr>
          <a:lstStyle/>
          <a:p>
            <a:endParaRPr lang="en-US" b="1" dirty="0"/>
          </a:p>
          <a:p>
            <a:pPr marL="285750" indent="-285750">
              <a:buFont typeface="Arial" pitchFamily="34" charset="0"/>
              <a:buChar char="•"/>
            </a:pPr>
            <a:r>
              <a:rPr lang="en-US" dirty="0" smtClean="0"/>
              <a:t>Types of data to be produced. </a:t>
            </a:r>
          </a:p>
          <a:p>
            <a:r>
              <a:rPr lang="en-US" dirty="0" smtClean="0"/>
              <a:t> </a:t>
            </a:r>
          </a:p>
          <a:p>
            <a:pPr marL="285750" indent="-285750">
              <a:buFont typeface="Arial" pitchFamily="34" charset="0"/>
              <a:buChar char="•"/>
            </a:pPr>
            <a:r>
              <a:rPr lang="en-US" dirty="0" smtClean="0"/>
              <a:t>Standards or descriptions that would be used with the data (metadata).</a:t>
            </a:r>
          </a:p>
          <a:p>
            <a:pPr marL="285750" indent="-285750">
              <a:buFont typeface="Arial" pitchFamily="34" charset="0"/>
              <a:buChar char="•"/>
            </a:pPr>
            <a:endParaRPr lang="en-US" dirty="0" smtClean="0"/>
          </a:p>
          <a:p>
            <a:pPr marL="285750" indent="-285750">
              <a:buFont typeface="Arial" pitchFamily="34" charset="0"/>
              <a:buChar char="•"/>
            </a:pPr>
            <a:r>
              <a:rPr lang="en-US" dirty="0" smtClean="0"/>
              <a:t>How these data will be accessed and shared.</a:t>
            </a:r>
          </a:p>
          <a:p>
            <a:endParaRPr lang="en-US" dirty="0" smtClean="0"/>
          </a:p>
          <a:p>
            <a:pPr marL="285750" indent="-285750">
              <a:buFont typeface="Arial" pitchFamily="34" charset="0"/>
              <a:buChar char="•"/>
            </a:pPr>
            <a:r>
              <a:rPr lang="en-US" dirty="0" smtClean="0"/>
              <a:t>Policies and provisions for data sharing and reuse.</a:t>
            </a:r>
          </a:p>
          <a:p>
            <a:endParaRPr lang="en-US" dirty="0" smtClean="0"/>
          </a:p>
          <a:p>
            <a:pPr marL="285750" indent="-285750">
              <a:buFont typeface="Arial" pitchFamily="34" charset="0"/>
              <a:buChar char="•"/>
            </a:pPr>
            <a:r>
              <a:rPr lang="en-US" dirty="0" smtClean="0"/>
              <a:t>Provisions for archiving and preservation.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4126991"/>
            <a:ext cx="3755008" cy="2423231"/>
          </a:xfrm>
          <a:prstGeom prst="rect">
            <a:avLst/>
          </a:prstGeom>
        </p:spPr>
      </p:pic>
      <p:sp>
        <p:nvSpPr>
          <p:cNvPr id="5" name="TextBox 4"/>
          <p:cNvSpPr txBox="1"/>
          <p:nvPr/>
        </p:nvSpPr>
        <p:spPr>
          <a:xfrm>
            <a:off x="4570476" y="6550223"/>
            <a:ext cx="3962400" cy="246221"/>
          </a:xfrm>
          <a:prstGeom prst="rect">
            <a:avLst/>
          </a:prstGeom>
          <a:noFill/>
        </p:spPr>
        <p:txBody>
          <a:bodyPr wrap="square" rtlCol="0">
            <a:spAutoFit/>
          </a:bodyPr>
          <a:lstStyle/>
          <a:p>
            <a:r>
              <a:rPr lang="en-US" sz="1000" dirty="0" smtClean="0">
                <a:hlinkClick r:id="rId4"/>
              </a:rPr>
              <a:t>https://flickr.com/photos/inl/5097547405</a:t>
            </a:r>
            <a:r>
              <a:rPr lang="en-US" sz="1000" dirty="0" smtClean="0"/>
              <a:t>  </a:t>
            </a:r>
            <a:r>
              <a:rPr lang="en-US" sz="1000" dirty="0"/>
              <a:t>(CC BY 2.0)</a:t>
            </a:r>
          </a:p>
        </p:txBody>
      </p:sp>
      <p:sp>
        <p:nvSpPr>
          <p:cNvPr id="7" name="TextBox 6"/>
          <p:cNvSpPr txBox="1"/>
          <p:nvPr/>
        </p:nvSpPr>
        <p:spPr>
          <a:xfrm>
            <a:off x="571500" y="472954"/>
            <a:ext cx="7848600" cy="830997"/>
          </a:xfrm>
          <a:prstGeom prst="rect">
            <a:avLst/>
          </a:prstGeom>
          <a:noFill/>
        </p:spPr>
        <p:txBody>
          <a:bodyPr wrap="square" rtlCol="0">
            <a:spAutoFit/>
          </a:bodyPr>
          <a:lstStyle/>
          <a:p>
            <a:r>
              <a:rPr lang="en-US" sz="2400" b="1" dirty="0"/>
              <a:t>Points to address in your Data Management </a:t>
            </a:r>
            <a:r>
              <a:rPr lang="en-US" sz="2400" b="1" dirty="0" smtClean="0"/>
              <a:t>Plan (DMP)</a:t>
            </a:r>
            <a:endParaRPr lang="en-US" sz="2400" b="1" dirty="0"/>
          </a:p>
        </p:txBody>
      </p:sp>
      <p:sp>
        <p:nvSpPr>
          <p:cNvPr id="8" name="Title 7"/>
          <p:cNvSpPr>
            <a:spLocks noGrp="1"/>
          </p:cNvSpPr>
          <p:nvPr>
            <p:ph type="title"/>
          </p:nvPr>
        </p:nvSpPr>
        <p:spPr/>
        <p:txBody>
          <a:bodyPr/>
          <a:lstStyle/>
          <a:p>
            <a:endParaRPr lang="en-US" dirty="0"/>
          </a:p>
        </p:txBody>
      </p:sp>
    </p:spTree>
    <p:extLst>
      <p:ext uri="{BB962C8B-B14F-4D97-AF65-F5344CB8AC3E}">
        <p14:creationId xmlns:p14="http://schemas.microsoft.com/office/powerpoint/2010/main" val="7075584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45" y="0"/>
            <a:ext cx="8447509" cy="6858000"/>
          </a:xfrm>
          <a:prstGeom prst="rect">
            <a:avLst/>
          </a:prstGeom>
        </p:spPr>
      </p:pic>
    </p:spTree>
    <p:extLst>
      <p:ext uri="{BB962C8B-B14F-4D97-AF65-F5344CB8AC3E}">
        <p14:creationId xmlns:p14="http://schemas.microsoft.com/office/powerpoint/2010/main" val="41045732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637"/>
            <a:ext cx="9144000" cy="3946726"/>
          </a:xfrm>
          <a:prstGeom prst="rect">
            <a:avLst/>
          </a:prstGeom>
        </p:spPr>
      </p:pic>
    </p:spTree>
    <p:extLst>
      <p:ext uri="{BB962C8B-B14F-4D97-AF65-F5344CB8AC3E}">
        <p14:creationId xmlns:p14="http://schemas.microsoft.com/office/powerpoint/2010/main" val="30626940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85" y="0"/>
            <a:ext cx="8749029" cy="6858000"/>
          </a:xfrm>
          <a:prstGeom prst="rect">
            <a:avLst/>
          </a:prstGeom>
        </p:spPr>
      </p:pic>
    </p:spTree>
    <p:extLst>
      <p:ext uri="{BB962C8B-B14F-4D97-AF65-F5344CB8AC3E}">
        <p14:creationId xmlns:p14="http://schemas.microsoft.com/office/powerpoint/2010/main" val="12582471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7644"/>
            <a:ext cx="9144000" cy="5202711"/>
          </a:xfrm>
          <a:prstGeom prst="rect">
            <a:avLst/>
          </a:prstGeom>
        </p:spPr>
      </p:pic>
    </p:spTree>
    <p:extLst>
      <p:ext uri="{BB962C8B-B14F-4D97-AF65-F5344CB8AC3E}">
        <p14:creationId xmlns:p14="http://schemas.microsoft.com/office/powerpoint/2010/main" val="2224116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07" y="0"/>
            <a:ext cx="8192386" cy="6858000"/>
          </a:xfrm>
          <a:prstGeom prst="rect">
            <a:avLst/>
          </a:prstGeom>
        </p:spPr>
      </p:pic>
    </p:spTree>
    <p:extLst>
      <p:ext uri="{BB962C8B-B14F-4D97-AF65-F5344CB8AC3E}">
        <p14:creationId xmlns:p14="http://schemas.microsoft.com/office/powerpoint/2010/main" val="826815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64" y="0"/>
            <a:ext cx="7572271" cy="6858000"/>
          </a:xfrm>
          <a:prstGeom prst="rect">
            <a:avLst/>
          </a:prstGeom>
        </p:spPr>
      </p:pic>
    </p:spTree>
    <p:extLst>
      <p:ext uri="{BB962C8B-B14F-4D97-AF65-F5344CB8AC3E}">
        <p14:creationId xmlns:p14="http://schemas.microsoft.com/office/powerpoint/2010/main" val="32151857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FF0000"/>
                </a:solidFill>
                <a:latin typeface="News Gothic MT"/>
              </a:rPr>
              <a:t>File </a:t>
            </a:r>
            <a:r>
              <a:rPr lang="en-US" dirty="0">
                <a:solidFill>
                  <a:srgbClr val="FF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solidFill>
                  <a:srgbClr val="000000"/>
                </a:solidFill>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solidFill>
                  <a:srgbClr val="000000"/>
                </a:solidFill>
                <a:latin typeface="News Gothic MT"/>
              </a:rPr>
              <a:t>Preservation </a:t>
            </a:r>
            <a:r>
              <a:rPr lang="en-US" dirty="0">
                <a:solidFill>
                  <a:srgbClr val="000000"/>
                </a:solidFill>
              </a:rPr>
              <a:t>&amp; A</a:t>
            </a:r>
            <a:r>
              <a:rPr lang="en-US" dirty="0">
                <a:solidFill>
                  <a:srgbClr val="000000"/>
                </a:solidFill>
                <a:latin typeface="News Gothic MT"/>
              </a:rPr>
              <a:t>rchiving</a:t>
            </a:r>
          </a:p>
          <a:p>
            <a:pPr marL="0" indent="0">
              <a:buNone/>
            </a:pPr>
            <a:endParaRPr lang="en-US" dirty="0"/>
          </a:p>
        </p:txBody>
      </p:sp>
    </p:spTree>
    <p:extLst>
      <p:ext uri="{BB962C8B-B14F-4D97-AF65-F5344CB8AC3E}">
        <p14:creationId xmlns:p14="http://schemas.microsoft.com/office/powerpoint/2010/main" val="42669346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Thoughts on naming stuff and why you should care…</a:t>
            </a:r>
            <a:endParaRPr lang="en-US" dirty="0"/>
          </a:p>
        </p:txBody>
      </p:sp>
      <p:sp>
        <p:nvSpPr>
          <p:cNvPr id="3" name="Content Placeholder 2"/>
          <p:cNvSpPr>
            <a:spLocks noGrp="1"/>
          </p:cNvSpPr>
          <p:nvPr>
            <p:ph idx="1"/>
          </p:nvPr>
        </p:nvSpPr>
        <p:spPr>
          <a:xfrm>
            <a:off x="473626" y="1463315"/>
            <a:ext cx="8229600" cy="2285999"/>
          </a:xfrm>
        </p:spPr>
        <p:txBody>
          <a:bodyPr>
            <a:normAutofit fontScale="85000" lnSpcReduction="10000"/>
          </a:bodyPr>
          <a:lstStyle/>
          <a:p>
            <a:r>
              <a:rPr lang="en-US" dirty="0"/>
              <a:t>Find your files easier</a:t>
            </a:r>
          </a:p>
          <a:p>
            <a:r>
              <a:rPr lang="en-US" dirty="0"/>
              <a:t>Creates uniformity</a:t>
            </a:r>
          </a:p>
          <a:p>
            <a:r>
              <a:rPr lang="en-US" dirty="0"/>
              <a:t>Allows for sorting</a:t>
            </a:r>
          </a:p>
          <a:p>
            <a:r>
              <a:rPr lang="en-US" dirty="0" smtClean="0"/>
              <a:t>Understand </a:t>
            </a:r>
            <a:r>
              <a:rPr lang="en-US" dirty="0"/>
              <a:t>what is “under the hood”</a:t>
            </a:r>
          </a:p>
          <a:p>
            <a:r>
              <a:rPr lang="en-US" dirty="0"/>
              <a:t>Allows for </a:t>
            </a:r>
            <a:r>
              <a:rPr lang="en-US" dirty="0" smtClean="0"/>
              <a:t>versioning</a:t>
            </a:r>
            <a:endParaRPr lang="en-US" dirty="0"/>
          </a:p>
        </p:txBody>
      </p:sp>
      <p:pic>
        <p:nvPicPr>
          <p:cNvPr id="2050" name="Picture 2" descr="http://hoglensheroes.com/pcts/orientation/images/Dilbert_filenaming_conven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27" y="3886200"/>
            <a:ext cx="7941252" cy="248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476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path.ryoji.ikeda.9990024683_a37089e13d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23" y="-1"/>
            <a:ext cx="10528934" cy="6991871"/>
          </a:xfrm>
          <a:prstGeom prst="rect">
            <a:avLst/>
          </a:prstGeom>
        </p:spPr>
      </p:pic>
      <p:sp>
        <p:nvSpPr>
          <p:cNvPr id="3" name="TextBox 2"/>
          <p:cNvSpPr txBox="1"/>
          <p:nvPr/>
        </p:nvSpPr>
        <p:spPr>
          <a:xfrm>
            <a:off x="336613" y="2173255"/>
            <a:ext cx="3808254" cy="769441"/>
          </a:xfrm>
          <a:prstGeom prst="rect">
            <a:avLst/>
          </a:prstGeom>
          <a:noFill/>
        </p:spPr>
        <p:txBody>
          <a:bodyPr wrap="none" rtlCol="0">
            <a:spAutoFit/>
          </a:bodyPr>
          <a:lstStyle/>
          <a:p>
            <a:r>
              <a:rPr lang="en-US" sz="4400" b="1" dirty="0" smtClean="0">
                <a:solidFill>
                  <a:srgbClr val="FF0000"/>
                </a:solidFill>
              </a:rPr>
              <a:t>What are dat</a:t>
            </a:r>
            <a:r>
              <a:rPr lang="en-US" sz="4400" b="1" dirty="0">
                <a:solidFill>
                  <a:srgbClr val="FF0000"/>
                </a:solidFill>
              </a:rPr>
              <a:t>a</a:t>
            </a:r>
            <a:r>
              <a:rPr lang="en-US" sz="4400" b="1" dirty="0" smtClean="0">
                <a:solidFill>
                  <a:srgbClr val="FF0000"/>
                </a:solidFill>
              </a:rPr>
              <a:t>?</a:t>
            </a:r>
          </a:p>
        </p:txBody>
      </p:sp>
      <p:sp>
        <p:nvSpPr>
          <p:cNvPr id="4" name="TextBox 3"/>
          <p:cNvSpPr txBox="1"/>
          <p:nvPr/>
        </p:nvSpPr>
        <p:spPr>
          <a:xfrm>
            <a:off x="-350429" y="6428177"/>
            <a:ext cx="5842304" cy="230832"/>
          </a:xfrm>
          <a:prstGeom prst="rect">
            <a:avLst/>
          </a:prstGeom>
          <a:noFill/>
        </p:spPr>
        <p:txBody>
          <a:bodyPr wrap="square" rtlCol="0">
            <a:spAutoFit/>
          </a:bodyPr>
          <a:lstStyle/>
          <a:p>
            <a:r>
              <a:rPr lang="en-US" sz="900" dirty="0">
                <a:solidFill>
                  <a:srgbClr val="FF0000"/>
                </a:solidFill>
              </a:rPr>
              <a:t>https://</a:t>
            </a:r>
            <a:r>
              <a:rPr lang="en-US" sz="900" dirty="0" smtClean="0">
                <a:solidFill>
                  <a:srgbClr val="FF0000"/>
                </a:solidFill>
              </a:rPr>
              <a:t>www.flickr.com/photos/rh2ox/9990024683/ </a:t>
            </a:r>
            <a:r>
              <a:rPr lang="en-US" sz="900" dirty="0">
                <a:solidFill>
                  <a:srgbClr val="FF0000"/>
                </a:solidFill>
              </a:rPr>
              <a:t>(CC BY-SA 2.0)</a:t>
            </a:r>
          </a:p>
        </p:txBody>
      </p:sp>
    </p:spTree>
    <p:extLst>
      <p:ext uri="{BB962C8B-B14F-4D97-AF65-F5344CB8AC3E}">
        <p14:creationId xmlns:p14="http://schemas.microsoft.com/office/powerpoint/2010/main" val="18204008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Directories</a:t>
            </a:r>
            <a:endParaRPr lang="en-US" dirty="0"/>
          </a:p>
        </p:txBody>
      </p:sp>
      <p:sp>
        <p:nvSpPr>
          <p:cNvPr id="3" name="Content Placeholder 2"/>
          <p:cNvSpPr>
            <a:spLocks noGrp="1"/>
          </p:cNvSpPr>
          <p:nvPr>
            <p:ph idx="1"/>
          </p:nvPr>
        </p:nvSpPr>
        <p:spPr/>
        <p:txBody>
          <a:bodyPr/>
          <a:lstStyle/>
          <a:p>
            <a:r>
              <a:rPr lang="en-US" dirty="0" smtClean="0"/>
              <a:t>Folders should be major functions/activities</a:t>
            </a:r>
          </a:p>
          <a:p>
            <a:r>
              <a:rPr lang="en-US" dirty="0" smtClean="0"/>
              <a:t>Subfolders by year</a:t>
            </a:r>
          </a:p>
          <a:p>
            <a:r>
              <a:rPr lang="en-US" dirty="0" smtClean="0"/>
              <a:t>Make folder names explanatory</a:t>
            </a:r>
          </a:p>
          <a:p>
            <a:r>
              <a:rPr lang="en-US" dirty="0" smtClean="0"/>
              <a:t>Avoid personal names</a:t>
            </a:r>
          </a:p>
          <a:p>
            <a:r>
              <a:rPr lang="en-US" dirty="0" smtClean="0"/>
              <a:t>Avoid duplication</a:t>
            </a:r>
          </a:p>
          <a:p>
            <a:r>
              <a:rPr lang="en-US" dirty="0" smtClean="0"/>
              <a:t>Simple and simplistic</a:t>
            </a:r>
          </a:p>
        </p:txBody>
      </p:sp>
      <p:sp>
        <p:nvSpPr>
          <p:cNvPr id="4" name="TextBox 3"/>
          <p:cNvSpPr txBox="1"/>
          <p:nvPr/>
        </p:nvSpPr>
        <p:spPr>
          <a:xfrm>
            <a:off x="457200" y="6364364"/>
            <a:ext cx="8229600" cy="276999"/>
          </a:xfrm>
          <a:prstGeom prst="rect">
            <a:avLst/>
          </a:prstGeom>
          <a:noFill/>
        </p:spPr>
        <p:txBody>
          <a:bodyPr wrap="square" rtlCol="0">
            <a:spAutoFit/>
          </a:bodyPr>
          <a:lstStyle/>
          <a:p>
            <a:pPr algn="r"/>
            <a:r>
              <a:rPr lang="en-US" sz="1200" dirty="0" smtClean="0">
                <a:solidFill>
                  <a:schemeClr val="tx1"/>
                </a:solidFill>
                <a:latin typeface="+mj-lt"/>
              </a:rPr>
              <a:t>Source: http</a:t>
            </a:r>
            <a:r>
              <a:rPr lang="en-US" sz="1200" dirty="0">
                <a:solidFill>
                  <a:schemeClr val="tx1"/>
                </a:solidFill>
                <a:latin typeface="+mj-lt"/>
              </a:rPr>
              <a:t>://bentley.umich.edu/dchome/resources/filenaming.php</a:t>
            </a:r>
          </a:p>
        </p:txBody>
      </p:sp>
    </p:spTree>
    <p:extLst>
      <p:ext uri="{BB962C8B-B14F-4D97-AF65-F5344CB8AC3E}">
        <p14:creationId xmlns:p14="http://schemas.microsoft.com/office/powerpoint/2010/main" val="5577181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good data practices</a:t>
            </a:r>
            <a:br>
              <a:rPr lang="en-US" dirty="0" smtClean="0"/>
            </a:br>
            <a:r>
              <a:rPr lang="en-US" dirty="0" smtClean="0"/>
              <a:t>File organization and naming</a:t>
            </a:r>
            <a:endParaRPr lang="en-US" dirty="0"/>
          </a:p>
        </p:txBody>
      </p:sp>
      <p:sp>
        <p:nvSpPr>
          <p:cNvPr id="3" name="Text Placeholder 2"/>
          <p:cNvSpPr>
            <a:spLocks noGrp="1"/>
          </p:cNvSpPr>
          <p:nvPr>
            <p:ph type="body" idx="1"/>
          </p:nvPr>
        </p:nvSpPr>
        <p:spPr/>
        <p:txBody>
          <a:bodyPr>
            <a:normAutofit fontScale="70000" lnSpcReduction="20000"/>
          </a:bodyPr>
          <a:lstStyle/>
          <a:p>
            <a:endParaRPr lang="en-US" dirty="0" smtClean="0"/>
          </a:p>
          <a:p>
            <a:r>
              <a:rPr lang="en-US" dirty="0" smtClean="0"/>
              <a:t>Label and define the content of your data files in a systematic way</a:t>
            </a:r>
          </a:p>
          <a:p>
            <a:r>
              <a:rPr lang="en-US" dirty="0" smtClean="0"/>
              <a:t>Use descriptive file names</a:t>
            </a:r>
          </a:p>
          <a:p>
            <a:pPr lvl="1"/>
            <a:r>
              <a:rPr lang="en-US" dirty="0" smtClean="0"/>
              <a:t>For example not- FIAGC (Fluffy is a great cat) but age, blood pressure etc.	</a:t>
            </a:r>
          </a:p>
          <a:p>
            <a:r>
              <a:rPr lang="en-US" dirty="0" smtClean="0"/>
              <a:t>Use consistent date formatting ( e.g. YYYYMMDD)</a:t>
            </a:r>
          </a:p>
          <a:p>
            <a:r>
              <a:rPr lang="en-US" dirty="0" smtClean="0"/>
              <a:t>Keep file names short (no more than 25 characters)</a:t>
            </a:r>
          </a:p>
          <a:p>
            <a:r>
              <a:rPr lang="en-US" dirty="0" smtClean="0"/>
              <a:t>Don’t use special characters</a:t>
            </a:r>
          </a:p>
          <a:p>
            <a:r>
              <a:rPr lang="en-US" dirty="0" smtClean="0"/>
              <a:t>Use underscores instead of blank spaces	</a:t>
            </a:r>
          </a:p>
          <a:p>
            <a:r>
              <a:rPr lang="en-US" dirty="0" smtClean="0"/>
              <a:t>Keep track of versions</a:t>
            </a:r>
          </a:p>
          <a:p>
            <a:r>
              <a:rPr lang="en-US" dirty="0" smtClean="0"/>
              <a:t>Don’t use confusing labels ( e.g. Pete’s data, final, final2, really final, really really final)</a:t>
            </a:r>
          </a:p>
        </p:txBody>
      </p:sp>
    </p:spTree>
    <p:extLst>
      <p:ext uri="{BB962C8B-B14F-4D97-AF65-F5344CB8AC3E}">
        <p14:creationId xmlns:p14="http://schemas.microsoft.com/office/powerpoint/2010/main" val="33208617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FF0000"/>
                </a:solidFill>
                <a:latin typeface="News Gothic MT"/>
              </a:rPr>
              <a:t>Documentation &amp; metadata</a:t>
            </a:r>
          </a:p>
          <a:p>
            <a:pPr marL="114300" indent="0">
              <a:spcBef>
                <a:spcPts val="0"/>
              </a:spcBef>
              <a:spcAft>
                <a:spcPts val="600"/>
              </a:spcAft>
            </a:pPr>
            <a:r>
              <a:rPr lang="en-US" dirty="0">
                <a:solidFill>
                  <a:srgbClr val="000000"/>
                </a:solidFill>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solidFill>
                  <a:srgbClr val="000000"/>
                </a:solidFill>
                <a:latin typeface="News Gothic MT"/>
              </a:rPr>
              <a:t>Preservation </a:t>
            </a:r>
            <a:r>
              <a:rPr lang="en-US" dirty="0">
                <a:solidFill>
                  <a:srgbClr val="000000"/>
                </a:solidFill>
              </a:rPr>
              <a:t>&amp; A</a:t>
            </a:r>
            <a:r>
              <a:rPr lang="en-US" dirty="0">
                <a:solidFill>
                  <a:srgbClr val="000000"/>
                </a:solidFill>
                <a:latin typeface="News Gothic MT"/>
              </a:rPr>
              <a:t>rchiving</a:t>
            </a:r>
          </a:p>
          <a:p>
            <a:pPr marL="0" indent="0">
              <a:buNone/>
            </a:pPr>
            <a:endParaRPr lang="en-US" dirty="0"/>
          </a:p>
        </p:txBody>
      </p:sp>
    </p:spTree>
    <p:extLst>
      <p:ext uri="{BB962C8B-B14F-4D97-AF65-F5344CB8AC3E}">
        <p14:creationId xmlns:p14="http://schemas.microsoft.com/office/powerpoint/2010/main" val="454368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24" y="0"/>
            <a:ext cx="9551624" cy="6858000"/>
          </a:xfrm>
          <a:prstGeom prst="rect">
            <a:avLst/>
          </a:prstGeom>
        </p:spPr>
      </p:pic>
      <p:sp>
        <p:nvSpPr>
          <p:cNvPr id="5" name="TextBox 4"/>
          <p:cNvSpPr txBox="1"/>
          <p:nvPr/>
        </p:nvSpPr>
        <p:spPr>
          <a:xfrm>
            <a:off x="0" y="6488668"/>
            <a:ext cx="8149701" cy="276999"/>
          </a:xfrm>
          <a:prstGeom prst="rect">
            <a:avLst/>
          </a:prstGeom>
          <a:noFill/>
        </p:spPr>
        <p:txBody>
          <a:bodyPr wrap="square" rtlCol="0">
            <a:spAutoFit/>
          </a:bodyPr>
          <a:lstStyle/>
          <a:p>
            <a:r>
              <a:rPr lang="pl-PL" sz="1200" dirty="0">
                <a:hlinkClick r:id="rId4"/>
              </a:rPr>
              <a:t>https://www.flickr.com/photos/climateinteractive/13944682478</a:t>
            </a:r>
            <a:r>
              <a:rPr lang="pl-PL" sz="1200" dirty="0" smtClean="0">
                <a:hlinkClick r:id="rId4"/>
              </a:rPr>
              <a:t>/</a:t>
            </a:r>
            <a:r>
              <a:rPr lang="en-US" sz="1200" dirty="0" smtClean="0"/>
              <a:t> </a:t>
            </a:r>
            <a:r>
              <a:rPr lang="pl-PL" sz="1200" dirty="0" smtClean="0"/>
              <a:t> </a:t>
            </a:r>
            <a:r>
              <a:rPr lang="pl-PL" sz="1200" dirty="0"/>
              <a:t>(CC BY-NC-SA 2.0) </a:t>
            </a:r>
          </a:p>
        </p:txBody>
      </p:sp>
      <p:sp>
        <p:nvSpPr>
          <p:cNvPr id="2" name="TextBox 1"/>
          <p:cNvSpPr txBox="1"/>
          <p:nvPr/>
        </p:nvSpPr>
        <p:spPr>
          <a:xfrm>
            <a:off x="413133" y="374573"/>
            <a:ext cx="2836843" cy="369332"/>
          </a:xfrm>
          <a:prstGeom prst="rect">
            <a:avLst/>
          </a:prstGeom>
          <a:noFill/>
        </p:spPr>
        <p:txBody>
          <a:bodyPr wrap="square" rtlCol="0">
            <a:spAutoFit/>
          </a:bodyPr>
          <a:lstStyle/>
          <a:p>
            <a:r>
              <a:rPr lang="en-US" dirty="0" smtClean="0"/>
              <a:t>Data Description</a:t>
            </a:r>
            <a:endParaRPr lang="en-US" dirty="0"/>
          </a:p>
        </p:txBody>
      </p:sp>
    </p:spTree>
    <p:extLst>
      <p:ext uri="{BB962C8B-B14F-4D97-AF65-F5344CB8AC3E}">
        <p14:creationId xmlns:p14="http://schemas.microsoft.com/office/powerpoint/2010/main" val="4246537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26" y="125935"/>
            <a:ext cx="8229600" cy="820814"/>
          </a:xfrm>
        </p:spPr>
        <p:txBody>
          <a:bodyPr>
            <a:normAutofit fontScale="90000"/>
          </a:bodyPr>
          <a:lstStyle/>
          <a:p>
            <a:r>
              <a:rPr lang="en-US" dirty="0" smtClean="0"/>
              <a:t>Description and Documentation (Metadata)</a:t>
            </a:r>
            <a:endParaRPr lang="en-US" dirty="0"/>
          </a:p>
        </p:txBody>
      </p:sp>
      <p:sp>
        <p:nvSpPr>
          <p:cNvPr id="3" name="Text Placeholder 2"/>
          <p:cNvSpPr>
            <a:spLocks noGrp="1"/>
          </p:cNvSpPr>
          <p:nvPr>
            <p:ph type="body" idx="1"/>
          </p:nvPr>
        </p:nvSpPr>
        <p:spPr>
          <a:xfrm>
            <a:off x="82132" y="1405821"/>
            <a:ext cx="8059861" cy="3231884"/>
          </a:xfrm>
        </p:spPr>
        <p:txBody>
          <a:bodyPr>
            <a:normAutofit fontScale="77500" lnSpcReduction="20000"/>
          </a:bodyPr>
          <a:lstStyle/>
          <a:p>
            <a:r>
              <a:rPr lang="en-US" sz="2400" dirty="0" smtClean="0"/>
              <a:t>Commonly defined as “data about data”</a:t>
            </a:r>
          </a:p>
          <a:p>
            <a:r>
              <a:rPr lang="en-US" sz="2400" dirty="0" smtClean="0"/>
              <a:t>It is information that describes the data</a:t>
            </a:r>
          </a:p>
          <a:p>
            <a:r>
              <a:rPr lang="en-US" sz="2400" dirty="0" smtClean="0"/>
              <a:t>It gives you the ability </a:t>
            </a:r>
            <a:r>
              <a:rPr lang="en-US" sz="2400" dirty="0"/>
              <a:t>to explain to your </a:t>
            </a:r>
            <a:r>
              <a:rPr lang="en-US" sz="2400" dirty="0" smtClean="0"/>
              <a:t>research to somebody </a:t>
            </a:r>
            <a:r>
              <a:rPr lang="en-US" sz="2400" dirty="0"/>
              <a:t>that knows nothing </a:t>
            </a:r>
            <a:r>
              <a:rPr lang="en-US" sz="2400" dirty="0" smtClean="0"/>
              <a:t>about it</a:t>
            </a:r>
          </a:p>
          <a:p>
            <a:r>
              <a:rPr lang="en-US" sz="2400" dirty="0" smtClean="0"/>
              <a:t>Provides </a:t>
            </a:r>
            <a:r>
              <a:rPr lang="en-US" sz="2400" dirty="0"/>
              <a:t>information about one or more aspects of the data, such as:</a:t>
            </a:r>
          </a:p>
          <a:p>
            <a:pPr lvl="1"/>
            <a:r>
              <a:rPr lang="en-US" sz="2000" dirty="0"/>
              <a:t>Means of creation of the data</a:t>
            </a:r>
          </a:p>
          <a:p>
            <a:pPr lvl="1"/>
            <a:r>
              <a:rPr lang="en-US" sz="2000" dirty="0"/>
              <a:t>Purpose of the data</a:t>
            </a:r>
          </a:p>
          <a:p>
            <a:pPr lvl="1"/>
            <a:r>
              <a:rPr lang="en-US" sz="2000" dirty="0"/>
              <a:t>Time and date of creation</a:t>
            </a:r>
          </a:p>
          <a:p>
            <a:pPr lvl="1"/>
            <a:r>
              <a:rPr lang="en-US" sz="2000" dirty="0"/>
              <a:t>Creator or author of the data</a:t>
            </a:r>
          </a:p>
          <a:p>
            <a:pPr lvl="1"/>
            <a:r>
              <a:rPr lang="en-US" sz="2000" dirty="0"/>
              <a:t>Location on a computer network where the data </a:t>
            </a:r>
            <a:endParaRPr lang="en-US" sz="2000" dirty="0" smtClean="0"/>
          </a:p>
          <a:p>
            <a:pPr marL="457200" lvl="1" indent="0">
              <a:buNone/>
            </a:pPr>
            <a:r>
              <a:rPr lang="en-US" sz="2000" dirty="0" smtClean="0"/>
              <a:t>were </a:t>
            </a:r>
            <a:r>
              <a:rPr lang="en-US" sz="2000" dirty="0"/>
              <a:t>created</a:t>
            </a:r>
          </a:p>
          <a:p>
            <a:pPr lvl="1"/>
            <a:r>
              <a:rPr lang="en-US" sz="2000" dirty="0"/>
              <a:t>Standards used</a:t>
            </a:r>
          </a:p>
          <a:p>
            <a:endParaRPr lang="en-US" sz="2400" dirty="0" smtClean="0"/>
          </a:p>
          <a:p>
            <a:pPr marL="0" indent="0">
              <a:buNone/>
            </a:pPr>
            <a:endParaRPr lang="en-US" sz="2400" dirty="0" smtClean="0"/>
          </a:p>
          <a:p>
            <a:endParaRPr lang="en-US" sz="2400" dirty="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922" y="3301698"/>
            <a:ext cx="4570174" cy="3427629"/>
          </a:xfrm>
          <a:prstGeom prst="rect">
            <a:avLst/>
          </a:prstGeom>
        </p:spPr>
      </p:pic>
      <p:sp>
        <p:nvSpPr>
          <p:cNvPr id="5" name="TextBox 4"/>
          <p:cNvSpPr txBox="1"/>
          <p:nvPr/>
        </p:nvSpPr>
        <p:spPr>
          <a:xfrm>
            <a:off x="0" y="6498495"/>
            <a:ext cx="4686984" cy="230832"/>
          </a:xfrm>
          <a:prstGeom prst="rect">
            <a:avLst/>
          </a:prstGeom>
          <a:noFill/>
        </p:spPr>
        <p:txBody>
          <a:bodyPr wrap="square" rtlCol="0">
            <a:spAutoFit/>
          </a:bodyPr>
          <a:lstStyle/>
          <a:p>
            <a:r>
              <a:rPr lang="en-US" sz="900" dirty="0">
                <a:hlinkClick r:id="rId4"/>
              </a:rPr>
              <a:t>https://www.flickr.com/photos/musebrarian/3289649684</a:t>
            </a:r>
            <a:r>
              <a:rPr lang="en-US" sz="900" dirty="0" smtClean="0">
                <a:hlinkClick r:id="rId4"/>
              </a:rPr>
              <a:t>/</a:t>
            </a:r>
            <a:r>
              <a:rPr lang="en-US" sz="900" dirty="0" smtClean="0"/>
              <a:t>  (</a:t>
            </a:r>
            <a:r>
              <a:rPr lang="en-US" sz="900" dirty="0"/>
              <a:t>CC BY-NC-SA 2.0) </a:t>
            </a:r>
          </a:p>
        </p:txBody>
      </p:sp>
    </p:spTree>
    <p:extLst>
      <p:ext uri="{BB962C8B-B14F-4D97-AF65-F5344CB8AC3E}">
        <p14:creationId xmlns:p14="http://schemas.microsoft.com/office/powerpoint/2010/main" val="1466865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27950"/>
            <a:ext cx="8229600" cy="1143000"/>
          </a:xfrm>
          <a:solidFill>
            <a:schemeClr val="tx2">
              <a:lumMod val="50000"/>
              <a:alpha val="85000"/>
            </a:schemeClr>
          </a:solidFill>
        </p:spPr>
        <p:txBody>
          <a:bodyPr/>
          <a:lstStyle/>
          <a:p>
            <a:r>
              <a:rPr lang="en-US" dirty="0" smtClean="0">
                <a:solidFill>
                  <a:schemeClr val="bg1"/>
                </a:solidFill>
              </a:rPr>
              <a:t>Metadata according to ICPSR…</a:t>
            </a:r>
            <a:endParaRPr lang="en-US" dirty="0">
              <a:solidFill>
                <a:schemeClr val="bg1"/>
              </a:solidFill>
            </a:endParaRPr>
          </a:p>
        </p:txBody>
      </p:sp>
      <p:sp>
        <p:nvSpPr>
          <p:cNvPr id="3" name="Content Placeholder 2"/>
          <p:cNvSpPr>
            <a:spLocks noGrp="1"/>
          </p:cNvSpPr>
          <p:nvPr>
            <p:ph idx="1"/>
          </p:nvPr>
        </p:nvSpPr>
        <p:spPr>
          <a:xfrm>
            <a:off x="457200" y="1348329"/>
            <a:ext cx="8229600" cy="4525963"/>
          </a:xfrm>
          <a:solidFill>
            <a:schemeClr val="tx2">
              <a:lumMod val="50000"/>
              <a:alpha val="85000"/>
            </a:schemeClr>
          </a:solidFill>
        </p:spPr>
        <p:txBody>
          <a:bodyPr>
            <a:normAutofit fontScale="62500" lnSpcReduction="20000"/>
          </a:bodyPr>
          <a:lstStyle/>
          <a:p>
            <a:r>
              <a:rPr lang="en-US" dirty="0">
                <a:solidFill>
                  <a:schemeClr val="bg1"/>
                </a:solidFill>
              </a:rPr>
              <a:t>A number of elements should be included in metadata, including, but not limited to: </a:t>
            </a:r>
          </a:p>
          <a:p>
            <a:r>
              <a:rPr lang="en-US" dirty="0">
                <a:solidFill>
                  <a:schemeClr val="bg1"/>
                </a:solidFill>
              </a:rPr>
              <a:t>Principal investigator </a:t>
            </a:r>
          </a:p>
          <a:p>
            <a:r>
              <a:rPr lang="en-US" dirty="0">
                <a:solidFill>
                  <a:schemeClr val="bg1"/>
                </a:solidFill>
              </a:rPr>
              <a:t>Funding sources </a:t>
            </a:r>
          </a:p>
          <a:p>
            <a:r>
              <a:rPr lang="en-US" dirty="0">
                <a:solidFill>
                  <a:schemeClr val="bg1"/>
                </a:solidFill>
              </a:rPr>
              <a:t>Data collector/producer </a:t>
            </a:r>
          </a:p>
          <a:p>
            <a:r>
              <a:rPr lang="en-US" dirty="0">
                <a:solidFill>
                  <a:schemeClr val="bg1"/>
                </a:solidFill>
              </a:rPr>
              <a:t>Project description </a:t>
            </a:r>
          </a:p>
          <a:p>
            <a:r>
              <a:rPr lang="en-US" dirty="0">
                <a:solidFill>
                  <a:schemeClr val="bg1"/>
                </a:solidFill>
              </a:rPr>
              <a:t>Sample and sampling procedures </a:t>
            </a:r>
          </a:p>
          <a:p>
            <a:r>
              <a:rPr lang="en-US" dirty="0">
                <a:solidFill>
                  <a:schemeClr val="bg1"/>
                </a:solidFill>
              </a:rPr>
              <a:t>Weighting </a:t>
            </a:r>
          </a:p>
          <a:p>
            <a:r>
              <a:rPr lang="en-US" dirty="0">
                <a:solidFill>
                  <a:schemeClr val="bg1"/>
                </a:solidFill>
              </a:rPr>
              <a:t>Substantive, temporal, and geographic coverage of the data collection </a:t>
            </a:r>
          </a:p>
          <a:p>
            <a:r>
              <a:rPr lang="en-US" dirty="0">
                <a:solidFill>
                  <a:schemeClr val="bg1"/>
                </a:solidFill>
              </a:rPr>
              <a:t>Data source(s) </a:t>
            </a:r>
          </a:p>
          <a:p>
            <a:r>
              <a:rPr lang="en-US" dirty="0">
                <a:solidFill>
                  <a:schemeClr val="bg1"/>
                </a:solidFill>
              </a:rPr>
              <a:t>Unit(s) of analysis/observation </a:t>
            </a:r>
          </a:p>
          <a:p>
            <a:r>
              <a:rPr lang="en-US" dirty="0">
                <a:solidFill>
                  <a:schemeClr val="bg1"/>
                </a:solidFill>
              </a:rPr>
              <a:t>Variables </a:t>
            </a:r>
          </a:p>
          <a:p>
            <a:r>
              <a:rPr lang="en-US" dirty="0">
                <a:solidFill>
                  <a:schemeClr val="bg1"/>
                </a:solidFill>
              </a:rPr>
              <a:t>Technical information on files </a:t>
            </a:r>
          </a:p>
          <a:p>
            <a:r>
              <a:rPr lang="en-US" dirty="0">
                <a:solidFill>
                  <a:schemeClr val="bg1"/>
                </a:solidFill>
              </a:rPr>
              <a:t>Data collection </a:t>
            </a:r>
            <a:r>
              <a:rPr lang="en-US" dirty="0" smtClean="0">
                <a:solidFill>
                  <a:schemeClr val="bg1"/>
                </a:solidFill>
              </a:rPr>
              <a:t>instruments</a:t>
            </a:r>
            <a:endParaRPr lang="en-US" dirty="0">
              <a:solidFill>
                <a:schemeClr val="bg1"/>
              </a:solidFill>
            </a:endParaRPr>
          </a:p>
        </p:txBody>
      </p:sp>
    </p:spTree>
    <p:extLst>
      <p:ext uri="{BB962C8B-B14F-4D97-AF65-F5344CB8AC3E}">
        <p14:creationId xmlns:p14="http://schemas.microsoft.com/office/powerpoint/2010/main" val="25870124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solidFill>
                  <a:srgbClr val="FF0000"/>
                </a:solidFill>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solidFill>
                  <a:srgbClr val="000000"/>
                </a:solidFill>
                <a:latin typeface="News Gothic MT"/>
              </a:rPr>
              <a:t>Preservation </a:t>
            </a:r>
            <a:r>
              <a:rPr lang="en-US" dirty="0" smtClean="0">
                <a:solidFill>
                  <a:srgbClr val="000000"/>
                </a:solidFill>
              </a:rPr>
              <a:t>&amp; A</a:t>
            </a:r>
            <a:r>
              <a:rPr lang="en-US" dirty="0" smtClean="0">
                <a:solidFill>
                  <a:srgbClr val="000000"/>
                </a:solidFill>
                <a:latin typeface="News Gothic MT"/>
              </a:rPr>
              <a:t>rchiving</a:t>
            </a:r>
            <a:endParaRPr lang="en-US" dirty="0">
              <a:solidFill>
                <a:srgbClr val="000000"/>
              </a:solidFill>
              <a:latin typeface="News Gothic MT"/>
            </a:endParaRPr>
          </a:p>
          <a:p>
            <a:endParaRPr lang="en-US" dirty="0"/>
          </a:p>
        </p:txBody>
      </p:sp>
    </p:spTree>
    <p:extLst>
      <p:ext uri="{BB962C8B-B14F-4D97-AF65-F5344CB8AC3E}">
        <p14:creationId xmlns:p14="http://schemas.microsoft.com/office/powerpoint/2010/main" val="24459447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mb729\AppData\Local\Microsoft\Windows\Temporary Internet Files\Content.IE5\OTN5HKTX\Horror-Film-Aesthetic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6361" y="2655541"/>
            <a:ext cx="1031278" cy="15469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mb729\AppData\Local\Microsoft\Windows\Temporary Internet Files\Content.IE5\VIXF7W0M\IMG_42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460" y="1775460"/>
            <a:ext cx="3307080" cy="3307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mb729\AppData\Local\Microsoft\Windows\Temporary Internet Files\Content.IE5\FDFTGWCY\180794823_64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1143000"/>
            <a:ext cx="8128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mb729\AppData\Local\Microsoft\Windows\Temporary Internet Files\Content.IE5\FDFTGWCY\180794823_64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1143000"/>
            <a:ext cx="8128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mb729\AppData\Local\Microsoft\Windows\Temporary Internet Files\Content.IE5\UCEZ4Z5F\halloween-illustratio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5262"/>
            <a:ext cx="9144000" cy="64674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Data nightmares</a:t>
            </a:r>
            <a:endParaRPr lang="en-US" dirty="0"/>
          </a:p>
        </p:txBody>
      </p:sp>
    </p:spTree>
    <p:extLst>
      <p:ext uri="{BB962C8B-B14F-4D97-AF65-F5344CB8AC3E}">
        <p14:creationId xmlns:p14="http://schemas.microsoft.com/office/powerpoint/2010/main" val="879540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Data nightmares</a:t>
            </a:r>
            <a:endParaRPr lang="en-US" sz="4400" dirty="0">
              <a:solidFill>
                <a:schemeClr val="dk1"/>
              </a:solidFill>
              <a:latin typeface="Calibri"/>
              <a:ea typeface="Calibri"/>
              <a:cs typeface="Calibri"/>
              <a:sym typeface="Calibri"/>
            </a:endParaRPr>
          </a:p>
        </p:txBody>
      </p:sp>
      <p:pic>
        <p:nvPicPr>
          <p:cNvPr id="5" name="Shape 50">
            <a:hlinkClick r:id="rId3"/>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386946" y="1492250"/>
            <a:ext cx="3857625" cy="5143500"/>
          </a:xfrm>
          <a:prstGeom prst="rect">
            <a:avLst/>
          </a:prstGeom>
          <a:noFill/>
          <a:ln>
            <a:noFill/>
          </a:ln>
        </p:spPr>
      </p:pic>
      <p:sp>
        <p:nvSpPr>
          <p:cNvPr id="6" name="TextBox 5"/>
          <p:cNvSpPr txBox="1"/>
          <p:nvPr/>
        </p:nvSpPr>
        <p:spPr>
          <a:xfrm>
            <a:off x="6199637" y="5915199"/>
            <a:ext cx="2239818" cy="507831"/>
          </a:xfrm>
          <a:prstGeom prst="rect">
            <a:avLst/>
          </a:prstGeom>
          <a:noFill/>
        </p:spPr>
        <p:txBody>
          <a:bodyPr wrap="square" rtlCol="0">
            <a:spAutoFit/>
          </a:bodyPr>
          <a:lstStyle/>
          <a:p>
            <a:r>
              <a:rPr lang="en-US" sz="900" dirty="0" smtClean="0">
                <a:hlinkClick r:id="rId3"/>
              </a:rPr>
              <a:t>Tweeted in 2012 </a:t>
            </a:r>
            <a:r>
              <a:rPr lang="en-US" sz="900" dirty="0" smtClean="0"/>
              <a:t>by Gail Steinhart, Head of Research Services, Mann Library, Cornell University </a:t>
            </a:r>
            <a:endParaRPr lang="en-US" sz="900" dirty="0"/>
          </a:p>
        </p:txBody>
      </p:sp>
      <p:cxnSp>
        <p:nvCxnSpPr>
          <p:cNvPr id="7" name="Straight Arrow Connector 6"/>
          <p:cNvCxnSpPr/>
          <p:nvPr/>
        </p:nvCxnSpPr>
        <p:spPr>
          <a:xfrm flipH="1">
            <a:off x="5056612" y="4354292"/>
            <a:ext cx="1847273"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Data nightmares</a:t>
            </a:r>
            <a:endParaRPr lang="en-US" sz="4400" dirty="0">
              <a:solidFill>
                <a:schemeClr val="dk1"/>
              </a:solidFill>
              <a:latin typeface="Calibri"/>
              <a:ea typeface="Calibri"/>
              <a:cs typeface="Calibri"/>
              <a:sym typeface="Calibri"/>
            </a:endParaRPr>
          </a:p>
        </p:txBody>
      </p:sp>
      <p:pic>
        <p:nvPicPr>
          <p:cNvPr id="4" name="Picture 3" descr="Screen Shot 2014-09-15 at 1.37.42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127" y="1417637"/>
            <a:ext cx="6281227" cy="5075421"/>
          </a:xfrm>
          <a:prstGeom prst="rect">
            <a:avLst/>
          </a:prstGeom>
        </p:spPr>
      </p:pic>
    </p:spTree>
    <p:extLst>
      <p:ext uri="{BB962C8B-B14F-4D97-AF65-F5344CB8AC3E}">
        <p14:creationId xmlns:p14="http://schemas.microsoft.com/office/powerpoint/2010/main" val="3321411478"/>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152719"/>
            <a:ext cx="8229600" cy="9140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Data- Some Definitions</a:t>
            </a:r>
            <a:endParaRPr lang="en-US" sz="4400" dirty="0">
              <a:solidFill>
                <a:schemeClr val="dk1"/>
              </a:solidFill>
              <a:latin typeface="Calibri"/>
              <a:ea typeface="Calibri"/>
              <a:cs typeface="Calibri"/>
              <a:sym typeface="Calibri"/>
            </a:endParaRPr>
          </a:p>
        </p:txBody>
      </p:sp>
      <p:sp>
        <p:nvSpPr>
          <p:cNvPr id="3" name="Text Placeholder 2"/>
          <p:cNvSpPr>
            <a:spLocks noGrp="1"/>
          </p:cNvSpPr>
          <p:nvPr>
            <p:ph idx="1"/>
          </p:nvPr>
        </p:nvSpPr>
        <p:spPr>
          <a:xfrm>
            <a:off x="228600" y="1143000"/>
            <a:ext cx="8534400" cy="5562600"/>
          </a:xfrm>
        </p:spPr>
        <p:txBody>
          <a:bodyPr>
            <a:normAutofit/>
          </a:bodyPr>
          <a:lstStyle/>
          <a:p>
            <a:pPr marL="203200" indent="0">
              <a:buNone/>
            </a:pPr>
            <a:r>
              <a:rPr lang="en-US" sz="2000" dirty="0" smtClean="0"/>
              <a:t>Office of Management and Budget: </a:t>
            </a:r>
            <a:r>
              <a:rPr lang="en-US" sz="2000" dirty="0"/>
              <a:t>“Research data means the recorded factual material commonly accepted in the scientific community as necessary to validate research findings” </a:t>
            </a:r>
            <a:r>
              <a:rPr lang="en-US" sz="2000" dirty="0" smtClean="0"/>
              <a:t> (OMB Circular A110)</a:t>
            </a:r>
          </a:p>
          <a:p>
            <a:pPr marL="203200" indent="0">
              <a:buNone/>
            </a:pPr>
            <a:endParaRPr lang="en-US" sz="2000" dirty="0"/>
          </a:p>
          <a:p>
            <a:pPr marL="203200" indent="0">
              <a:buNone/>
            </a:pPr>
            <a:r>
              <a:rPr lang="en-US" sz="2000" dirty="0" smtClean="0"/>
              <a:t>The </a:t>
            </a:r>
            <a:r>
              <a:rPr lang="en-US" sz="2000" dirty="0"/>
              <a:t>Oxford English Dictionary (OED)defines “data” as: </a:t>
            </a:r>
          </a:p>
          <a:p>
            <a:pPr marL="203200" indent="0">
              <a:buNone/>
            </a:pPr>
            <a:r>
              <a:rPr lang="en-US" sz="2000" dirty="0"/>
              <a:t>Related items of (chiefly numerical) information considered collectively, typically obtained by scientific work and used for reference, analysis, or calculation.</a:t>
            </a:r>
          </a:p>
          <a:p>
            <a:pPr marL="203200" indent="0">
              <a:buNone/>
            </a:pPr>
            <a:endParaRPr lang="en-US" sz="2000" dirty="0" smtClean="0"/>
          </a:p>
          <a:p>
            <a:pPr marL="203200" indent="0">
              <a:buNone/>
            </a:pPr>
            <a:endParaRPr lang="en-US" sz="2000" dirty="0"/>
          </a:p>
          <a:p>
            <a:pPr marL="203200" indent="0">
              <a:buNone/>
            </a:pPr>
            <a:r>
              <a:rPr lang="en-US" sz="2000" dirty="0" smtClean="0"/>
              <a:t>Data </a:t>
            </a:r>
            <a:r>
              <a:rPr lang="en-US" sz="2000" dirty="0"/>
              <a:t>can be both analogue and digital materials. </a:t>
            </a:r>
          </a:p>
          <a:p>
            <a:pPr marL="203200" indent="0">
              <a:buNone/>
            </a:pPr>
            <a:endParaRPr lang="en-US" sz="3200" dirty="0"/>
          </a:p>
          <a:p>
            <a:pPr marL="203200" indent="0">
              <a:buNone/>
            </a:pPr>
            <a:endParaRPr lang="en-US" dirty="0"/>
          </a:p>
        </p:txBody>
      </p:sp>
    </p:spTree>
    <p:extLst>
      <p:ext uri="{BB962C8B-B14F-4D97-AF65-F5344CB8AC3E}">
        <p14:creationId xmlns:p14="http://schemas.microsoft.com/office/powerpoint/2010/main" val="120050949"/>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73" y="115850"/>
            <a:ext cx="8229600" cy="1143000"/>
          </a:xfrm>
        </p:spPr>
        <p:txBody>
          <a:bodyPr/>
          <a:lstStyle/>
          <a:p>
            <a:r>
              <a:rPr lang="en-US" dirty="0"/>
              <a:t>Toy </a:t>
            </a:r>
            <a:r>
              <a:rPr lang="en-US" dirty="0" smtClean="0"/>
              <a:t>Story 2</a:t>
            </a:r>
            <a:endParaRPr lang="en-US" dirty="0"/>
          </a:p>
        </p:txBody>
      </p:sp>
      <p:sp>
        <p:nvSpPr>
          <p:cNvPr id="5" name="TextBox 4"/>
          <p:cNvSpPr txBox="1"/>
          <p:nvPr/>
        </p:nvSpPr>
        <p:spPr>
          <a:xfrm>
            <a:off x="865121" y="6192733"/>
            <a:ext cx="5650663" cy="400110"/>
          </a:xfrm>
          <a:prstGeom prst="rect">
            <a:avLst/>
          </a:prstGeom>
          <a:noFill/>
        </p:spPr>
        <p:txBody>
          <a:bodyPr wrap="square" rtlCol="0">
            <a:spAutoFit/>
          </a:bodyPr>
          <a:lstStyle/>
          <a:p>
            <a:r>
              <a:rPr lang="en-US" sz="1000" dirty="0">
                <a:solidFill>
                  <a:prstClr val="black"/>
                </a:solidFill>
              </a:rPr>
              <a:t>How Toy Story 2 Almost Got Deleted: Stories From Pixar Animation: </a:t>
            </a:r>
            <a:r>
              <a:rPr lang="en-US" sz="1000" dirty="0" smtClean="0">
                <a:solidFill>
                  <a:prstClr val="black"/>
                </a:solidFill>
              </a:rPr>
              <a:t>ENTV</a:t>
            </a:r>
          </a:p>
          <a:p>
            <a:r>
              <a:rPr lang="en-US" sz="1000" dirty="0">
                <a:solidFill>
                  <a:prstClr val="black"/>
                </a:solidFill>
                <a:hlinkClick r:id="rId3"/>
              </a:rPr>
              <a:t>https://</a:t>
            </a:r>
            <a:r>
              <a:rPr lang="en-US" sz="1000" dirty="0" smtClean="0">
                <a:solidFill>
                  <a:prstClr val="black"/>
                </a:solidFill>
                <a:hlinkClick r:id="rId3"/>
              </a:rPr>
              <a:t>www.youtube.com/watch?v=8dhp_20j0Ys</a:t>
            </a:r>
            <a:r>
              <a:rPr lang="en-US" sz="1000" dirty="0" smtClean="0">
                <a:solidFill>
                  <a:prstClr val="black"/>
                </a:solidFill>
              </a:rPr>
              <a:t> </a:t>
            </a:r>
            <a:endParaRPr lang="en-US" sz="1000" dirty="0">
              <a:solidFill>
                <a:prstClr val="black"/>
              </a:solidFill>
            </a:endParaRPr>
          </a:p>
        </p:txBody>
      </p:sp>
      <p:pic>
        <p:nvPicPr>
          <p:cNvPr id="7" name="Content Placeholder 6"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45273" y="1052655"/>
            <a:ext cx="6409649" cy="4525963"/>
          </a:xfrm>
        </p:spPr>
      </p:pic>
    </p:spTree>
    <p:extLst>
      <p:ext uri="{BB962C8B-B14F-4D97-AF65-F5344CB8AC3E}">
        <p14:creationId xmlns:p14="http://schemas.microsoft.com/office/powerpoint/2010/main" val="22132445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Storage, back up and securing data</a:t>
            </a:r>
            <a:br>
              <a:rPr lang="en-US" dirty="0" smtClean="0"/>
            </a:br>
            <a:endParaRPr lang="en-US" dirty="0"/>
          </a:p>
        </p:txBody>
      </p:sp>
      <p:sp>
        <p:nvSpPr>
          <p:cNvPr id="3" name="Text Placeholder 2"/>
          <p:cNvSpPr>
            <a:spLocks noGrp="1"/>
          </p:cNvSpPr>
          <p:nvPr>
            <p:ph idx="1"/>
          </p:nvPr>
        </p:nvSpPr>
        <p:spPr/>
        <p:txBody>
          <a:bodyPr>
            <a:normAutofit/>
          </a:bodyPr>
          <a:lstStyle/>
          <a:p>
            <a:r>
              <a:rPr lang="en-US" dirty="0" smtClean="0"/>
              <a:t>Have at least 3 copies of your data- 2 local and 1 distant if possible</a:t>
            </a:r>
          </a:p>
          <a:p>
            <a:r>
              <a:rPr lang="en-US" dirty="0" smtClean="0"/>
              <a:t>Don’t use your personal computer, data sticks or CDs if you can avoid it</a:t>
            </a:r>
          </a:p>
          <a:p>
            <a:pPr lvl="1"/>
            <a:r>
              <a:rPr lang="en-US" dirty="0" smtClean="0"/>
              <a:t>They break, get lost, lose data over time</a:t>
            </a:r>
          </a:p>
          <a:p>
            <a:r>
              <a:rPr lang="en-US" dirty="0" smtClean="0"/>
              <a:t>Use a hard drive if you can</a:t>
            </a:r>
          </a:p>
          <a:p>
            <a:r>
              <a:rPr lang="en-US" dirty="0" smtClean="0"/>
              <a:t>Use cloud storage if you can (but be aware of sensitive data)</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199" y="5029200"/>
            <a:ext cx="1604551" cy="993633"/>
          </a:xfrm>
          <a:prstGeom prst="rect">
            <a:avLst/>
          </a:prstGeom>
        </p:spPr>
      </p:pic>
      <p:sp>
        <p:nvSpPr>
          <p:cNvPr id="5" name="TextBox 4"/>
          <p:cNvSpPr txBox="1"/>
          <p:nvPr/>
        </p:nvSpPr>
        <p:spPr>
          <a:xfrm>
            <a:off x="304800" y="6324600"/>
            <a:ext cx="5181600" cy="246221"/>
          </a:xfrm>
          <a:prstGeom prst="rect">
            <a:avLst/>
          </a:prstGeom>
          <a:noFill/>
        </p:spPr>
        <p:txBody>
          <a:bodyPr wrap="square" rtlCol="0">
            <a:spAutoFit/>
          </a:bodyPr>
          <a:lstStyle/>
          <a:p>
            <a:r>
              <a:rPr lang="en-US" sz="1000" dirty="0" smtClean="0"/>
              <a:t>flickr.com/photos/</a:t>
            </a:r>
            <a:r>
              <a:rPr lang="en-US" sz="1000" dirty="0" err="1" smtClean="0"/>
              <a:t>s_w_ellis</a:t>
            </a:r>
            <a:r>
              <a:rPr lang="en-US" sz="1000" dirty="0" smtClean="0"/>
              <a:t>/3877534599 (CC By 2.0)</a:t>
            </a:r>
            <a:endParaRPr lang="en-US" sz="1000" dirty="0"/>
          </a:p>
        </p:txBody>
      </p:sp>
    </p:spTree>
    <p:extLst>
      <p:ext uri="{BB962C8B-B14F-4D97-AF65-F5344CB8AC3E}">
        <p14:creationId xmlns:p14="http://schemas.microsoft.com/office/powerpoint/2010/main" val="15845728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15" y="0"/>
            <a:ext cx="8060884" cy="6858000"/>
          </a:xfrm>
          <a:prstGeom prst="rect">
            <a:avLst/>
          </a:prstGeom>
        </p:spPr>
      </p:pic>
      <p:sp>
        <p:nvSpPr>
          <p:cNvPr id="7" name="TextBox 6"/>
          <p:cNvSpPr txBox="1"/>
          <p:nvPr/>
        </p:nvSpPr>
        <p:spPr>
          <a:xfrm>
            <a:off x="4321629" y="6558643"/>
            <a:ext cx="4114800" cy="276999"/>
          </a:xfrm>
          <a:prstGeom prst="rect">
            <a:avLst/>
          </a:prstGeom>
          <a:noFill/>
        </p:spPr>
        <p:txBody>
          <a:bodyPr wrap="square" rtlCol="0">
            <a:spAutoFit/>
          </a:bodyPr>
          <a:lstStyle/>
          <a:p>
            <a:r>
              <a:rPr lang="en-US" sz="1200" dirty="0">
                <a:hlinkClick r:id="rId3"/>
              </a:rPr>
              <a:t>http://</a:t>
            </a:r>
            <a:r>
              <a:rPr lang="en-US" sz="1200" dirty="0" smtClean="0">
                <a:hlinkClick r:id="rId3"/>
              </a:rPr>
              <a:t>www.it.northwestern.edu/file-sharing/box.html</a:t>
            </a:r>
            <a:r>
              <a:rPr lang="en-US" sz="1200" dirty="0" smtClean="0"/>
              <a:t> </a:t>
            </a:r>
            <a:endParaRPr lang="en-US" sz="1200" dirty="0"/>
          </a:p>
        </p:txBody>
      </p:sp>
    </p:spTree>
    <p:extLst>
      <p:ext uri="{BB962C8B-B14F-4D97-AF65-F5344CB8AC3E}">
        <p14:creationId xmlns:p14="http://schemas.microsoft.com/office/powerpoint/2010/main" val="121892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latin typeface="News Gothic MT"/>
              </a:rPr>
              <a:t>Storage &amp; backup</a:t>
            </a:r>
          </a:p>
          <a:p>
            <a:pPr marL="114300" indent="0">
              <a:spcBef>
                <a:spcPts val="0"/>
              </a:spcBef>
              <a:spcAft>
                <a:spcPts val="600"/>
              </a:spcAft>
            </a:pPr>
            <a:r>
              <a:rPr lang="en-US" dirty="0" smtClean="0">
                <a:solidFill>
                  <a:srgbClr val="FF0000"/>
                </a:solidFill>
                <a:latin typeface="News Gothic MT"/>
              </a:rPr>
              <a:t>Legal/ethical </a:t>
            </a:r>
            <a:r>
              <a:rPr lang="en-US" dirty="0">
                <a:solidFill>
                  <a:srgbClr val="FF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latin typeface="News Gothic MT"/>
              </a:rPr>
              <a:t>Preservation </a:t>
            </a:r>
            <a:r>
              <a:rPr lang="en-US" dirty="0" smtClean="0"/>
              <a:t>&amp; A</a:t>
            </a:r>
            <a:r>
              <a:rPr lang="en-US" dirty="0" smtClean="0">
                <a:latin typeface="News Gothic MT"/>
              </a:rPr>
              <a:t>rchiving</a:t>
            </a:r>
            <a:endParaRPr lang="en-US" dirty="0">
              <a:latin typeface="News Gothic MT"/>
            </a:endParaRPr>
          </a:p>
          <a:p>
            <a:endParaRPr lang="en-US" dirty="0"/>
          </a:p>
        </p:txBody>
      </p:sp>
    </p:spTree>
    <p:extLst>
      <p:ext uri="{BB962C8B-B14F-4D97-AF65-F5344CB8AC3E}">
        <p14:creationId xmlns:p14="http://schemas.microsoft.com/office/powerpoint/2010/main" val="35814977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a:t>
            </a:r>
            <a:r>
              <a:rPr lang="en-US" dirty="0" smtClean="0"/>
              <a:t>Concerns</a:t>
            </a:r>
            <a:endParaRPr lang="en-US" dirty="0"/>
          </a:p>
        </p:txBody>
      </p:sp>
      <p:sp>
        <p:nvSpPr>
          <p:cNvPr id="3" name="Content Placeholder 2"/>
          <p:cNvSpPr>
            <a:spLocks noGrp="1"/>
          </p:cNvSpPr>
          <p:nvPr>
            <p:ph idx="1"/>
          </p:nvPr>
        </p:nvSpPr>
        <p:spPr/>
        <p:txBody>
          <a:bodyPr>
            <a:normAutofit fontScale="85000" lnSpcReduction="20000"/>
          </a:bodyPr>
          <a:lstStyle/>
          <a:p>
            <a:r>
              <a:rPr lang="en-US" dirty="0"/>
              <a:t>Intellectual property rights</a:t>
            </a:r>
          </a:p>
          <a:p>
            <a:r>
              <a:rPr lang="en-US" dirty="0" smtClean="0"/>
              <a:t>Copyright- see the NU policy on copyright</a:t>
            </a:r>
          </a:p>
          <a:p>
            <a:pPr marL="0" indent="0">
              <a:buNone/>
            </a:pPr>
            <a:r>
              <a:rPr lang="en-US" dirty="0">
                <a:hlinkClick r:id="rId3"/>
              </a:rPr>
              <a:t>http://</a:t>
            </a:r>
            <a:r>
              <a:rPr lang="en-US" dirty="0" smtClean="0">
                <a:hlinkClick r:id="rId3"/>
              </a:rPr>
              <a:t>invo.northwestern.edu/policies/copyright-policy</a:t>
            </a:r>
            <a:endParaRPr lang="en-US" dirty="0" smtClean="0"/>
          </a:p>
          <a:p>
            <a:r>
              <a:rPr lang="en-US" dirty="0" smtClean="0"/>
              <a:t>Patents</a:t>
            </a:r>
            <a:endParaRPr lang="en-US" dirty="0"/>
          </a:p>
          <a:p>
            <a:r>
              <a:rPr lang="en-US" dirty="0"/>
              <a:t>Trade secrets</a:t>
            </a:r>
          </a:p>
          <a:p>
            <a:r>
              <a:rPr lang="en-US" dirty="0"/>
              <a:t>Licensing</a:t>
            </a:r>
          </a:p>
          <a:p>
            <a:r>
              <a:rPr lang="en-US" dirty="0"/>
              <a:t>Creative Commons</a:t>
            </a:r>
          </a:p>
          <a:p>
            <a:r>
              <a:rPr lang="en-US" dirty="0"/>
              <a:t>Monetary charges for data usage</a:t>
            </a:r>
          </a:p>
          <a:p>
            <a:r>
              <a:rPr lang="en-US" dirty="0"/>
              <a:t>Open source versus proprietary software</a:t>
            </a:r>
          </a:p>
          <a:p>
            <a:r>
              <a:rPr lang="en-US" dirty="0"/>
              <a:t>Data </a:t>
            </a:r>
            <a:r>
              <a:rPr lang="en-US" dirty="0" smtClean="0"/>
              <a:t>retention</a:t>
            </a:r>
          </a:p>
          <a:p>
            <a:endParaRPr lang="en-US" dirty="0"/>
          </a:p>
          <a:p>
            <a:pPr marL="0" indent="0">
              <a:buNone/>
            </a:pPr>
            <a:endParaRPr lang="en-US" dirty="0"/>
          </a:p>
        </p:txBody>
      </p:sp>
      <p:pic>
        <p:nvPicPr>
          <p:cNvPr id="1026" name="Picture 2" descr="C:\Users\cmb729\AppData\Local\Microsoft\Windows\Temporary Internet Files\Content.IE5\JB7V943G\gavel_by_a55666-d57vi2y[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9022" y="2901988"/>
            <a:ext cx="3126481" cy="167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15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FF0000"/>
                </a:solidFill>
                <a:latin typeface="News Gothic MT"/>
              </a:rPr>
              <a:t>Sharing &amp; reuse</a:t>
            </a:r>
          </a:p>
          <a:p>
            <a:pPr marL="114300" indent="0">
              <a:spcBef>
                <a:spcPts val="0"/>
              </a:spcBef>
              <a:spcAft>
                <a:spcPts val="600"/>
              </a:spcAft>
            </a:pPr>
            <a:r>
              <a:rPr lang="en-US" dirty="0">
                <a:solidFill>
                  <a:srgbClr val="FF0000"/>
                </a:solidFill>
                <a:latin typeface="News Gothic MT"/>
              </a:rPr>
              <a:t>Preservation </a:t>
            </a:r>
            <a:r>
              <a:rPr lang="en-US" dirty="0" smtClean="0">
                <a:solidFill>
                  <a:srgbClr val="FF0000"/>
                </a:solidFill>
              </a:rPr>
              <a:t>&amp; A</a:t>
            </a:r>
            <a:r>
              <a:rPr lang="en-US" dirty="0" smtClean="0">
                <a:solidFill>
                  <a:srgbClr val="FF0000"/>
                </a:solidFill>
                <a:latin typeface="News Gothic MT"/>
              </a:rPr>
              <a:t>rchiving</a:t>
            </a:r>
            <a:endParaRPr lang="en-US" dirty="0">
              <a:solidFill>
                <a:srgbClr val="FF0000"/>
              </a:solidFill>
              <a:latin typeface="News Gothic MT"/>
            </a:endParaRPr>
          </a:p>
          <a:p>
            <a:endParaRPr lang="en-US" dirty="0"/>
          </a:p>
        </p:txBody>
      </p:sp>
    </p:spTree>
    <p:extLst>
      <p:ext uri="{BB962C8B-B14F-4D97-AF65-F5344CB8AC3E}">
        <p14:creationId xmlns:p14="http://schemas.microsoft.com/office/powerpoint/2010/main" val="15163945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Preservation and Sharing data</a:t>
            </a:r>
            <a:endParaRPr lang="en-US" dirty="0"/>
          </a:p>
        </p:txBody>
      </p:sp>
      <p:sp>
        <p:nvSpPr>
          <p:cNvPr id="3" name="Text Placeholder 2"/>
          <p:cNvSpPr>
            <a:spLocks noGrp="1"/>
          </p:cNvSpPr>
          <p:nvPr>
            <p:ph type="body" idx="1"/>
          </p:nvPr>
        </p:nvSpPr>
        <p:spPr/>
        <p:txBody>
          <a:bodyPr/>
          <a:lstStyle/>
          <a:p>
            <a:r>
              <a:rPr lang="en-US" dirty="0" smtClean="0"/>
              <a:t>Some options for preserving and sharing data </a:t>
            </a:r>
          </a:p>
          <a:p>
            <a:pPr lvl="1"/>
            <a:r>
              <a:rPr lang="en-US" dirty="0" smtClean="0"/>
              <a:t>Self-archive</a:t>
            </a:r>
          </a:p>
          <a:p>
            <a:pPr lvl="1"/>
            <a:r>
              <a:rPr lang="en-US" dirty="0" smtClean="0"/>
              <a:t>Institutional repository</a:t>
            </a:r>
          </a:p>
          <a:p>
            <a:pPr lvl="1"/>
            <a:r>
              <a:rPr lang="en-US" dirty="0" smtClean="0"/>
              <a:t>Open data repository</a:t>
            </a:r>
          </a:p>
          <a:p>
            <a:pPr lvl="1"/>
            <a:r>
              <a:rPr lang="en-US" dirty="0" smtClean="0"/>
              <a:t>National or international data archive or repository</a:t>
            </a:r>
          </a:p>
          <a:p>
            <a:pPr marL="203200" indent="0">
              <a:buNone/>
            </a:pPr>
            <a:endParaRPr lang="en-US" dirty="0"/>
          </a:p>
        </p:txBody>
      </p:sp>
      <p:sp>
        <p:nvSpPr>
          <p:cNvPr id="4" name="TextBox 3"/>
          <p:cNvSpPr txBox="1"/>
          <p:nvPr/>
        </p:nvSpPr>
        <p:spPr>
          <a:xfrm>
            <a:off x="152400" y="6477000"/>
            <a:ext cx="8915400" cy="215444"/>
          </a:xfrm>
          <a:prstGeom prst="rect">
            <a:avLst/>
          </a:prstGeom>
          <a:noFill/>
        </p:spPr>
        <p:txBody>
          <a:bodyPr wrap="square" rtlCol="0">
            <a:spAutoFit/>
          </a:bodyPr>
          <a:lstStyle/>
          <a:p>
            <a:r>
              <a:rPr lang="en-US" sz="800" dirty="0"/>
              <a:t>By Florian </a:t>
            </a:r>
            <a:r>
              <a:rPr lang="en-US" sz="800" dirty="0" err="1"/>
              <a:t>Hirzinger</a:t>
            </a:r>
            <a:r>
              <a:rPr lang="en-US" sz="800" dirty="0"/>
              <a:t> - www.fh-ap.com (Own work (Florian </a:t>
            </a:r>
            <a:r>
              <a:rPr lang="en-US" sz="800" dirty="0" err="1"/>
              <a:t>Hirzinger</a:t>
            </a:r>
            <a:r>
              <a:rPr lang="en-US" sz="800" dirty="0"/>
              <a:t>)) [CC BY-SA 3.0 (http://creativecommons.org/licenses/by-sa/3.0) or GFDL (http://www.gnu.org/copyleft/fdl.html)], via Wikimedia Commons</a:t>
            </a:r>
          </a:p>
        </p:txBody>
      </p:sp>
    </p:spTree>
    <p:extLst>
      <p:ext uri="{BB962C8B-B14F-4D97-AF65-F5344CB8AC3E}">
        <p14:creationId xmlns:p14="http://schemas.microsoft.com/office/powerpoint/2010/main" val="27970168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 help you</a:t>
            </a:r>
            <a:endParaRPr lang="en-US" dirty="0"/>
          </a:p>
        </p:txBody>
      </p:sp>
      <p:sp>
        <p:nvSpPr>
          <p:cNvPr id="3" name="Content Placeholder 2"/>
          <p:cNvSpPr>
            <a:spLocks noGrp="1"/>
          </p:cNvSpPr>
          <p:nvPr>
            <p:ph idx="1"/>
          </p:nvPr>
        </p:nvSpPr>
        <p:spPr/>
        <p:txBody>
          <a:bodyPr>
            <a:normAutofit lnSpcReduction="10000"/>
          </a:bodyPr>
          <a:lstStyle/>
          <a:p>
            <a:r>
              <a:rPr lang="en-US" dirty="0" smtClean="0"/>
              <a:t>Create or advise on DMPs for granting agencies</a:t>
            </a:r>
          </a:p>
          <a:p>
            <a:r>
              <a:rPr lang="en-US" dirty="0" smtClean="0"/>
              <a:t>Help with describing your data</a:t>
            </a:r>
          </a:p>
          <a:p>
            <a:r>
              <a:rPr lang="en-US" dirty="0" smtClean="0"/>
              <a:t>Help with best practices in data management</a:t>
            </a:r>
          </a:p>
          <a:p>
            <a:r>
              <a:rPr lang="en-US" dirty="0" smtClean="0"/>
              <a:t>Find an appropriate repository for your data</a:t>
            </a:r>
          </a:p>
          <a:p>
            <a:r>
              <a:rPr lang="en-US" dirty="0" smtClean="0"/>
              <a:t>Deposit your data in a repository</a:t>
            </a:r>
          </a:p>
          <a:p>
            <a:r>
              <a:rPr lang="en-US" dirty="0"/>
              <a:t>Consultations</a:t>
            </a:r>
          </a:p>
          <a:p>
            <a:r>
              <a:rPr lang="en-US" dirty="0"/>
              <a:t>Workshops</a:t>
            </a:r>
          </a:p>
          <a:p>
            <a:endParaRPr lang="en-US" dirty="0"/>
          </a:p>
        </p:txBody>
      </p:sp>
    </p:spTree>
    <p:extLst>
      <p:ext uri="{BB962C8B-B14F-4D97-AF65-F5344CB8AC3E}">
        <p14:creationId xmlns:p14="http://schemas.microsoft.com/office/powerpoint/2010/main" val="28522882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0369"/>
            <a:ext cx="9144000" cy="5077261"/>
          </a:xfrm>
          <a:prstGeom prst="rect">
            <a:avLst/>
          </a:prstGeom>
        </p:spPr>
      </p:pic>
      <p:sp>
        <p:nvSpPr>
          <p:cNvPr id="3" name="TextBox 2"/>
          <p:cNvSpPr txBox="1"/>
          <p:nvPr/>
        </p:nvSpPr>
        <p:spPr>
          <a:xfrm>
            <a:off x="142875" y="6236494"/>
            <a:ext cx="5329238" cy="307777"/>
          </a:xfrm>
          <a:prstGeom prst="rect">
            <a:avLst/>
          </a:prstGeom>
          <a:noFill/>
        </p:spPr>
        <p:txBody>
          <a:bodyPr wrap="square" rtlCol="0">
            <a:spAutoFit/>
          </a:bodyPr>
          <a:lstStyle/>
          <a:p>
            <a:r>
              <a:rPr lang="en-US" sz="1400" b="1"/>
              <a:t>http://libguides.northwestern.edu/datamanagement</a:t>
            </a:r>
            <a:endParaRPr lang="en-US" sz="1400" b="1" dirty="0"/>
          </a:p>
        </p:txBody>
      </p:sp>
    </p:spTree>
    <p:extLst>
      <p:ext uri="{BB962C8B-B14F-4D97-AF65-F5344CB8AC3E}">
        <p14:creationId xmlns:p14="http://schemas.microsoft.com/office/powerpoint/2010/main" val="23461788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094"/>
            <a:ext cx="9144000" cy="5593812"/>
          </a:xfrm>
          <a:prstGeom prst="rect">
            <a:avLst/>
          </a:prstGeom>
        </p:spPr>
      </p:pic>
    </p:spTree>
    <p:extLst>
      <p:ext uri="{BB962C8B-B14F-4D97-AF65-F5344CB8AC3E}">
        <p14:creationId xmlns:p14="http://schemas.microsoft.com/office/powerpoint/2010/main" val="2087690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Data in the Sciences and Humanities</a:t>
            </a:r>
            <a:endParaRPr lang="en-US" dirty="0"/>
          </a:p>
        </p:txBody>
      </p:sp>
      <p:sp>
        <p:nvSpPr>
          <p:cNvPr id="6" name="Text Placeholder 5"/>
          <p:cNvSpPr>
            <a:spLocks noGrp="1"/>
          </p:cNvSpPr>
          <p:nvPr>
            <p:ph type="body" idx="1"/>
          </p:nvPr>
        </p:nvSpPr>
        <p:spPr/>
        <p:txBody>
          <a:bodyPr/>
          <a:lstStyle/>
          <a:p>
            <a:r>
              <a:rPr lang="en-US" dirty="0" smtClean="0"/>
              <a:t>BICEP2 (South Pole telescope)</a:t>
            </a:r>
            <a:endParaRPr lang="en-US" dirty="0"/>
          </a:p>
        </p:txBody>
      </p:sp>
      <p:pic>
        <p:nvPicPr>
          <p:cNvPr id="5" name="Content Placeholder 4" descr="bicepkeck.org-tqu_maps.png"/>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457200" y="2756654"/>
            <a:ext cx="4040188" cy="2787729"/>
          </a:xfrm>
        </p:spPr>
      </p:pic>
      <p:sp>
        <p:nvSpPr>
          <p:cNvPr id="7" name="Text Placeholder 6"/>
          <p:cNvSpPr>
            <a:spLocks noGrp="1"/>
          </p:cNvSpPr>
          <p:nvPr>
            <p:ph type="body" sz="quarter" idx="3"/>
          </p:nvPr>
        </p:nvSpPr>
        <p:spPr/>
        <p:txBody>
          <a:bodyPr/>
          <a:lstStyle/>
          <a:p>
            <a:r>
              <a:rPr lang="en-US" dirty="0" smtClean="0"/>
              <a:t>Performativity, Place, Space</a:t>
            </a:r>
            <a:endParaRPr lang="en-US" dirty="0"/>
          </a:p>
        </p:txBody>
      </p:sp>
      <p:pic>
        <p:nvPicPr>
          <p:cNvPr id="9" name="Content Placeholder 8" descr="piccini-figure07.jpg"/>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91062" y="2753519"/>
            <a:ext cx="3949700" cy="2794000"/>
          </a:xfrm>
        </p:spPr>
      </p:pic>
      <p:sp>
        <p:nvSpPr>
          <p:cNvPr id="3" name="TextBox 2"/>
          <p:cNvSpPr txBox="1"/>
          <p:nvPr/>
        </p:nvSpPr>
        <p:spPr>
          <a:xfrm>
            <a:off x="4645025" y="6222645"/>
            <a:ext cx="2560416" cy="338554"/>
          </a:xfrm>
          <a:prstGeom prst="rect">
            <a:avLst/>
          </a:prstGeom>
          <a:noFill/>
        </p:spPr>
        <p:txBody>
          <a:bodyPr wrap="none" rtlCol="0">
            <a:spAutoFit/>
          </a:bodyPr>
          <a:lstStyle/>
          <a:p>
            <a:r>
              <a:rPr lang="en-US" sz="1600" dirty="0" smtClean="0"/>
              <a:t>Burgess and Hamming, 2011</a:t>
            </a:r>
            <a:endParaRPr lang="en-US" sz="1600" dirty="0"/>
          </a:p>
        </p:txBody>
      </p:sp>
      <p:sp>
        <p:nvSpPr>
          <p:cNvPr id="8" name="TextBox 7"/>
          <p:cNvSpPr txBox="1"/>
          <p:nvPr/>
        </p:nvSpPr>
        <p:spPr>
          <a:xfrm>
            <a:off x="457200" y="6248400"/>
            <a:ext cx="2454518" cy="338554"/>
          </a:xfrm>
          <a:prstGeom prst="rect">
            <a:avLst/>
          </a:prstGeom>
          <a:noFill/>
        </p:spPr>
        <p:txBody>
          <a:bodyPr wrap="none" rtlCol="0">
            <a:spAutoFit/>
          </a:bodyPr>
          <a:lstStyle/>
          <a:p>
            <a:r>
              <a:rPr lang="en-US" sz="1600" dirty="0" smtClean="0"/>
              <a:t>BICEP2 Collaboration, 2014</a:t>
            </a:r>
            <a:endParaRPr lang="en-US" sz="1600" dirty="0"/>
          </a:p>
        </p:txBody>
      </p:sp>
      <p:sp>
        <p:nvSpPr>
          <p:cNvPr id="10" name="Shape 91"/>
          <p:cNvSpPr txBox="1">
            <a:spLocks/>
          </p:cNvSpPr>
          <p:nvPr/>
        </p:nvSpPr>
        <p:spPr>
          <a:xfrm>
            <a:off x="152400" y="8237356"/>
            <a:ext cx="8229600" cy="1371599"/>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pPr>
              <a:buSzPct val="25000"/>
            </a:pPr>
            <a:r>
              <a:rPr lang="en-US" sz="4400" dirty="0" smtClean="0">
                <a:solidFill>
                  <a:schemeClr val="dk1"/>
                </a:solidFill>
                <a:latin typeface="Calibri"/>
                <a:ea typeface="Calibri"/>
                <a:cs typeface="Calibri"/>
                <a:sym typeface="Calibri"/>
              </a:rPr>
              <a:t>Data in the Sciences and Humanities</a:t>
            </a:r>
            <a:endParaRPr lang="en-US" sz="4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43294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72"/>
            <a:ext cx="9144000" cy="5183855"/>
          </a:xfrm>
          <a:prstGeom prst="rect">
            <a:avLst/>
          </a:prstGeom>
        </p:spPr>
      </p:pic>
    </p:spTree>
    <p:extLst>
      <p:ext uri="{BB962C8B-B14F-4D97-AF65-F5344CB8AC3E}">
        <p14:creationId xmlns:p14="http://schemas.microsoft.com/office/powerpoint/2010/main" val="10283211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NORTHWESTERN UNIVERSITY LIBRARIES INSTITUTIONAL REPOSITORIES</a:t>
            </a:r>
            <a:endParaRPr lang="en-US" sz="2800" b="1" dirty="0"/>
          </a:p>
        </p:txBody>
      </p:sp>
      <p:sp>
        <p:nvSpPr>
          <p:cNvPr id="3" name="Text Placeholder 2"/>
          <p:cNvSpPr>
            <a:spLocks noGrp="1"/>
          </p:cNvSpPr>
          <p:nvPr>
            <p:ph type="body" idx="1"/>
          </p:nvPr>
        </p:nvSpPr>
        <p:spPr>
          <a:xfrm>
            <a:off x="457200" y="1676399"/>
            <a:ext cx="8305800" cy="4863791"/>
          </a:xfrm>
        </p:spPr>
        <p:txBody>
          <a:bodyPr/>
          <a:lstStyle/>
          <a:p>
            <a:pPr marL="203200" indent="0">
              <a:buNone/>
            </a:pPr>
            <a:r>
              <a:rPr lang="en-US" sz="2800" dirty="0" err="1"/>
              <a:t>Galter</a:t>
            </a:r>
            <a:r>
              <a:rPr lang="en-US" sz="2800" dirty="0"/>
              <a:t> Health Sciences Library Repository: </a:t>
            </a:r>
            <a:endParaRPr lang="en-US" sz="2800" dirty="0" smtClean="0"/>
          </a:p>
          <a:p>
            <a:pPr marL="203200" indent="0">
              <a:buNone/>
            </a:pPr>
            <a:r>
              <a:rPr lang="en-US" sz="2000" dirty="0">
                <a:hlinkClick r:id="rId3"/>
              </a:rPr>
              <a:t>https://digitalhub.northwestern.edu</a:t>
            </a:r>
            <a:r>
              <a:rPr lang="en-US" sz="2000" dirty="0" smtClean="0">
                <a:hlinkClick r:id="rId3"/>
              </a:rPr>
              <a:t>/</a:t>
            </a:r>
            <a:r>
              <a:rPr lang="en-US" sz="2000" dirty="0" smtClean="0"/>
              <a:t> </a:t>
            </a:r>
          </a:p>
          <a:p>
            <a:pPr marL="203200" indent="0">
              <a:buNone/>
            </a:pPr>
            <a:r>
              <a:rPr lang="en-US" sz="1600" dirty="0" smtClean="0"/>
              <a:t>For Feinberg affiliates only</a:t>
            </a:r>
            <a:endParaRPr lang="en-US" sz="1600" dirty="0"/>
          </a:p>
          <a:p>
            <a:pPr marL="203200" indent="0">
              <a:buNone/>
            </a:pPr>
            <a:r>
              <a:rPr lang="en-US" sz="1600" dirty="0" smtClean="0"/>
              <a:t>Accepts some </a:t>
            </a:r>
            <a:r>
              <a:rPr lang="en-US" sz="1600" dirty="0"/>
              <a:t>data </a:t>
            </a:r>
            <a:r>
              <a:rPr lang="en-US" sz="1600" dirty="0" smtClean="0"/>
              <a:t>sets</a:t>
            </a:r>
          </a:p>
          <a:p>
            <a:pPr lvl="1"/>
            <a:endParaRPr lang="en-US" sz="1200" dirty="0"/>
          </a:p>
          <a:p>
            <a:pPr marL="635000" lvl="1" indent="0">
              <a:buNone/>
            </a:pPr>
            <a:endParaRPr lang="en-US" sz="1200" dirty="0"/>
          </a:p>
          <a:p>
            <a:pPr marL="203200" indent="0">
              <a:buNone/>
            </a:pPr>
            <a:r>
              <a:rPr lang="en-US" sz="2800" dirty="0"/>
              <a:t>Northwestern Libraries Repository: ARCH- Gateway to </a:t>
            </a:r>
            <a:r>
              <a:rPr lang="en-US" sz="2800" dirty="0" smtClean="0"/>
              <a:t>discovery</a:t>
            </a:r>
          </a:p>
          <a:p>
            <a:pPr marL="203200" indent="0">
              <a:buNone/>
            </a:pPr>
            <a:r>
              <a:rPr lang="en-US" sz="2000" dirty="0">
                <a:hlinkClick r:id="rId4"/>
              </a:rPr>
              <a:t>https://</a:t>
            </a:r>
            <a:r>
              <a:rPr lang="en-US" sz="2000" dirty="0" smtClean="0">
                <a:hlinkClick r:id="rId4"/>
              </a:rPr>
              <a:t>arch.library.northwestern.edu</a:t>
            </a:r>
            <a:endParaRPr lang="en-US" sz="2800" dirty="0"/>
          </a:p>
          <a:p>
            <a:pPr marL="203200" indent="0">
              <a:buNone/>
            </a:pPr>
            <a:r>
              <a:rPr lang="en-US" sz="1600" dirty="0" smtClean="0"/>
              <a:t>Open </a:t>
            </a:r>
            <a:r>
              <a:rPr lang="en-US" sz="1600" dirty="0"/>
              <a:t>to Northwestern faculty, staff, </a:t>
            </a:r>
            <a:r>
              <a:rPr lang="en-US" sz="1600" dirty="0" smtClean="0"/>
              <a:t>students, or researchers</a:t>
            </a:r>
          </a:p>
          <a:p>
            <a:pPr marL="203200" indent="0">
              <a:buNone/>
            </a:pPr>
            <a:r>
              <a:rPr lang="en-US" sz="1600" dirty="0" smtClean="0"/>
              <a:t>Will accept data sets underlying publications</a:t>
            </a:r>
            <a:endParaRPr lang="en-US" sz="16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593" y="4435501"/>
            <a:ext cx="2971800" cy="1651000"/>
          </a:xfrm>
          <a:prstGeom prst="rect">
            <a:avLst/>
          </a:prstGeom>
        </p:spPr>
      </p:pic>
    </p:spTree>
    <p:extLst>
      <p:ext uri="{BB962C8B-B14F-4D97-AF65-F5344CB8AC3E}">
        <p14:creationId xmlns:p14="http://schemas.microsoft.com/office/powerpoint/2010/main" val="22434064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8557"/>
            <a:ext cx="9144000" cy="5640885"/>
          </a:xfrm>
          <a:prstGeom prst="rect">
            <a:avLst/>
          </a:prstGeom>
        </p:spPr>
      </p:pic>
    </p:spTree>
    <p:extLst>
      <p:ext uri="{BB962C8B-B14F-4D97-AF65-F5344CB8AC3E}">
        <p14:creationId xmlns:p14="http://schemas.microsoft.com/office/powerpoint/2010/main" val="34188671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77598"/>
            <a:ext cx="8229600" cy="4171166"/>
          </a:xfrm>
        </p:spPr>
      </p:pic>
    </p:spTree>
    <p:extLst>
      <p:ext uri="{BB962C8B-B14F-4D97-AF65-F5344CB8AC3E}">
        <p14:creationId xmlns:p14="http://schemas.microsoft.com/office/powerpoint/2010/main" val="5682380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864"/>
            <a:ext cx="9144000" cy="6422271"/>
          </a:xfrm>
          <a:prstGeom prst="rect">
            <a:avLst/>
          </a:prstGeom>
        </p:spPr>
      </p:pic>
    </p:spTree>
    <p:extLst>
      <p:ext uri="{BB962C8B-B14F-4D97-AF65-F5344CB8AC3E}">
        <p14:creationId xmlns:p14="http://schemas.microsoft.com/office/powerpoint/2010/main" val="33071207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811" y="1600200"/>
            <a:ext cx="5800378" cy="4525963"/>
          </a:xfrm>
        </p:spPr>
      </p:pic>
    </p:spTree>
    <p:extLst>
      <p:ext uri="{BB962C8B-B14F-4D97-AF65-F5344CB8AC3E}">
        <p14:creationId xmlns:p14="http://schemas.microsoft.com/office/powerpoint/2010/main" val="30440987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3843338"/>
            <a:ext cx="200025" cy="39687"/>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8645"/>
            <a:ext cx="9144000" cy="4940710"/>
          </a:xfrm>
          <a:prstGeom prst="rect">
            <a:avLst/>
          </a:prstGeom>
        </p:spPr>
      </p:pic>
    </p:spTree>
    <p:extLst>
      <p:ext uri="{BB962C8B-B14F-4D97-AF65-F5344CB8AC3E}">
        <p14:creationId xmlns:p14="http://schemas.microsoft.com/office/powerpoint/2010/main" val="275123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idx="1"/>
          </p:nvPr>
        </p:nvSpPr>
        <p:spPr/>
        <p:txBody>
          <a:bodyPr/>
          <a:lstStyle/>
          <a:p>
            <a:r>
              <a:rPr lang="en-US" dirty="0" smtClean="0"/>
              <a:t>Background on data management</a:t>
            </a:r>
          </a:p>
          <a:p>
            <a:pPr marL="203200" indent="0">
              <a:buNone/>
            </a:pPr>
            <a:endParaRPr lang="en-US" dirty="0" smtClean="0"/>
          </a:p>
          <a:p>
            <a:r>
              <a:rPr lang="en-US" dirty="0" smtClean="0"/>
              <a:t>Why data management is important</a:t>
            </a:r>
          </a:p>
          <a:p>
            <a:pPr marL="203200" indent="0">
              <a:buNone/>
            </a:pPr>
            <a:endParaRPr lang="en-US" dirty="0" smtClean="0"/>
          </a:p>
          <a:p>
            <a:r>
              <a:rPr lang="en-US" dirty="0" smtClean="0"/>
              <a:t>Intro to best practices for data management</a:t>
            </a:r>
          </a:p>
          <a:p>
            <a:pPr marL="203200" indent="0">
              <a:buNone/>
            </a:pPr>
            <a:endParaRPr lang="en-US" dirty="0" smtClean="0"/>
          </a:p>
          <a:p>
            <a:r>
              <a:rPr lang="en-US" dirty="0" smtClean="0"/>
              <a:t>Library resources for data management.</a:t>
            </a:r>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393" y="1985536"/>
            <a:ext cx="4343400" cy="4343400"/>
          </a:xfrm>
          <a:prstGeom prst="rect">
            <a:avLst/>
          </a:prstGeom>
        </p:spPr>
      </p:pic>
      <p:sp>
        <p:nvSpPr>
          <p:cNvPr id="5" name="TextBox 4"/>
          <p:cNvSpPr txBox="1"/>
          <p:nvPr/>
        </p:nvSpPr>
        <p:spPr>
          <a:xfrm>
            <a:off x="6209159" y="6384373"/>
            <a:ext cx="2874611" cy="246221"/>
          </a:xfrm>
          <a:prstGeom prst="rect">
            <a:avLst/>
          </a:prstGeom>
          <a:noFill/>
        </p:spPr>
        <p:txBody>
          <a:bodyPr wrap="square" rtlCol="0">
            <a:spAutoFit/>
          </a:bodyPr>
          <a:lstStyle/>
          <a:p>
            <a:r>
              <a:rPr lang="en-US" sz="1000" dirty="0" smtClean="0"/>
              <a:t>Photo by Carl Vogtmann</a:t>
            </a:r>
            <a:endParaRPr lang="en-US" sz="1000" dirty="0"/>
          </a:p>
        </p:txBody>
      </p:sp>
    </p:spTree>
    <p:extLst>
      <p:ext uri="{BB962C8B-B14F-4D97-AF65-F5344CB8AC3E}">
        <p14:creationId xmlns:p14="http://schemas.microsoft.com/office/powerpoint/2010/main" val="5570293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latin typeface="News Gothic MT"/>
              </a:rPr>
              <a:t>Preservation </a:t>
            </a:r>
            <a:r>
              <a:rPr lang="en-US" dirty="0" smtClean="0"/>
              <a:t>&amp; A</a:t>
            </a:r>
            <a:r>
              <a:rPr lang="en-US" dirty="0" smtClean="0">
                <a:latin typeface="News Gothic MT"/>
              </a:rPr>
              <a:t>rchiving</a:t>
            </a:r>
            <a:endParaRPr lang="en-US" dirty="0">
              <a:latin typeface="News Gothic MT"/>
            </a:endParaRPr>
          </a:p>
          <a:p>
            <a:endParaRPr lang="en-US" dirty="0"/>
          </a:p>
        </p:txBody>
      </p:sp>
    </p:spTree>
    <p:extLst>
      <p:ext uri="{BB962C8B-B14F-4D97-AF65-F5344CB8AC3E}">
        <p14:creationId xmlns:p14="http://schemas.microsoft.com/office/powerpoint/2010/main" val="34009354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Need Help?</a:t>
            </a:r>
            <a:endParaRPr lang="en-US" b="1" dirty="0"/>
          </a:p>
        </p:txBody>
      </p:sp>
      <p:sp>
        <p:nvSpPr>
          <p:cNvPr id="3" name="Content Placeholder 2"/>
          <p:cNvSpPr>
            <a:spLocks noGrp="1"/>
          </p:cNvSpPr>
          <p:nvPr>
            <p:ph idx="1"/>
          </p:nvPr>
        </p:nvSpPr>
        <p:spPr/>
        <p:txBody>
          <a:bodyPr/>
          <a:lstStyle/>
          <a:p>
            <a:pPr marL="0" indent="0">
              <a:buNone/>
            </a:pPr>
            <a:r>
              <a:rPr lang="en-US" dirty="0" smtClean="0"/>
              <a:t>Contact me:</a:t>
            </a:r>
          </a:p>
          <a:p>
            <a:pPr marL="0" indent="0">
              <a:buNone/>
            </a:pPr>
            <a:r>
              <a:rPr lang="en-US" dirty="0" smtClean="0"/>
              <a:t>Cunera Buys</a:t>
            </a:r>
          </a:p>
          <a:p>
            <a:pPr marL="0" indent="0">
              <a:buNone/>
            </a:pPr>
            <a:r>
              <a:rPr lang="en-US" dirty="0" smtClean="0"/>
              <a:t>c-buys@northwestern.edu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979" y="3539795"/>
            <a:ext cx="5419494" cy="2867816"/>
          </a:xfrm>
          <a:prstGeom prst="rect">
            <a:avLst/>
          </a:prstGeom>
        </p:spPr>
      </p:pic>
      <p:sp>
        <p:nvSpPr>
          <p:cNvPr id="5" name="TextBox 4"/>
          <p:cNvSpPr txBox="1"/>
          <p:nvPr/>
        </p:nvSpPr>
        <p:spPr>
          <a:xfrm>
            <a:off x="3021979" y="6495586"/>
            <a:ext cx="5770756" cy="530915"/>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hlinkClick r:id="rId3"/>
              </a:rPr>
              <a:t>https://</a:t>
            </a:r>
            <a:r>
              <a:rPr lang="en-US" sz="1050" dirty="0" smtClean="0">
                <a:latin typeface="Arial" panose="020B0604020202020204" pitchFamily="34" charset="0"/>
                <a:cs typeface="Arial" panose="020B0604020202020204" pitchFamily="34" charset="0"/>
                <a:hlinkClick r:id="rId3"/>
              </a:rPr>
              <a:t>www.flickr.com/photos/49889874@N05/5645164344</a:t>
            </a:r>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a:t>
            </a:r>
            <a:r>
              <a:rPr lang="en-US" sz="1050" dirty="0">
                <a:latin typeface="Arial" panose="020B0604020202020204" pitchFamily="34" charset="0"/>
                <a:cs typeface="Arial" panose="020B0604020202020204" pitchFamily="34" charset="0"/>
              </a:rPr>
              <a:t>CC BY 2.0)</a:t>
            </a:r>
          </a:p>
          <a:p>
            <a:endParaRPr lang="en-US" dirty="0"/>
          </a:p>
        </p:txBody>
      </p:sp>
    </p:spTree>
    <p:extLst>
      <p:ext uri="{BB962C8B-B14F-4D97-AF65-F5344CB8AC3E}">
        <p14:creationId xmlns:p14="http://schemas.microsoft.com/office/powerpoint/2010/main" val="232833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Every discipline has data!</a:t>
            </a:r>
          </a:p>
        </p:txBody>
      </p:sp>
      <p:sp>
        <p:nvSpPr>
          <p:cNvPr id="3" name="Content Placeholder 2"/>
          <p:cNvSpPr>
            <a:spLocks noGrp="1"/>
          </p:cNvSpPr>
          <p:nvPr>
            <p:ph sz="half" idx="1"/>
          </p:nvPr>
        </p:nvSpPr>
        <p:spPr/>
        <p:txBody>
          <a:bodyPr>
            <a:normAutofit fontScale="85000" lnSpcReduction="20000"/>
          </a:bodyPr>
          <a:lstStyle/>
          <a:p>
            <a:pPr marL="457200" lvl="1" indent="0" fontAlgn="base">
              <a:buNone/>
            </a:pPr>
            <a:r>
              <a:rPr lang="en-US" b="1" dirty="0" smtClean="0"/>
              <a:t>Types of data include:</a:t>
            </a:r>
          </a:p>
          <a:p>
            <a:pPr lvl="1" fontAlgn="base">
              <a:buFont typeface="Arial" pitchFamily="34" charset="0"/>
              <a:buChar char="•"/>
            </a:pPr>
            <a:r>
              <a:rPr lang="en-US" dirty="0" smtClean="0"/>
              <a:t>observational </a:t>
            </a:r>
            <a:r>
              <a:rPr lang="en-US" dirty="0"/>
              <a:t>data</a:t>
            </a:r>
          </a:p>
          <a:p>
            <a:pPr lvl="1" fontAlgn="base">
              <a:buFont typeface="Arial" pitchFamily="34" charset="0"/>
              <a:buChar char="•"/>
            </a:pPr>
            <a:r>
              <a:rPr lang="en-US" dirty="0" smtClean="0"/>
              <a:t>laboratory </a:t>
            </a:r>
            <a:r>
              <a:rPr lang="en-US" dirty="0"/>
              <a:t>experimental data</a:t>
            </a:r>
          </a:p>
          <a:p>
            <a:pPr lvl="1" fontAlgn="base">
              <a:buFont typeface="Arial" pitchFamily="34" charset="0"/>
              <a:buChar char="•"/>
            </a:pPr>
            <a:r>
              <a:rPr lang="en-US" dirty="0" smtClean="0"/>
              <a:t>computer simulation</a:t>
            </a:r>
          </a:p>
          <a:p>
            <a:pPr lvl="1" fontAlgn="base">
              <a:buFont typeface="Arial" pitchFamily="34" charset="0"/>
              <a:buChar char="•"/>
            </a:pPr>
            <a:r>
              <a:rPr lang="en-US" dirty="0"/>
              <a:t>t</a:t>
            </a:r>
            <a:r>
              <a:rPr lang="en-US" dirty="0" smtClean="0"/>
              <a:t>extual </a:t>
            </a:r>
            <a:r>
              <a:rPr lang="en-US" dirty="0"/>
              <a:t>analysis </a:t>
            </a:r>
            <a:endParaRPr lang="en-US" dirty="0" smtClean="0"/>
          </a:p>
          <a:p>
            <a:pPr lvl="1" fontAlgn="base">
              <a:buFont typeface="Arial" pitchFamily="34" charset="0"/>
              <a:buChar char="•"/>
            </a:pPr>
            <a:r>
              <a:rPr lang="en-US" dirty="0" smtClean="0"/>
              <a:t>physical </a:t>
            </a:r>
            <a:r>
              <a:rPr lang="en-US" dirty="0"/>
              <a:t>artifacts or </a:t>
            </a:r>
            <a:r>
              <a:rPr lang="en-US" dirty="0" smtClean="0"/>
              <a:t>relics</a:t>
            </a:r>
          </a:p>
          <a:p>
            <a:pPr lvl="1" fontAlgn="base">
              <a:buFont typeface="Arial" pitchFamily="34" charset="0"/>
              <a:buChar char="•"/>
            </a:pPr>
            <a:endParaRPr lang="en-US" dirty="0"/>
          </a:p>
          <a:p>
            <a:pPr marL="457200" lvl="1" indent="0" fontAlgn="base">
              <a:buNone/>
            </a:pPr>
            <a:endParaRPr lang="en-US" dirty="0" smtClean="0"/>
          </a:p>
        </p:txBody>
      </p:sp>
      <p:sp>
        <p:nvSpPr>
          <p:cNvPr id="4" name="Content Placeholder 3"/>
          <p:cNvSpPr>
            <a:spLocks noGrp="1"/>
          </p:cNvSpPr>
          <p:nvPr>
            <p:ph sz="half" idx="2"/>
          </p:nvPr>
        </p:nvSpPr>
        <p:spPr>
          <a:xfrm>
            <a:off x="4876800" y="1600200"/>
            <a:ext cx="3810000" cy="4191000"/>
          </a:xfrm>
        </p:spPr>
        <p:txBody>
          <a:bodyPr>
            <a:normAutofit fontScale="85000" lnSpcReduction="20000"/>
          </a:bodyPr>
          <a:lstStyle/>
          <a:p>
            <a:pPr marL="457200" lvl="1" indent="0" fontAlgn="base">
              <a:buNone/>
            </a:pPr>
            <a:r>
              <a:rPr lang="en-US" b="1" dirty="0"/>
              <a:t>Examples of data include:</a:t>
            </a:r>
          </a:p>
          <a:p>
            <a:pPr lvl="1" fontAlgn="base">
              <a:buFont typeface="Arial" pitchFamily="34" charset="0"/>
              <a:buChar char="•"/>
            </a:pPr>
            <a:r>
              <a:rPr lang="en-US" dirty="0"/>
              <a:t>Audio and video files</a:t>
            </a:r>
          </a:p>
          <a:p>
            <a:pPr lvl="1" fontAlgn="base">
              <a:buFont typeface="Arial" pitchFamily="34" charset="0"/>
              <a:buChar char="•"/>
            </a:pPr>
            <a:r>
              <a:rPr lang="en-US" dirty="0"/>
              <a:t>Code or scripts</a:t>
            </a:r>
          </a:p>
          <a:p>
            <a:pPr lvl="1" fontAlgn="base">
              <a:buFont typeface="Arial" pitchFamily="34" charset="0"/>
              <a:buChar char="•"/>
            </a:pPr>
            <a:r>
              <a:rPr lang="en-US" dirty="0" smtClean="0"/>
              <a:t>Digital text</a:t>
            </a:r>
            <a:endParaRPr lang="en-US" dirty="0"/>
          </a:p>
          <a:p>
            <a:pPr lvl="1" fontAlgn="base">
              <a:buFont typeface="Arial" pitchFamily="34" charset="0"/>
              <a:buChar char="•"/>
            </a:pPr>
            <a:r>
              <a:rPr lang="en-US" dirty="0" smtClean="0"/>
              <a:t>Lab </a:t>
            </a:r>
            <a:r>
              <a:rPr lang="en-US" dirty="0"/>
              <a:t>notebooks</a:t>
            </a:r>
          </a:p>
          <a:p>
            <a:pPr lvl="1" fontAlgn="base">
              <a:buFont typeface="Arial" pitchFamily="34" charset="0"/>
              <a:buChar char="•"/>
            </a:pPr>
            <a:r>
              <a:rPr lang="en-US" dirty="0" smtClean="0"/>
              <a:t>Geospatial images</a:t>
            </a:r>
          </a:p>
          <a:p>
            <a:pPr lvl="1" fontAlgn="base">
              <a:buFont typeface="Arial" pitchFamily="34" charset="0"/>
              <a:buChar char="•"/>
            </a:pPr>
            <a:r>
              <a:rPr lang="en-US" dirty="0" smtClean="0"/>
              <a:t>Instrumental data</a:t>
            </a:r>
            <a:endParaRPr lang="en-US" dirty="0"/>
          </a:p>
          <a:p>
            <a:pPr lvl="1" fontAlgn="base">
              <a:buFont typeface="Arial" pitchFamily="34" charset="0"/>
              <a:buChar char="•"/>
            </a:pPr>
            <a:r>
              <a:rPr lang="en-US" dirty="0" smtClean="0"/>
              <a:t>Photographs</a:t>
            </a:r>
          </a:p>
          <a:p>
            <a:pPr lvl="1" fontAlgn="base">
              <a:buFont typeface="Arial" pitchFamily="34" charset="0"/>
              <a:buChar char="•"/>
            </a:pPr>
            <a:r>
              <a:rPr lang="en-US" dirty="0" smtClean="0"/>
              <a:t>Rock samples</a:t>
            </a:r>
            <a:endParaRPr lang="en-US" dirty="0"/>
          </a:p>
          <a:p>
            <a:pPr lvl="1" fontAlgn="base">
              <a:buFont typeface="Arial" pitchFamily="34" charset="0"/>
              <a:buChar char="•"/>
            </a:pPr>
            <a:r>
              <a:rPr lang="en-US" dirty="0"/>
              <a:t>Survey results</a:t>
            </a:r>
          </a:p>
          <a:p>
            <a:pPr lvl="1" fontAlgn="base">
              <a:buFont typeface="Arial" pitchFamily="34" charset="0"/>
              <a:buChar char="•"/>
            </a:pPr>
            <a:r>
              <a:rPr lang="en-US" dirty="0"/>
              <a:t>Scanned </a:t>
            </a:r>
            <a:r>
              <a:rPr lang="en-US" dirty="0" smtClean="0"/>
              <a:t>documents</a:t>
            </a:r>
            <a:endParaRPr lang="en-US" dirty="0"/>
          </a:p>
          <a:p>
            <a:pPr lvl="1" fontAlgn="base">
              <a:buFont typeface="Arial" pitchFamily="34" charset="0"/>
              <a:buChar char="•"/>
            </a:pPr>
            <a:r>
              <a:rPr lang="en-US" dirty="0" smtClean="0"/>
              <a:t>Spreadsheets</a:t>
            </a:r>
          </a:p>
          <a:p>
            <a:pPr lvl="1" fontAlgn="base">
              <a:buFont typeface="Arial" pitchFamily="34" charset="0"/>
              <a:buChar char="•"/>
            </a:pPr>
            <a:r>
              <a:rPr lang="en-US" dirty="0"/>
              <a:t>Video games</a:t>
            </a:r>
          </a:p>
          <a:p>
            <a:pPr marL="457200" lvl="1" indent="0" fontAlgn="base">
              <a:buNone/>
            </a:pPr>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9690" y="4109571"/>
            <a:ext cx="2881912" cy="2444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9186" y="6534834"/>
            <a:ext cx="7441135" cy="215444"/>
          </a:xfrm>
          <a:prstGeom prst="rect">
            <a:avLst/>
          </a:prstGeom>
          <a:noFill/>
        </p:spPr>
        <p:txBody>
          <a:bodyPr wrap="square" rtlCol="0">
            <a:spAutoFit/>
          </a:bodyPr>
          <a:lstStyle/>
          <a:p>
            <a:r>
              <a:rPr lang="en-US" sz="800" dirty="0" smtClean="0">
                <a:hlinkClick r:id="rId4"/>
              </a:rPr>
              <a:t>https</a:t>
            </a:r>
            <a:r>
              <a:rPr lang="en-US" sz="800" dirty="0">
                <a:hlinkClick r:id="rId4"/>
              </a:rPr>
              <a:t>://</a:t>
            </a:r>
            <a:r>
              <a:rPr lang="en-US" sz="800" dirty="0" smtClean="0">
                <a:hlinkClick r:id="rId4"/>
              </a:rPr>
              <a:t>www.flickr.com/photos/23165290@N00/9338136777/</a:t>
            </a:r>
            <a:r>
              <a:rPr lang="en-US" sz="800" dirty="0"/>
              <a:t>(CC BY-SA 2.0)  </a:t>
            </a:r>
          </a:p>
        </p:txBody>
      </p:sp>
    </p:spTree>
    <p:extLst>
      <p:ext uri="{BB962C8B-B14F-4D97-AF65-F5344CB8AC3E}">
        <p14:creationId xmlns:p14="http://schemas.microsoft.com/office/powerpoint/2010/main" val="31194684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6000" r="-6000"/>
          </a:stretch>
        </a:blipFill>
        <a:effectLst/>
      </p:bgPr>
    </p:bg>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457200"/>
            <a:ext cx="8153400" cy="914400"/>
          </a:xfrm>
          <a:prstGeom prst="rect">
            <a:avLst/>
          </a:prstGeom>
          <a:solidFill>
            <a:schemeClr val="accent2">
              <a:lumMod val="20000"/>
              <a:lumOff val="80000"/>
              <a:alpha val="70000"/>
            </a:schemeClr>
          </a:solid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baseline="0" dirty="0">
                <a:solidFill>
                  <a:schemeClr val="dk1"/>
                </a:solidFill>
                <a:latin typeface="Calibri"/>
                <a:ea typeface="Calibri"/>
                <a:cs typeface="Calibri"/>
                <a:sym typeface="Calibri"/>
              </a:rPr>
              <a:t>RESOURCES:</a:t>
            </a:r>
          </a:p>
        </p:txBody>
      </p:sp>
      <p:sp>
        <p:nvSpPr>
          <p:cNvPr id="301" name="Shape 301"/>
          <p:cNvSpPr txBox="1">
            <a:spLocks noGrp="1"/>
          </p:cNvSpPr>
          <p:nvPr>
            <p:ph type="body" idx="1"/>
          </p:nvPr>
        </p:nvSpPr>
        <p:spPr>
          <a:xfrm>
            <a:off x="457200" y="1371601"/>
            <a:ext cx="8153400" cy="3505200"/>
          </a:xfrm>
          <a:prstGeom prst="rect">
            <a:avLst/>
          </a:prstGeom>
          <a:solidFill>
            <a:schemeClr val="accent2">
              <a:lumMod val="20000"/>
              <a:lumOff val="80000"/>
              <a:alpha val="80000"/>
            </a:schemeClr>
          </a:solidFill>
          <a:ln>
            <a:noFill/>
          </a:ln>
        </p:spPr>
        <p:txBody>
          <a:bodyPr lIns="91425" tIns="45700" rIns="91425" bIns="45700" anchor="t" anchorCtr="0">
            <a:noAutofit/>
          </a:bodyPr>
          <a:lstStyle/>
          <a:p>
            <a:pPr marL="0" lvl="0" indent="0">
              <a:spcBef>
                <a:spcPts val="0"/>
              </a:spcBef>
              <a:buSzPct val="100000"/>
              <a:buNone/>
            </a:pPr>
            <a:r>
              <a:rPr lang="en-US" sz="1800" b="0" i="0" u="none" strike="noStrike" cap="none" baseline="0" dirty="0">
                <a:solidFill>
                  <a:schemeClr val="dk1"/>
                </a:solidFill>
                <a:latin typeface="Calibri"/>
                <a:ea typeface="Calibri"/>
                <a:cs typeface="Calibri"/>
                <a:sym typeface="Calibri"/>
              </a:rPr>
              <a:t>Northwestern University Library </a:t>
            </a:r>
            <a:r>
              <a:rPr lang="en-US" sz="1800" b="1" i="0" u="none" strike="noStrike" cap="none" baseline="0" dirty="0">
                <a:solidFill>
                  <a:schemeClr val="dk1"/>
                </a:solidFill>
                <a:latin typeface="Calibri"/>
                <a:ea typeface="Calibri"/>
                <a:cs typeface="Calibri"/>
                <a:sym typeface="Calibri"/>
              </a:rPr>
              <a:t>Data Management </a:t>
            </a:r>
            <a:r>
              <a:rPr lang="en-US" sz="1800" b="1" i="0" u="none" strike="noStrike" cap="none" baseline="0" dirty="0" smtClean="0">
                <a:solidFill>
                  <a:schemeClr val="dk1"/>
                </a:solidFill>
                <a:latin typeface="Calibri"/>
                <a:ea typeface="Calibri"/>
                <a:cs typeface="Calibri"/>
                <a:sym typeface="Calibri"/>
              </a:rPr>
              <a:t>LibGuide</a:t>
            </a:r>
            <a:r>
              <a:rPr lang="en-US" sz="1800" dirty="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hlinkClick r:id="rId4"/>
              </a:rPr>
              <a:t>http://</a:t>
            </a:r>
            <a:r>
              <a:rPr lang="en-US" sz="1800" dirty="0" smtClean="0">
                <a:solidFill>
                  <a:schemeClr val="dk1"/>
                </a:solidFill>
                <a:latin typeface="Calibri"/>
                <a:ea typeface="Calibri"/>
                <a:cs typeface="Calibri"/>
                <a:sym typeface="Calibri"/>
                <a:hlinkClick r:id="rId4"/>
              </a:rPr>
              <a:t>libguides.northwestern.edu/datamanagement</a:t>
            </a:r>
            <a:endParaRPr lang="en-US" sz="1800" dirty="0" smtClean="0">
              <a:solidFill>
                <a:schemeClr val="dk1"/>
              </a:solidFill>
              <a:latin typeface="Calibri"/>
              <a:ea typeface="Calibri"/>
              <a:cs typeface="Calibri"/>
              <a:sym typeface="Calibri"/>
            </a:endParaRPr>
          </a:p>
          <a:p>
            <a:pPr marL="0" lvl="0" indent="0">
              <a:spcBef>
                <a:spcPts val="0"/>
              </a:spcBef>
              <a:buSzPct val="100000"/>
              <a:buNone/>
            </a:pPr>
            <a:endParaRPr lang="en-US" sz="1800" b="0" i="0" u="sng" strike="noStrike" cap="none" baseline="0" dirty="0">
              <a:solidFill>
                <a:schemeClr val="hlink"/>
              </a:solidFill>
              <a:latin typeface="Calibri"/>
              <a:ea typeface="Calibri"/>
              <a:cs typeface="Calibri"/>
              <a:sym typeface="Calibri"/>
              <a:hlinkClick r:id="rId5"/>
            </a:endParaRPr>
          </a:p>
          <a:p>
            <a:pPr marL="0" marR="0" lvl="0" indent="0" algn="l" rtl="0">
              <a:spcBef>
                <a:spcPts val="360"/>
              </a:spcBef>
              <a:buClr>
                <a:schemeClr val="dk1"/>
              </a:buClr>
              <a:buSzPct val="100000"/>
              <a:buNone/>
            </a:pPr>
            <a:r>
              <a:rPr lang="en-US" sz="1800" b="1" i="0" u="none" strike="noStrike" cap="none" baseline="0" dirty="0">
                <a:solidFill>
                  <a:schemeClr val="dk1"/>
                </a:solidFill>
                <a:latin typeface="Calibri"/>
                <a:ea typeface="Calibri"/>
                <a:cs typeface="Calibri"/>
                <a:sym typeface="Calibri"/>
              </a:rPr>
              <a:t>DMPTool</a:t>
            </a:r>
            <a:r>
              <a:rPr lang="en-US" sz="1800" b="0" i="0" u="none" strike="noStrike" cap="none" baseline="0" dirty="0">
                <a:solidFill>
                  <a:schemeClr val="dk1"/>
                </a:solidFill>
                <a:latin typeface="Calibri"/>
                <a:ea typeface="Calibri"/>
                <a:cs typeface="Calibri"/>
                <a:sym typeface="Calibri"/>
              </a:rPr>
              <a:t>: </a:t>
            </a:r>
            <a:r>
              <a:rPr lang="en-US" sz="1800" b="0" i="0" u="sng" strike="noStrike" cap="none" baseline="0" dirty="0">
                <a:solidFill>
                  <a:schemeClr val="hlink"/>
                </a:solidFill>
                <a:latin typeface="Calibri"/>
                <a:ea typeface="Calibri"/>
                <a:cs typeface="Calibri"/>
                <a:sym typeface="Calibri"/>
                <a:hlinkClick r:id="rId6"/>
              </a:rPr>
              <a:t>https://</a:t>
            </a:r>
            <a:r>
              <a:rPr lang="en-US" sz="1800" b="0" i="0" u="sng" strike="noStrike" cap="none" baseline="0" dirty="0" smtClean="0">
                <a:solidFill>
                  <a:schemeClr val="hlink"/>
                </a:solidFill>
                <a:latin typeface="Calibri"/>
                <a:ea typeface="Calibri"/>
                <a:cs typeface="Calibri"/>
                <a:sym typeface="Calibri"/>
                <a:hlinkClick r:id="rId6"/>
              </a:rPr>
              <a:t>dmp.org</a:t>
            </a:r>
            <a:r>
              <a:rPr lang="en-US" sz="1800" b="0" i="0" u="sng" strike="noStrike" cap="none" baseline="0" dirty="0">
                <a:solidFill>
                  <a:schemeClr val="hlink"/>
                </a:solidFill>
                <a:latin typeface="Calibri"/>
                <a:ea typeface="Calibri"/>
                <a:cs typeface="Calibri"/>
                <a:sym typeface="Calibri"/>
                <a:hlinkClick r:id=""/>
              </a:rPr>
              <a:t>/</a:t>
            </a:r>
          </a:p>
          <a:p>
            <a:endParaRPr lang="en-US" sz="1800" b="0" i="0" u="sng" strike="noStrike" cap="none" baseline="0" dirty="0">
              <a:solidFill>
                <a:schemeClr val="hlink"/>
              </a:solidFill>
              <a:latin typeface="Calibri"/>
              <a:ea typeface="Calibri"/>
              <a:cs typeface="Calibri"/>
              <a:sym typeface="Calibri"/>
              <a:hlinkClick r:id=""/>
            </a:endParaRPr>
          </a:p>
          <a:p>
            <a:pPr marL="0" marR="0" lvl="0" indent="0" algn="l" rtl="0">
              <a:spcBef>
                <a:spcPts val="360"/>
              </a:spcBef>
              <a:buClr>
                <a:schemeClr val="dk1"/>
              </a:buClr>
              <a:buSzPct val="100000"/>
              <a:buNone/>
            </a:pPr>
            <a:r>
              <a:rPr lang="en-US" sz="1800" b="0" i="0" u="none" strike="noStrike" cap="none" baseline="0" dirty="0">
                <a:solidFill>
                  <a:schemeClr val="dk1"/>
                </a:solidFill>
                <a:latin typeface="Calibri"/>
                <a:ea typeface="Calibri"/>
                <a:cs typeface="Calibri"/>
                <a:sym typeface="Calibri"/>
              </a:rPr>
              <a:t>Northwestern University's Research Data: Ownership, Retention and Access Policy: </a:t>
            </a:r>
            <a:r>
              <a:rPr lang="en-US" sz="1800" b="0" i="0" u="sng" strike="noStrike" cap="none" baseline="0" dirty="0">
                <a:solidFill>
                  <a:schemeClr val="hlink"/>
                </a:solidFill>
                <a:latin typeface="Calibri"/>
                <a:ea typeface="Calibri"/>
                <a:cs typeface="Calibri"/>
                <a:sym typeface="Calibri"/>
                <a:hlinkClick r:id=""/>
              </a:rPr>
              <a:t>http://www.research.northwestern.edu/policies/documents/research_data.pdf</a:t>
            </a:r>
          </a:p>
          <a:p>
            <a:endParaRPr lang="en-US" sz="1800" b="0" i="0" u="sng" strike="noStrike" cap="none" baseline="0" dirty="0">
              <a:solidFill>
                <a:schemeClr val="hlink"/>
              </a:solidFill>
              <a:latin typeface="Calibri"/>
              <a:ea typeface="Calibri"/>
              <a:cs typeface="Calibri"/>
              <a:sym typeface="Calibri"/>
              <a:hlinkClick r:id=""/>
            </a:endParaRPr>
          </a:p>
          <a:p>
            <a:pPr marL="0" marR="0" lvl="0" indent="0" algn="l" rtl="0">
              <a:spcBef>
                <a:spcPts val="360"/>
              </a:spcBef>
              <a:buClr>
                <a:schemeClr val="dk1"/>
              </a:buClr>
              <a:buSzPct val="100000"/>
              <a:buNone/>
            </a:pPr>
            <a:r>
              <a:rPr lang="en-US" sz="1800" b="0" i="0" u="none" strike="noStrike" cap="none" baseline="0" dirty="0" smtClean="0">
                <a:solidFill>
                  <a:schemeClr val="dk1"/>
                </a:solidFill>
                <a:latin typeface="Calibri"/>
                <a:ea typeface="Calibri"/>
                <a:cs typeface="Calibri"/>
                <a:sym typeface="Calibri"/>
              </a:rPr>
              <a:t>Cunera </a:t>
            </a:r>
            <a:r>
              <a:rPr lang="en-US" sz="1800" b="0" i="0" u="none" strike="noStrike" cap="none" baseline="0" dirty="0">
                <a:solidFill>
                  <a:schemeClr val="dk1"/>
                </a:solidFill>
                <a:latin typeface="Calibri"/>
                <a:ea typeface="Calibri"/>
                <a:cs typeface="Calibri"/>
                <a:sym typeface="Calibri"/>
              </a:rPr>
              <a:t>Buys- </a:t>
            </a:r>
            <a:r>
              <a:rPr lang="en-US" sz="1800" dirty="0" smtClean="0">
                <a:solidFill>
                  <a:schemeClr val="dk1"/>
                </a:solidFill>
                <a:latin typeface="Calibri"/>
                <a:ea typeface="Calibri"/>
                <a:cs typeface="Calibri"/>
                <a:sym typeface="Calibri"/>
              </a:rPr>
              <a:t>Data </a:t>
            </a:r>
            <a:r>
              <a:rPr lang="en-US" sz="1800" dirty="0">
                <a:solidFill>
                  <a:schemeClr val="dk1"/>
                </a:solidFill>
                <a:latin typeface="Calibri"/>
                <a:ea typeface="Calibri"/>
                <a:cs typeface="Calibri"/>
                <a:sym typeface="Calibri"/>
              </a:rPr>
              <a:t>M</a:t>
            </a:r>
            <a:r>
              <a:rPr lang="en-US" sz="1800" dirty="0" smtClean="0">
                <a:solidFill>
                  <a:schemeClr val="dk1"/>
                </a:solidFill>
                <a:latin typeface="Calibri"/>
                <a:ea typeface="Calibri"/>
                <a:cs typeface="Calibri"/>
                <a:sym typeface="Calibri"/>
              </a:rPr>
              <a:t>anagement</a:t>
            </a:r>
            <a:r>
              <a:rPr lang="en-US" sz="1800" b="0" i="0" u="none" strike="noStrike" cap="none" baseline="0" dirty="0" smtClean="0">
                <a:solidFill>
                  <a:schemeClr val="dk1"/>
                </a:solidFill>
                <a:latin typeface="Calibri"/>
                <a:ea typeface="Calibri"/>
                <a:cs typeface="Calibri"/>
                <a:sym typeface="Calibri"/>
              </a:rPr>
              <a:t> </a:t>
            </a:r>
            <a:r>
              <a:rPr lang="en-US" sz="1800" b="0" i="0" u="none" strike="noStrike" cap="none" baseline="0" dirty="0">
                <a:solidFill>
                  <a:schemeClr val="dk1"/>
                </a:solidFill>
                <a:latin typeface="Calibri"/>
                <a:ea typeface="Calibri"/>
                <a:cs typeface="Calibri"/>
                <a:sym typeface="Calibri"/>
              </a:rPr>
              <a:t>librarian: </a:t>
            </a:r>
            <a:r>
              <a:rPr lang="en-US" sz="1800" b="0" i="0" u="sng" strike="noStrike" cap="none" baseline="0" dirty="0">
                <a:solidFill>
                  <a:schemeClr val="hlink"/>
                </a:solidFill>
                <a:latin typeface="Calibri"/>
                <a:ea typeface="Calibri"/>
                <a:cs typeface="Calibri"/>
                <a:sym typeface="Calibri"/>
                <a:hlinkClick r:id="rId7"/>
              </a:rPr>
              <a:t>c-buys@northwestern.edu</a:t>
            </a:r>
            <a:r>
              <a:rPr lang="en-US" sz="1800" b="0" i="0" u="none" strike="noStrike" cap="none" baseline="0" dirty="0">
                <a:solidFill>
                  <a:schemeClr val="dk1"/>
                </a:solidFill>
                <a:latin typeface="Calibri"/>
                <a:ea typeface="Calibri"/>
                <a:cs typeface="Calibri"/>
                <a:sym typeface="Calibri"/>
              </a:rPr>
              <a:t> </a:t>
            </a:r>
          </a:p>
          <a:p>
            <a:pPr marL="203200" indent="0">
              <a:buNone/>
            </a:pPr>
            <a:endParaRPr lang="en-US" sz="1800" b="0" i="0" u="none" strike="noStrike" cap="none" baseline="0" dirty="0">
              <a:solidFill>
                <a:schemeClr val="dk1"/>
              </a:solidFill>
              <a:latin typeface="Calibri"/>
              <a:ea typeface="Calibri"/>
              <a:cs typeface="Calibri"/>
              <a:sym typeface="Calibri"/>
            </a:endParaRPr>
          </a:p>
          <a:p>
            <a:pPr marL="203200" indent="0">
              <a:buNone/>
            </a:pPr>
            <a:endParaRPr lang="en-US" sz="1800" b="0" i="0" u="none" strike="noStrike" cap="none" baseline="0" dirty="0">
              <a:solidFill>
                <a:schemeClr val="dk1"/>
              </a:solidFill>
              <a:latin typeface="Calibri"/>
              <a:ea typeface="Calibri"/>
              <a:cs typeface="Calibri"/>
              <a:sym typeface="Calibri"/>
            </a:endParaRPr>
          </a:p>
          <a:p>
            <a:endParaRPr lang="en-US" sz="1800" b="0" i="0" u="none" strike="noStrike" cap="none" baseline="0" dirty="0">
              <a:solidFill>
                <a:schemeClr val="dk1"/>
              </a:solidFill>
              <a:latin typeface="Calibri"/>
              <a:ea typeface="Calibri"/>
              <a:cs typeface="Calibri"/>
              <a:sym typeface="Calibri"/>
            </a:endParaRPr>
          </a:p>
          <a:p>
            <a:endParaRPr lang="en-US" sz="1800" b="0" i="0" u="none" strike="noStrike" cap="none" baseline="0" dirty="0">
              <a:solidFill>
                <a:schemeClr val="dk1"/>
              </a:solidFill>
              <a:latin typeface="Calibri"/>
              <a:ea typeface="Calibri"/>
              <a:cs typeface="Calibri"/>
              <a:sym typeface="Calibri"/>
            </a:endParaRPr>
          </a:p>
          <a:p>
            <a:endParaRPr lang="en-US" sz="18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Why </a:t>
            </a:r>
            <a:r>
              <a:rPr lang="en-US" sz="3600" dirty="0">
                <a:solidFill>
                  <a:schemeClr val="dk1"/>
                </a:solidFill>
                <a:latin typeface="Calibri"/>
                <a:ea typeface="Calibri"/>
                <a:cs typeface="Calibri"/>
                <a:sym typeface="Calibri"/>
              </a:rPr>
              <a:t>do funders and broader science community want to </a:t>
            </a:r>
            <a:r>
              <a:rPr lang="en-US" sz="3600" b="0" i="0" u="none" strike="noStrike" cap="none" baseline="0" dirty="0">
                <a:solidFill>
                  <a:schemeClr val="dk1"/>
                </a:solidFill>
                <a:latin typeface="Calibri"/>
                <a:ea typeface="Calibri"/>
                <a:cs typeface="Calibri"/>
                <a:sym typeface="Calibri"/>
              </a:rPr>
              <a:t>share and preserve data?</a:t>
            </a:r>
          </a:p>
        </p:txBody>
      </p:sp>
      <p:pic>
        <p:nvPicPr>
          <p:cNvPr id="135" name="Shape 135"/>
          <p:cNvPicPr preferRelativeResize="0"/>
          <p:nvPr/>
        </p:nvPicPr>
        <p:blipFill>
          <a:blip r:embed="rId3">
            <a:extLst>
              <a:ext uri="{28A0092B-C50C-407E-A947-70E740481C1C}">
                <a14:useLocalDpi xmlns:a14="http://schemas.microsoft.com/office/drawing/2010/main" val="0"/>
              </a:ext>
            </a:extLst>
          </a:blip>
          <a:stretch>
            <a:fillRect/>
          </a:stretch>
        </p:blipFill>
        <p:spPr>
          <a:xfrm>
            <a:off x="1478949" y="2323099"/>
            <a:ext cx="6096000" cy="3937000"/>
          </a:xfrm>
          <a:prstGeom prst="rect">
            <a:avLst/>
          </a:prstGeom>
          <a:noFill/>
          <a:ln>
            <a:noFill/>
          </a:ln>
        </p:spPr>
      </p:pic>
      <p:sp>
        <p:nvSpPr>
          <p:cNvPr id="2" name="TextBox 1"/>
          <p:cNvSpPr txBox="1"/>
          <p:nvPr/>
        </p:nvSpPr>
        <p:spPr>
          <a:xfrm>
            <a:off x="815841" y="6592441"/>
            <a:ext cx="6658146" cy="215444"/>
          </a:xfrm>
          <a:prstGeom prst="rect">
            <a:avLst/>
          </a:prstGeom>
          <a:noFill/>
        </p:spPr>
        <p:txBody>
          <a:bodyPr wrap="square" rtlCol="0">
            <a:spAutoFit/>
          </a:bodyPr>
          <a:lstStyle/>
          <a:p>
            <a:r>
              <a:rPr lang="en-US" sz="800" dirty="0">
                <a:hlinkClick r:id="rId4"/>
              </a:rPr>
              <a:t>https://</a:t>
            </a:r>
            <a:r>
              <a:rPr lang="en-US" sz="800" dirty="0" smtClean="0">
                <a:hlinkClick r:id="rId4"/>
              </a:rPr>
              <a:t>www.flickr.com/photos/uwe_schubert/3931638785/</a:t>
            </a:r>
            <a:r>
              <a:rPr lang="en-US" sz="800" dirty="0" smtClean="0"/>
              <a:t> (CC </a:t>
            </a:r>
            <a:r>
              <a:rPr lang="en-US" sz="800" dirty="0"/>
              <a:t>BY-SA 2.0</a:t>
            </a:r>
            <a:r>
              <a:rPr lang="en-US" sz="800" dirty="0" smtClean="0"/>
              <a:t>) </a:t>
            </a:r>
            <a:endParaRPr lang="en-US" sz="800" dirty="0"/>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Brief History of Federal Data Sharing </a:t>
            </a:r>
            <a:r>
              <a:rPr lang="en-US" sz="2400" dirty="0"/>
              <a:t>R</a:t>
            </a:r>
            <a:r>
              <a:rPr lang="en-US" sz="2400" dirty="0" smtClean="0"/>
              <a:t>equirements</a:t>
            </a:r>
            <a:endParaRPr lang="en-US" sz="2400" dirty="0"/>
          </a:p>
        </p:txBody>
      </p:sp>
      <p:sp>
        <p:nvSpPr>
          <p:cNvPr id="3" name="Text Placeholder 2"/>
          <p:cNvSpPr>
            <a:spLocks noGrp="1"/>
          </p:cNvSpPr>
          <p:nvPr>
            <p:ph type="body" idx="1"/>
          </p:nvPr>
        </p:nvSpPr>
        <p:spPr/>
        <p:txBody>
          <a:bodyPr>
            <a:normAutofit/>
          </a:bodyPr>
          <a:lstStyle/>
          <a:p>
            <a:r>
              <a:rPr lang="en-US" sz="2200" dirty="0" smtClean="0"/>
              <a:t>2003 - NIH Data </a:t>
            </a:r>
            <a:r>
              <a:rPr lang="en-US" sz="2200" dirty="0"/>
              <a:t>Sharing Policy for projects above $</a:t>
            </a:r>
            <a:r>
              <a:rPr lang="en-US" sz="2200" dirty="0" smtClean="0"/>
              <a:t>500K.</a:t>
            </a:r>
          </a:p>
          <a:p>
            <a:endParaRPr lang="en-US" sz="2200" dirty="0" smtClean="0"/>
          </a:p>
          <a:p>
            <a:r>
              <a:rPr lang="en-US" sz="2200" dirty="0" smtClean="0"/>
              <a:t>2011- NSF  requires Data Management Plans (DMPs)</a:t>
            </a:r>
          </a:p>
          <a:p>
            <a:endParaRPr lang="en-US" sz="2200" dirty="0" smtClean="0"/>
          </a:p>
          <a:p>
            <a:r>
              <a:rPr lang="en-US" sz="2200" dirty="0" smtClean="0"/>
              <a:t>2013- White </a:t>
            </a:r>
            <a:r>
              <a:rPr lang="en-US" sz="2200" dirty="0"/>
              <a:t>House Office of Science and Technology Policy (OSTP) </a:t>
            </a:r>
            <a:r>
              <a:rPr lang="en-US" sz="2200" dirty="0" smtClean="0"/>
              <a:t>Memo requiring public access to data</a:t>
            </a:r>
          </a:p>
          <a:p>
            <a:endParaRPr lang="en-US" sz="2200" dirty="0" smtClean="0"/>
          </a:p>
          <a:p>
            <a:r>
              <a:rPr lang="en-US" sz="2200" dirty="0" smtClean="0"/>
              <a:t>2016-19 Federal Departments and agencies have public access plans</a:t>
            </a:r>
            <a:endParaRPr lang="en-US" dirty="0"/>
          </a:p>
          <a:p>
            <a:endParaRPr lang="en-US" dirty="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813551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TotalTime>
  <Words>3564</Words>
  <Application>Microsoft Office PowerPoint</Application>
  <PresentationFormat>On-screen Show (4:3)</PresentationFormat>
  <Paragraphs>508</Paragraphs>
  <Slides>70</Slides>
  <Notes>57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70</vt:i4>
      </vt:variant>
    </vt:vector>
  </HeadingPairs>
  <TitlesOfParts>
    <vt:vector size="78" baseType="lpstr">
      <vt:lpstr>ＭＳ Ｐゴシック</vt:lpstr>
      <vt:lpstr>Arial</vt:lpstr>
      <vt:lpstr>Calibri</vt:lpstr>
      <vt:lpstr>News Gothic MT</vt:lpstr>
      <vt:lpstr>Office Theme</vt:lpstr>
      <vt:lpstr>1_Office Theme</vt:lpstr>
      <vt:lpstr>2_Office Theme</vt:lpstr>
      <vt:lpstr>3_Office Theme</vt:lpstr>
      <vt:lpstr>Introduction to Data Management</vt:lpstr>
      <vt:lpstr>PowerPoint Presentation</vt:lpstr>
      <vt:lpstr>Data Snafu</vt:lpstr>
      <vt:lpstr>PowerPoint Presentation</vt:lpstr>
      <vt:lpstr>Data- Some Definitions</vt:lpstr>
      <vt:lpstr>Data in the Sciences and Humanities</vt:lpstr>
      <vt:lpstr>Every discipline has data!</vt:lpstr>
      <vt:lpstr>Why do funders and broader science community want to share and preserve data?</vt:lpstr>
      <vt:lpstr>Brief History of Federal Data Sharing Requirements</vt:lpstr>
      <vt:lpstr>Funding agency responses</vt:lpstr>
      <vt:lpstr>Journal Requirements</vt:lpstr>
      <vt:lpstr>Prevent Data Loss</vt:lpstr>
      <vt:lpstr>PowerPoint Presentation</vt:lpstr>
      <vt:lpstr>PowerPoint Presentation</vt:lpstr>
      <vt:lpstr>PowerPoint Presentation</vt:lpstr>
      <vt:lpstr>PowerPoint Presentation</vt:lpstr>
      <vt:lpstr>PowerPoint Presentation</vt:lpstr>
      <vt:lpstr>PowerPoint Presentation</vt:lpstr>
      <vt:lpstr>Recognition</vt:lpstr>
      <vt:lpstr>PowerPoint Presentation</vt:lpstr>
      <vt:lpstr>Benefits of managing and sharing your data</vt:lpstr>
      <vt:lpstr>PowerPoint Presentation</vt:lpstr>
      <vt:lpstr>PowerPoint Presentation</vt:lpstr>
      <vt:lpstr>PowerPoint Presentation</vt:lpstr>
      <vt:lpstr>Data Management</vt:lpstr>
      <vt:lpstr>The Data Life Cycle</vt:lpstr>
      <vt:lpstr>PowerPoint Presentation</vt:lpstr>
      <vt:lpstr>PowerPoint Presentation</vt:lpstr>
      <vt:lpstr>Aspects of Research Data Management</vt:lpstr>
      <vt:lpstr>Start with a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Aspects of Research Data Management</vt:lpstr>
      <vt:lpstr>Thoughts on naming stuff and why you should care…</vt:lpstr>
      <vt:lpstr>Directories</vt:lpstr>
      <vt:lpstr>Some good data practices File organization and naming</vt:lpstr>
      <vt:lpstr>Aspects of Research Data Management</vt:lpstr>
      <vt:lpstr>PowerPoint Presentation</vt:lpstr>
      <vt:lpstr>Description and Documentation (Metadata)</vt:lpstr>
      <vt:lpstr>Metadata according to ICPSR…</vt:lpstr>
      <vt:lpstr>Aspects of Research Data Management</vt:lpstr>
      <vt:lpstr>Data nightmares</vt:lpstr>
      <vt:lpstr>Data nightmares</vt:lpstr>
      <vt:lpstr>Data nightmares</vt:lpstr>
      <vt:lpstr>Toy Story 2</vt:lpstr>
      <vt:lpstr>Storage, back up and securing data </vt:lpstr>
      <vt:lpstr>PowerPoint Presentation</vt:lpstr>
      <vt:lpstr>Aspects of Research Data Management</vt:lpstr>
      <vt:lpstr>Legal Concerns</vt:lpstr>
      <vt:lpstr>Aspects of Research Data Management</vt:lpstr>
      <vt:lpstr>Preservation and Sharing data</vt:lpstr>
      <vt:lpstr>We can help you</vt:lpstr>
      <vt:lpstr>PowerPoint Presentation</vt:lpstr>
      <vt:lpstr>PowerPoint Presentation</vt:lpstr>
      <vt:lpstr>PowerPoint Presentation</vt:lpstr>
      <vt:lpstr>NORTHWESTERN UNIVERSITY LIBRARIES INSTITUTIONAL REPOSITORIES</vt:lpstr>
      <vt:lpstr>PowerPoint Presentation</vt:lpstr>
      <vt:lpstr>PowerPoint Presentation</vt:lpstr>
      <vt:lpstr>PowerPoint Presentation</vt:lpstr>
      <vt:lpstr>PowerPoint Presentation</vt:lpstr>
      <vt:lpstr>PowerPoint Presentation</vt:lpstr>
      <vt:lpstr>PowerPoint Presentation</vt:lpstr>
      <vt:lpstr>Aspects of Research Data Management</vt:lpstr>
      <vt:lpstr>Need Help?</vt:lpstr>
      <vt:lpstr>RESOURCES:</vt:lpstr>
    </vt:vector>
  </TitlesOfParts>
  <Company>Northwestern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Data Management: status of new sharing requirements</dc:title>
  <dc:creator>cmb729</dc:creator>
  <cp:lastModifiedBy>Cunera M Buys</cp:lastModifiedBy>
  <cp:revision>141</cp:revision>
  <cp:lastPrinted>2015-10-09T18:54:36Z</cp:lastPrinted>
  <dcterms:created xsi:type="dcterms:W3CDTF">2015-04-27T15:36:17Z</dcterms:created>
  <dcterms:modified xsi:type="dcterms:W3CDTF">2017-09-15T16:34:04Z</dcterms:modified>
</cp:coreProperties>
</file>