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68" r:id="rId3"/>
    <p:sldId id="259" r:id="rId4"/>
    <p:sldId id="265" r:id="rId5"/>
    <p:sldId id="264" r:id="rId6"/>
    <p:sldId id="269" r:id="rId7"/>
    <p:sldId id="258" r:id="rId8"/>
    <p:sldId id="262" r:id="rId9"/>
    <p:sldId id="263" r:id="rId10"/>
    <p:sldId id="271" r:id="rId11"/>
    <p:sldId id="270" r:id="rId12"/>
    <p:sldId id="261" r:id="rId13"/>
    <p:sldId id="267"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BB630-5910-41B0-88AE-B2AF666DB6B7}"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68410917-C7DA-448E-93E3-2975D3D4D263}" type="pres">
      <dgm:prSet presAssocID="{F1DBB630-5910-41B0-88AE-B2AF666DB6B7}" presName="outerComposite" presStyleCnt="0">
        <dgm:presLayoutVars>
          <dgm:chMax val="2"/>
          <dgm:animLvl val="lvl"/>
          <dgm:resizeHandles val="exact"/>
        </dgm:presLayoutVars>
      </dgm:prSet>
      <dgm:spPr/>
    </dgm:pt>
    <dgm:pt modelId="{33C6B553-5355-4059-9DC1-03A6FE43229F}" type="pres">
      <dgm:prSet presAssocID="{F1DBB630-5910-41B0-88AE-B2AF666DB6B7}" presName="dummyMaxCanvas" presStyleCnt="0"/>
      <dgm:spPr/>
    </dgm:pt>
    <dgm:pt modelId="{78646EE7-FD27-4100-88BD-5A162284FDD5}" type="pres">
      <dgm:prSet presAssocID="{F1DBB630-5910-41B0-88AE-B2AF666DB6B7}" presName="parentComposite" presStyleCnt="0"/>
      <dgm:spPr/>
    </dgm:pt>
    <dgm:pt modelId="{09E31F58-26B1-464D-BD84-BCECD03897DF}" type="pres">
      <dgm:prSet presAssocID="{F1DBB630-5910-41B0-88AE-B2AF666DB6B7}" presName="parent1" presStyleLbl="alignAccFollowNode1" presStyleIdx="0" presStyleCnt="4" custFlipVert="1" custScaleX="161265" custScaleY="500000" custLinFactY="-37767" custLinFactNeighborX="-58220" custLinFactNeighborY="-100000">
        <dgm:presLayoutVars>
          <dgm:chMax val="4"/>
        </dgm:presLayoutVars>
      </dgm:prSet>
      <dgm:spPr/>
    </dgm:pt>
    <dgm:pt modelId="{E745B29E-961E-4565-9DFC-AFE0E9E88838}" type="pres">
      <dgm:prSet presAssocID="{F1DBB630-5910-41B0-88AE-B2AF666DB6B7}" presName="parent2" presStyleLbl="alignAccFollowNode1" presStyleIdx="1" presStyleCnt="4" custScaleX="149600" custScaleY="500000" custLinFactNeighborX="35075" custLinFactNeighborY="-8029">
        <dgm:presLayoutVars>
          <dgm:chMax val="4"/>
        </dgm:presLayoutVars>
      </dgm:prSet>
      <dgm:spPr/>
    </dgm:pt>
    <dgm:pt modelId="{8AEDE78C-08D7-4AE7-B41E-0D924D9B25C1}" type="pres">
      <dgm:prSet presAssocID="{F1DBB630-5910-41B0-88AE-B2AF666DB6B7}" presName="childrenComposite" presStyleCnt="0"/>
      <dgm:spPr/>
    </dgm:pt>
    <dgm:pt modelId="{CDFC05F9-C12C-4A4A-8103-E0AC5418455D}" type="pres">
      <dgm:prSet presAssocID="{F1DBB630-5910-41B0-88AE-B2AF666DB6B7}" presName="dummyMaxCanvas_ChildArea" presStyleCnt="0"/>
      <dgm:spPr/>
    </dgm:pt>
    <dgm:pt modelId="{D5C3B73F-535C-4D68-B0B5-3323B25479E5}" type="pres">
      <dgm:prSet presAssocID="{F1DBB630-5910-41B0-88AE-B2AF666DB6B7}" presName="fulcrum" presStyleLbl="alignAccFollowNode1" presStyleIdx="2" presStyleCnt="4" custScaleX="235616" custScaleY="184474" custLinFactNeighborX="-8729" custLinFactNeighborY="-51655"/>
      <dgm:spPr/>
    </dgm:pt>
    <dgm:pt modelId="{B67B87FC-540C-40C1-8372-3365E371B35C}" type="pres">
      <dgm:prSet presAssocID="{F1DBB630-5910-41B0-88AE-B2AF666DB6B7}" presName="balance_00" presStyleLbl="alignAccFollowNode1" presStyleIdx="3" presStyleCnt="4" custScaleX="165002" custScaleY="254626" custLinFactY="-112413" custLinFactNeighborX="449" custLinFactNeighborY="-200000">
        <dgm:presLayoutVars>
          <dgm:bulletEnabled val="1"/>
        </dgm:presLayoutVars>
      </dgm:prSet>
      <dgm:spPr/>
    </dgm:pt>
  </dgm:ptLst>
  <dgm:cxnLst>
    <dgm:cxn modelId="{423D94AE-8C84-44E2-A05B-656B58842407}" type="presOf" srcId="{F1DBB630-5910-41B0-88AE-B2AF666DB6B7}" destId="{68410917-C7DA-448E-93E3-2975D3D4D263}" srcOrd="0" destOrd="0" presId="urn:microsoft.com/office/officeart/2005/8/layout/balance1"/>
    <dgm:cxn modelId="{E958AAD7-3F1F-4569-978D-AE6CECB139DF}" type="presParOf" srcId="{68410917-C7DA-448E-93E3-2975D3D4D263}" destId="{33C6B553-5355-4059-9DC1-03A6FE43229F}" srcOrd="0" destOrd="0" presId="urn:microsoft.com/office/officeart/2005/8/layout/balance1"/>
    <dgm:cxn modelId="{838A29A2-A0C1-481E-820C-481796F8FC7D}" type="presParOf" srcId="{68410917-C7DA-448E-93E3-2975D3D4D263}" destId="{78646EE7-FD27-4100-88BD-5A162284FDD5}" srcOrd="1" destOrd="0" presId="urn:microsoft.com/office/officeart/2005/8/layout/balance1"/>
    <dgm:cxn modelId="{E1EA2EE3-206E-4E3C-93A3-0CFE4B9672B7}" type="presParOf" srcId="{78646EE7-FD27-4100-88BD-5A162284FDD5}" destId="{09E31F58-26B1-464D-BD84-BCECD03897DF}" srcOrd="0" destOrd="0" presId="urn:microsoft.com/office/officeart/2005/8/layout/balance1"/>
    <dgm:cxn modelId="{CF7E6F3D-DC33-4D28-85C0-BB4F3959D4EA}" type="presParOf" srcId="{78646EE7-FD27-4100-88BD-5A162284FDD5}" destId="{E745B29E-961E-4565-9DFC-AFE0E9E88838}" srcOrd="1" destOrd="0" presId="urn:microsoft.com/office/officeart/2005/8/layout/balance1"/>
    <dgm:cxn modelId="{FE570E6A-099F-4323-8AF4-2DAE095CB979}" type="presParOf" srcId="{68410917-C7DA-448E-93E3-2975D3D4D263}" destId="{8AEDE78C-08D7-4AE7-B41E-0D924D9B25C1}" srcOrd="2" destOrd="0" presId="urn:microsoft.com/office/officeart/2005/8/layout/balance1"/>
    <dgm:cxn modelId="{04A8194A-EB6F-4FD5-80E9-E650A1ACE0BA}" type="presParOf" srcId="{8AEDE78C-08D7-4AE7-B41E-0D924D9B25C1}" destId="{CDFC05F9-C12C-4A4A-8103-E0AC5418455D}" srcOrd="0" destOrd="0" presId="urn:microsoft.com/office/officeart/2005/8/layout/balance1"/>
    <dgm:cxn modelId="{BDF76AC9-284F-480D-AE18-28DC90DC2DCF}" type="presParOf" srcId="{8AEDE78C-08D7-4AE7-B41E-0D924D9B25C1}" destId="{D5C3B73F-535C-4D68-B0B5-3323B25479E5}" srcOrd="1" destOrd="0" presId="urn:microsoft.com/office/officeart/2005/8/layout/balance1"/>
    <dgm:cxn modelId="{422AD3F8-3409-42B1-A20C-4FABCC02AEA4}" type="presParOf" srcId="{8AEDE78C-08D7-4AE7-B41E-0D924D9B25C1}" destId="{B67B87FC-540C-40C1-8372-3365E371B35C}" srcOrd="2"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31F58-26B1-464D-BD84-BCECD03897DF}">
      <dsp:nvSpPr>
        <dsp:cNvPr id="0" name=""/>
        <dsp:cNvSpPr/>
      </dsp:nvSpPr>
      <dsp:spPr>
        <a:xfrm flipV="1">
          <a:off x="861145" y="-631571"/>
          <a:ext cx="1698772" cy="2926124"/>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45B29E-961E-4565-9DFC-AFE0E9E88838}">
      <dsp:nvSpPr>
        <dsp:cNvPr id="0" name=""/>
        <dsp:cNvSpPr/>
      </dsp:nvSpPr>
      <dsp:spPr>
        <a:xfrm>
          <a:off x="3426943" y="-631571"/>
          <a:ext cx="1575893" cy="2926124"/>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C3B73F-535C-4D68-B0B5-3323B25479E5}">
      <dsp:nvSpPr>
        <dsp:cNvPr id="0" name=""/>
        <dsp:cNvSpPr/>
      </dsp:nvSpPr>
      <dsp:spPr>
        <a:xfrm>
          <a:off x="2498502" y="2521281"/>
          <a:ext cx="1034162" cy="809690"/>
        </a:xfrm>
        <a:prstGeom prst="triangle">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B87FC-540C-40C1-8372-3365E371B35C}">
      <dsp:nvSpPr>
        <dsp:cNvPr id="0" name=""/>
        <dsp:cNvSpPr/>
      </dsp:nvSpPr>
      <dsp:spPr>
        <a:xfrm>
          <a:off x="893047" y="2056275"/>
          <a:ext cx="4345346" cy="4530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278F0-F8E7-429F-B0FB-CB172BE18AFE}" type="datetimeFigureOut">
              <a:rPr lang="en-US" smtClean="0"/>
              <a:t>8/7/2017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E609A-AB79-4E3F-BE49-3B04091C9CF0}" type="slidenum">
              <a:rPr lang="en-US" smtClean="0"/>
              <a:t>‹#›</a:t>
            </a:fld>
            <a:endParaRPr lang="en-US"/>
          </a:p>
        </p:txBody>
      </p:sp>
    </p:spTree>
    <p:extLst>
      <p:ext uri="{BB962C8B-B14F-4D97-AF65-F5344CB8AC3E}">
        <p14:creationId xmlns:p14="http://schemas.microsoft.com/office/powerpoint/2010/main" val="3424226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by looking national data regarding college textbook costs and college tuition costs from 2011-2015 to see how they compared.</a:t>
            </a:r>
          </a:p>
          <a:p>
            <a:r>
              <a:rPr lang="en-US" dirty="0"/>
              <a:t>Northwestern Tuition has been a increasing at a lower rate than national tuition cost. Both have been relatively constant whereas, national textbook cost has been fluctuating and has been increasing at a greater rate than college tuition meaning it is a problem for many students.</a:t>
            </a:r>
          </a:p>
        </p:txBody>
      </p:sp>
      <p:sp>
        <p:nvSpPr>
          <p:cNvPr id="4" name="Slide Number Placeholder 3"/>
          <p:cNvSpPr>
            <a:spLocks noGrp="1"/>
          </p:cNvSpPr>
          <p:nvPr>
            <p:ph type="sldNum" sz="quarter" idx="10"/>
          </p:nvPr>
        </p:nvSpPr>
        <p:spPr/>
        <p:txBody>
          <a:bodyPr/>
          <a:lstStyle/>
          <a:p>
            <a:fld id="{87DE609A-AB79-4E3F-BE49-3B04091C9CF0}" type="slidenum">
              <a:rPr lang="en-US" smtClean="0"/>
              <a:t>2</a:t>
            </a:fld>
            <a:endParaRPr lang="en-US"/>
          </a:p>
        </p:txBody>
      </p:sp>
    </p:spTree>
    <p:extLst>
      <p:ext uri="{BB962C8B-B14F-4D97-AF65-F5344CB8AC3E}">
        <p14:creationId xmlns:p14="http://schemas.microsoft.com/office/powerpoint/2010/main" val="282118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designed a survey and sent it out to </a:t>
            </a:r>
            <a:r>
              <a:rPr lang="en-US" dirty="0" err="1"/>
              <a:t>QuestBridge</a:t>
            </a:r>
            <a:r>
              <a:rPr lang="en-US" dirty="0"/>
              <a:t> list server, a community for low income students, and to Professor Ogawa’s economics course and statistics course. I received 85 responses.</a:t>
            </a:r>
          </a:p>
        </p:txBody>
      </p:sp>
      <p:sp>
        <p:nvSpPr>
          <p:cNvPr id="4" name="Slide Number Placeholder 3"/>
          <p:cNvSpPr>
            <a:spLocks noGrp="1"/>
          </p:cNvSpPr>
          <p:nvPr>
            <p:ph type="sldNum" sz="quarter" idx="10"/>
          </p:nvPr>
        </p:nvSpPr>
        <p:spPr/>
        <p:txBody>
          <a:bodyPr/>
          <a:lstStyle/>
          <a:p>
            <a:fld id="{87DE609A-AB79-4E3F-BE49-3B04091C9CF0}" type="slidenum">
              <a:rPr lang="en-US" smtClean="0"/>
              <a:t>3</a:t>
            </a:fld>
            <a:endParaRPr lang="en-US"/>
          </a:p>
        </p:txBody>
      </p:sp>
    </p:spTree>
    <p:extLst>
      <p:ext uri="{BB962C8B-B14F-4D97-AF65-F5344CB8AC3E}">
        <p14:creationId xmlns:p14="http://schemas.microsoft.com/office/powerpoint/2010/main" val="198479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asked students how much they spent on textbooks per quarter and here are the results. We can see similar behavior amongst low income students and middle income students where there is a normal distribution centering around $50-99 and $100-199, whereas higher income students showed an upward trend where 38% of higher income students spent over $200</a:t>
            </a:r>
          </a:p>
        </p:txBody>
      </p:sp>
      <p:sp>
        <p:nvSpPr>
          <p:cNvPr id="4" name="Slide Number Placeholder 3"/>
          <p:cNvSpPr>
            <a:spLocks noGrp="1"/>
          </p:cNvSpPr>
          <p:nvPr>
            <p:ph type="sldNum" sz="quarter" idx="10"/>
          </p:nvPr>
        </p:nvSpPr>
        <p:spPr/>
        <p:txBody>
          <a:bodyPr/>
          <a:lstStyle/>
          <a:p>
            <a:fld id="{87DE609A-AB79-4E3F-BE49-3B04091C9CF0}" type="slidenum">
              <a:rPr lang="en-US" smtClean="0"/>
              <a:t>4</a:t>
            </a:fld>
            <a:endParaRPr lang="en-US"/>
          </a:p>
        </p:txBody>
      </p:sp>
    </p:spTree>
    <p:extLst>
      <p:ext uri="{BB962C8B-B14F-4D97-AF65-F5344CB8AC3E}">
        <p14:creationId xmlns:p14="http://schemas.microsoft.com/office/powerpoint/2010/main" val="17973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closer look at Northwestern, we can see their current efforts to alleviate costs. This resource for free textbooks made me wonder if this was a common method of obtaining textbooks</a:t>
            </a:r>
          </a:p>
        </p:txBody>
      </p:sp>
      <p:sp>
        <p:nvSpPr>
          <p:cNvPr id="4" name="Slide Number Placeholder 3"/>
          <p:cNvSpPr>
            <a:spLocks noGrp="1"/>
          </p:cNvSpPr>
          <p:nvPr>
            <p:ph type="sldNum" sz="quarter" idx="10"/>
          </p:nvPr>
        </p:nvSpPr>
        <p:spPr/>
        <p:txBody>
          <a:bodyPr/>
          <a:lstStyle/>
          <a:p>
            <a:fld id="{87DE609A-AB79-4E3F-BE49-3B04091C9CF0}" type="slidenum">
              <a:rPr lang="en-US" smtClean="0"/>
              <a:t>5</a:t>
            </a:fld>
            <a:endParaRPr lang="en-US"/>
          </a:p>
        </p:txBody>
      </p:sp>
    </p:spTree>
    <p:extLst>
      <p:ext uri="{BB962C8B-B14F-4D97-AF65-F5344CB8AC3E}">
        <p14:creationId xmlns:p14="http://schemas.microsoft.com/office/powerpoint/2010/main" val="1301543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asked about how often they obtain required textbooks 0% less than 50% of the time more than 50% of the time or 100% of the time, low income students were more likely to obtain required textbooks100%, but there were no noticeable differences in general behavior regarding required textbooks as we can see that the peach side for each group is relatively the same meaning students typically obtained required textbooks.</a:t>
            </a:r>
          </a:p>
        </p:txBody>
      </p:sp>
      <p:sp>
        <p:nvSpPr>
          <p:cNvPr id="4" name="Slide Number Placeholder 3"/>
          <p:cNvSpPr>
            <a:spLocks noGrp="1"/>
          </p:cNvSpPr>
          <p:nvPr>
            <p:ph type="sldNum" sz="quarter" idx="10"/>
          </p:nvPr>
        </p:nvSpPr>
        <p:spPr/>
        <p:txBody>
          <a:bodyPr/>
          <a:lstStyle/>
          <a:p>
            <a:fld id="{87DE609A-AB79-4E3F-BE49-3B04091C9CF0}" type="slidenum">
              <a:rPr lang="en-US" smtClean="0"/>
              <a:t>6</a:t>
            </a:fld>
            <a:endParaRPr lang="en-US"/>
          </a:p>
        </p:txBody>
      </p:sp>
    </p:spTree>
    <p:extLst>
      <p:ext uri="{BB962C8B-B14F-4D97-AF65-F5344CB8AC3E}">
        <p14:creationId xmlns:p14="http://schemas.microsoft.com/office/powerpoint/2010/main" val="64115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asked students how often they obtained the older edition of textbooks, and as we can see in the peach side which is 50% of the time or more,  more than 60% of low income students reported obtaining older editions 50% of the time or more compared to 50% of middle income students and 41% of higher income students.</a:t>
            </a:r>
          </a:p>
        </p:txBody>
      </p:sp>
      <p:sp>
        <p:nvSpPr>
          <p:cNvPr id="4" name="Slide Number Placeholder 3"/>
          <p:cNvSpPr>
            <a:spLocks noGrp="1"/>
          </p:cNvSpPr>
          <p:nvPr>
            <p:ph type="sldNum" sz="quarter" idx="10"/>
          </p:nvPr>
        </p:nvSpPr>
        <p:spPr/>
        <p:txBody>
          <a:bodyPr/>
          <a:lstStyle/>
          <a:p>
            <a:fld id="{87DE609A-AB79-4E3F-BE49-3B04091C9CF0}" type="slidenum">
              <a:rPr lang="en-US" smtClean="0"/>
              <a:t>8</a:t>
            </a:fld>
            <a:endParaRPr lang="en-US"/>
          </a:p>
        </p:txBody>
      </p:sp>
    </p:spTree>
    <p:extLst>
      <p:ext uri="{BB962C8B-B14F-4D97-AF65-F5344CB8AC3E}">
        <p14:creationId xmlns:p14="http://schemas.microsoft.com/office/powerpoint/2010/main" val="407702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asked students the methods with which they have bought or rent textbooks. They were able to choose more than one method. For the lower income and middle income groups, online methods and student methods the most common option and didn’t differ much between those two methods compared to Norris being the least common </a:t>
            </a:r>
            <a:r>
              <a:rPr lang="en-US" dirty="0" err="1"/>
              <a:t>methodwith</a:t>
            </a:r>
            <a:r>
              <a:rPr lang="en-US" dirty="0"/>
              <a:t> a 20% difference between Norris and the next common option.</a:t>
            </a:r>
          </a:p>
        </p:txBody>
      </p:sp>
      <p:sp>
        <p:nvSpPr>
          <p:cNvPr id="4" name="Slide Number Placeholder 3"/>
          <p:cNvSpPr>
            <a:spLocks noGrp="1"/>
          </p:cNvSpPr>
          <p:nvPr>
            <p:ph type="sldNum" sz="quarter" idx="10"/>
          </p:nvPr>
        </p:nvSpPr>
        <p:spPr/>
        <p:txBody>
          <a:bodyPr/>
          <a:lstStyle/>
          <a:p>
            <a:fld id="{87DE609A-AB79-4E3F-BE49-3B04091C9CF0}" type="slidenum">
              <a:rPr lang="en-US" smtClean="0"/>
              <a:t>9</a:t>
            </a:fld>
            <a:endParaRPr lang="en-US"/>
          </a:p>
        </p:txBody>
      </p:sp>
    </p:spTree>
    <p:extLst>
      <p:ext uri="{BB962C8B-B14F-4D97-AF65-F5344CB8AC3E}">
        <p14:creationId xmlns:p14="http://schemas.microsoft.com/office/powerpoint/2010/main" val="96267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asked about if they have ever obtained a textbook for free, each group had around 80% of the responses reporting yes. Talk about the common methods of obtaining free textbooks</a:t>
            </a:r>
          </a:p>
        </p:txBody>
      </p:sp>
      <p:sp>
        <p:nvSpPr>
          <p:cNvPr id="4" name="Slide Number Placeholder 3"/>
          <p:cNvSpPr>
            <a:spLocks noGrp="1"/>
          </p:cNvSpPr>
          <p:nvPr>
            <p:ph type="sldNum" sz="quarter" idx="10"/>
          </p:nvPr>
        </p:nvSpPr>
        <p:spPr/>
        <p:txBody>
          <a:bodyPr/>
          <a:lstStyle/>
          <a:p>
            <a:fld id="{87DE609A-AB79-4E3F-BE49-3B04091C9CF0}" type="slidenum">
              <a:rPr lang="en-US" smtClean="0"/>
              <a:t>12</a:t>
            </a:fld>
            <a:endParaRPr lang="en-US"/>
          </a:p>
        </p:txBody>
      </p:sp>
    </p:spTree>
    <p:extLst>
      <p:ext uri="{BB962C8B-B14F-4D97-AF65-F5344CB8AC3E}">
        <p14:creationId xmlns:p14="http://schemas.microsoft.com/office/powerpoint/2010/main" val="367576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E609A-AB79-4E3F-BE49-3B04091C9CF0}" type="slidenum">
              <a:rPr lang="en-US" smtClean="0"/>
              <a:t>13</a:t>
            </a:fld>
            <a:endParaRPr lang="en-US"/>
          </a:p>
        </p:txBody>
      </p:sp>
    </p:spTree>
    <p:extLst>
      <p:ext uri="{BB962C8B-B14F-4D97-AF65-F5344CB8AC3E}">
        <p14:creationId xmlns:p14="http://schemas.microsoft.com/office/powerpoint/2010/main" val="159764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836E6F-0D67-41A4-8D17-B551EE089F68}"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24510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A28E28-C804-4BE4-9148-2902C995054D}"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25883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887BA2-45B5-4B04-BBB7-95FD2E2018A0}"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2920587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E6FB36B1-EB59-486C-B6C1-F518AAE157FB}"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1053939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EE8765CF-4E3A-467C-8E74-792A5F7CD729}"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183639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2FD34F-D33A-49A4-AA14-178312E0F905}"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2247237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809EC5-9A56-4620-BBED-A0F6C3908291}"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1213218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0BDF5-DE63-427C-9563-1E42F0DFA38E}"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2559664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8AEF5-E328-4B6B-8A9C-71897D380147}"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401555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3645A-1237-4ED2-AED1-B9455A31205D}"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368082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59B81F-7432-4E53-A4E5-B92F46A57A4F}"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143763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84EC5E-6094-4686-A068-9198ADFFA1AD}"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323167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632904-4087-44F2-BB00-9C6EA5A9429D}" type="datetime1">
              <a:rPr lang="en-US" smtClean="0"/>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406517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EC87C1-6E05-4251-AF6C-125A9303122E}" type="datetime1">
              <a:rPr lang="en-US" smtClean="0"/>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102748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6CC8E-CC1A-475E-AC7D-185DD16A54EF}" type="datetime1">
              <a:rPr lang="en-US" smtClean="0"/>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44369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CCAE6C-B3F1-4CF2-B5DF-1F2DC84A8D98}"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405981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EE801295-C63B-4A1A-A3CD-AE5D6842367B}" type="datetime1">
              <a:rPr lang="en-US" smtClean="0"/>
              <a:t>8/9/2017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893BAAC0-4D94-45CF-935E-213286D267C3}" type="slidenum">
              <a:rPr lang="en-US" smtClean="0"/>
              <a:t>‹#›</a:t>
            </a:fld>
            <a:endParaRPr lang="en-US"/>
          </a:p>
        </p:txBody>
      </p:sp>
    </p:spTree>
    <p:extLst>
      <p:ext uri="{BB962C8B-B14F-4D97-AF65-F5344CB8AC3E}">
        <p14:creationId xmlns:p14="http://schemas.microsoft.com/office/powerpoint/2010/main" val="352931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bg2">
              <a:lumMod val="60000"/>
              <a:lumOff val="40000"/>
            </a:schemeClr>
          </a:fgClr>
          <a:bgClr>
            <a:srgbClr val="0070C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076C07C-9B8E-4D7C-955D-5CAE6201657A}" type="datetime1">
              <a:rPr lang="en-US" smtClean="0"/>
              <a:t>8/9/2017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93BAAC0-4D94-45CF-935E-213286D267C3}" type="slidenum">
              <a:rPr lang="en-US" smtClean="0"/>
              <a:t>‹#›</a:t>
            </a:fld>
            <a:endParaRPr lang="en-US"/>
          </a:p>
        </p:txBody>
      </p:sp>
    </p:spTree>
    <p:extLst>
      <p:ext uri="{BB962C8B-B14F-4D97-AF65-F5344CB8AC3E}">
        <p14:creationId xmlns:p14="http://schemas.microsoft.com/office/powerpoint/2010/main" val="322382692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3AAF-ECA6-4B4C-8B8A-8ECBA0723289}"/>
              </a:ext>
            </a:extLst>
          </p:cNvPr>
          <p:cNvSpPr>
            <a:spLocks noGrp="1"/>
          </p:cNvSpPr>
          <p:nvPr>
            <p:ph type="ctrTitle"/>
          </p:nvPr>
        </p:nvSpPr>
        <p:spPr>
          <a:xfrm>
            <a:off x="2005780" y="514964"/>
            <a:ext cx="8183684" cy="4060723"/>
          </a:xfrm>
        </p:spPr>
        <p:txBody>
          <a:bodyPr>
            <a:normAutofit/>
          </a:bodyPr>
          <a:lstStyle/>
          <a:p>
            <a:r>
              <a:rPr lang="en-US" b="1" dirty="0">
                <a:solidFill>
                  <a:schemeClr val="bg1">
                    <a:lumMod val="95000"/>
                    <a:lumOff val="5000"/>
                  </a:schemeClr>
                </a:solidFill>
              </a:rPr>
              <a:t>College Textbook costs</a:t>
            </a:r>
            <a:br>
              <a:rPr lang="en-US" sz="4000" b="1" dirty="0">
                <a:solidFill>
                  <a:schemeClr val="bg1">
                    <a:lumMod val="95000"/>
                    <a:lumOff val="5000"/>
                  </a:schemeClr>
                </a:solidFill>
              </a:rPr>
            </a:br>
            <a:br>
              <a:rPr lang="en-US" sz="4000" b="1" dirty="0">
                <a:solidFill>
                  <a:schemeClr val="bg1">
                    <a:lumMod val="95000"/>
                    <a:lumOff val="5000"/>
                  </a:schemeClr>
                </a:solidFill>
              </a:rPr>
            </a:br>
            <a:r>
              <a:rPr lang="en-US" sz="2800" dirty="0">
                <a:solidFill>
                  <a:schemeClr val="bg1">
                    <a:lumMod val="95000"/>
                    <a:lumOff val="5000"/>
                  </a:schemeClr>
                </a:solidFill>
              </a:rPr>
              <a:t>Does socioeconomic </a:t>
            </a:r>
            <a:br>
              <a:rPr lang="en-US" sz="2800" dirty="0">
                <a:solidFill>
                  <a:schemeClr val="bg1">
                    <a:lumMod val="95000"/>
                    <a:lumOff val="5000"/>
                  </a:schemeClr>
                </a:solidFill>
              </a:rPr>
            </a:br>
            <a:r>
              <a:rPr lang="en-US" sz="2800" dirty="0">
                <a:solidFill>
                  <a:schemeClr val="bg1">
                    <a:lumMod val="95000"/>
                    <a:lumOff val="5000"/>
                  </a:schemeClr>
                </a:solidFill>
              </a:rPr>
              <a:t>status affect Student’s Behavior Regarding College Textbooks?</a:t>
            </a:r>
            <a:endParaRPr lang="en-US" sz="5400" dirty="0">
              <a:solidFill>
                <a:schemeClr val="bg1">
                  <a:lumMod val="95000"/>
                  <a:lumOff val="5000"/>
                </a:schemeClr>
              </a:solidFill>
            </a:endParaRPr>
          </a:p>
        </p:txBody>
      </p:sp>
      <p:sp>
        <p:nvSpPr>
          <p:cNvPr id="3" name="Subtitle 2">
            <a:extLst>
              <a:ext uri="{FF2B5EF4-FFF2-40B4-BE49-F238E27FC236}">
                <a16:creationId xmlns:a16="http://schemas.microsoft.com/office/drawing/2014/main" id="{553FFEB4-2018-439D-BF72-6D012D0AC505}"/>
              </a:ext>
            </a:extLst>
          </p:cNvPr>
          <p:cNvSpPr>
            <a:spLocks noGrp="1"/>
          </p:cNvSpPr>
          <p:nvPr>
            <p:ph type="subTitle" idx="1"/>
          </p:nvPr>
        </p:nvSpPr>
        <p:spPr>
          <a:xfrm>
            <a:off x="1751012" y="4449097"/>
            <a:ext cx="8676222" cy="1905000"/>
          </a:xfrm>
        </p:spPr>
        <p:txBody>
          <a:bodyPr>
            <a:normAutofit/>
          </a:bodyPr>
          <a:lstStyle/>
          <a:p>
            <a:endParaRPr lang="en-US" sz="3200" dirty="0">
              <a:solidFill>
                <a:schemeClr val="bg1">
                  <a:lumMod val="95000"/>
                  <a:lumOff val="5000"/>
                </a:schemeClr>
              </a:solidFill>
            </a:endParaRPr>
          </a:p>
          <a:p>
            <a:r>
              <a:rPr lang="en-US" sz="2800" dirty="0">
                <a:solidFill>
                  <a:schemeClr val="bg1">
                    <a:lumMod val="95000"/>
                    <a:lumOff val="5000"/>
                  </a:schemeClr>
                </a:solidFill>
              </a:rPr>
              <a:t>Javier Moreno</a:t>
            </a:r>
          </a:p>
        </p:txBody>
      </p:sp>
      <p:pic>
        <p:nvPicPr>
          <p:cNvPr id="5" name="Picture 4" descr="A picture containing book, indoor, sitting, wall&#10;&#10;Description generated with very high confidence">
            <a:extLst>
              <a:ext uri="{FF2B5EF4-FFF2-40B4-BE49-F238E27FC236}">
                <a16:creationId xmlns:a16="http://schemas.microsoft.com/office/drawing/2014/main" id="{C4683AF9-62E4-4FFD-8F60-1941BBED7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5780" cy="6858000"/>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5E4316C4-6AA8-42FC-B563-8AF82ABEA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464" y="-1"/>
            <a:ext cx="2002536" cy="6858001"/>
          </a:xfrm>
          <a:prstGeom prst="rect">
            <a:avLst/>
          </a:prstGeom>
        </p:spPr>
      </p:pic>
      <p:sp>
        <p:nvSpPr>
          <p:cNvPr id="8" name="Slide Number Placeholder 7">
            <a:extLst>
              <a:ext uri="{FF2B5EF4-FFF2-40B4-BE49-F238E27FC236}">
                <a16:creationId xmlns:a16="http://schemas.microsoft.com/office/drawing/2014/main" id="{845F0A6D-0B43-4DED-B58E-B56C10452966}"/>
              </a:ext>
            </a:extLst>
          </p:cNvPr>
          <p:cNvSpPr>
            <a:spLocks noGrp="1"/>
          </p:cNvSpPr>
          <p:nvPr>
            <p:ph type="sldNum" sz="quarter" idx="12"/>
          </p:nvPr>
        </p:nvSpPr>
        <p:spPr/>
        <p:txBody>
          <a:bodyPr/>
          <a:lstStyle/>
          <a:p>
            <a:fld id="{893BAAC0-4D94-45CF-935E-213286D267C3}" type="slidenum">
              <a:rPr lang="en-US" smtClean="0"/>
              <a:t>1</a:t>
            </a:fld>
            <a:endParaRPr lang="en-US"/>
          </a:p>
        </p:txBody>
      </p:sp>
    </p:spTree>
    <p:extLst>
      <p:ext uri="{BB962C8B-B14F-4D97-AF65-F5344CB8AC3E}">
        <p14:creationId xmlns:p14="http://schemas.microsoft.com/office/powerpoint/2010/main" val="298451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351E-5076-4A98-874B-2A8D5F966E39}"/>
              </a:ext>
            </a:extLst>
          </p:cNvPr>
          <p:cNvSpPr>
            <a:spLocks noGrp="1"/>
          </p:cNvSpPr>
          <p:nvPr>
            <p:ph type="title"/>
          </p:nvPr>
        </p:nvSpPr>
        <p:spPr>
          <a:xfrm>
            <a:off x="0" y="142932"/>
            <a:ext cx="10539310" cy="1905000"/>
          </a:xfrm>
        </p:spPr>
        <p:txBody>
          <a:bodyPr/>
          <a:lstStyle/>
          <a:p>
            <a:r>
              <a:rPr lang="en-US" b="1" dirty="0">
                <a:solidFill>
                  <a:schemeClr val="bg1"/>
                </a:solidFill>
              </a:rPr>
              <a:t>No substantial Differences in Other Methods of Purchase</a:t>
            </a:r>
          </a:p>
        </p:txBody>
      </p:sp>
      <p:pic>
        <p:nvPicPr>
          <p:cNvPr id="7" name="Content Placeholder 6" descr="A screenshot of a cell phone&#10;&#10;Description generated with very high confidence">
            <a:extLst>
              <a:ext uri="{FF2B5EF4-FFF2-40B4-BE49-F238E27FC236}">
                <a16:creationId xmlns:a16="http://schemas.microsoft.com/office/drawing/2014/main" id="{7C5620F8-08B1-4450-B6FF-1072134CA2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72825" y="4263952"/>
            <a:ext cx="3719175" cy="1784041"/>
          </a:xfrm>
        </p:spPr>
      </p:pic>
      <p:pic>
        <p:nvPicPr>
          <p:cNvPr id="5" name="Picture 4">
            <a:extLst>
              <a:ext uri="{FF2B5EF4-FFF2-40B4-BE49-F238E27FC236}">
                <a16:creationId xmlns:a16="http://schemas.microsoft.com/office/drawing/2014/main" id="{0873385F-B6F8-4455-BD1C-8839AF56A009}"/>
              </a:ext>
            </a:extLst>
          </p:cNvPr>
          <p:cNvPicPr>
            <a:picLocks noChangeAspect="1"/>
          </p:cNvPicPr>
          <p:nvPr/>
        </p:nvPicPr>
        <p:blipFill>
          <a:blip r:embed="rId3"/>
          <a:stretch>
            <a:fillRect/>
          </a:stretch>
        </p:blipFill>
        <p:spPr>
          <a:xfrm>
            <a:off x="213265" y="2047932"/>
            <a:ext cx="8113380" cy="4432041"/>
          </a:xfrm>
          <a:prstGeom prst="rect">
            <a:avLst/>
          </a:prstGeom>
        </p:spPr>
      </p:pic>
      <p:pic>
        <p:nvPicPr>
          <p:cNvPr id="11" name="Picture 10" descr="A picture containing clipart&#10;&#10;Description generated with very high confidence">
            <a:extLst>
              <a:ext uri="{FF2B5EF4-FFF2-40B4-BE49-F238E27FC236}">
                <a16:creationId xmlns:a16="http://schemas.microsoft.com/office/drawing/2014/main" id="{8AD817F3-053F-47E1-8363-B5C8C11E0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5377" y="2664777"/>
            <a:ext cx="1516043" cy="1516043"/>
          </a:xfrm>
          <a:prstGeom prst="rect">
            <a:avLst/>
          </a:prstGeom>
        </p:spPr>
      </p:pic>
      <p:sp>
        <p:nvSpPr>
          <p:cNvPr id="12" name="Slide Number Placeholder 11">
            <a:extLst>
              <a:ext uri="{FF2B5EF4-FFF2-40B4-BE49-F238E27FC236}">
                <a16:creationId xmlns:a16="http://schemas.microsoft.com/office/drawing/2014/main" id="{48F08C19-194D-4FF3-A1F1-844FCB9D2DF0}"/>
              </a:ext>
            </a:extLst>
          </p:cNvPr>
          <p:cNvSpPr>
            <a:spLocks noGrp="1"/>
          </p:cNvSpPr>
          <p:nvPr>
            <p:ph type="sldNum" sz="quarter" idx="12"/>
          </p:nvPr>
        </p:nvSpPr>
        <p:spPr>
          <a:xfrm>
            <a:off x="10709955" y="6114848"/>
            <a:ext cx="551167" cy="365125"/>
          </a:xfrm>
        </p:spPr>
        <p:txBody>
          <a:bodyPr/>
          <a:lstStyle/>
          <a:p>
            <a:fld id="{893BAAC0-4D94-45CF-935E-213286D267C3}" type="slidenum">
              <a:rPr lang="en-US" sz="1400" smtClean="0"/>
              <a:t>10</a:t>
            </a:fld>
            <a:endParaRPr lang="en-US" dirty="0"/>
          </a:p>
        </p:txBody>
      </p:sp>
    </p:spTree>
    <p:extLst>
      <p:ext uri="{BB962C8B-B14F-4D97-AF65-F5344CB8AC3E}">
        <p14:creationId xmlns:p14="http://schemas.microsoft.com/office/powerpoint/2010/main" val="171499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1BE4-CA06-4A88-A207-4FCDED9BCC6F}"/>
              </a:ext>
            </a:extLst>
          </p:cNvPr>
          <p:cNvSpPr>
            <a:spLocks noGrp="1"/>
          </p:cNvSpPr>
          <p:nvPr>
            <p:ph type="title"/>
          </p:nvPr>
        </p:nvSpPr>
        <p:spPr>
          <a:xfrm>
            <a:off x="187684" y="68826"/>
            <a:ext cx="8877658" cy="1905000"/>
          </a:xfrm>
        </p:spPr>
        <p:txBody>
          <a:bodyPr>
            <a:normAutofit/>
          </a:bodyPr>
          <a:lstStyle/>
          <a:p>
            <a:r>
              <a:rPr lang="en-US" sz="3600" b="1" dirty="0">
                <a:solidFill>
                  <a:schemeClr val="bg1"/>
                </a:solidFill>
              </a:rPr>
              <a:t>Most Students Have Obtained Used Textbooks</a:t>
            </a:r>
          </a:p>
        </p:txBody>
      </p:sp>
      <p:sp>
        <p:nvSpPr>
          <p:cNvPr id="3" name="Content Placeholder 2">
            <a:extLst>
              <a:ext uri="{FF2B5EF4-FFF2-40B4-BE49-F238E27FC236}">
                <a16:creationId xmlns:a16="http://schemas.microsoft.com/office/drawing/2014/main" id="{8F1A9F3B-C77B-4357-82E4-79FDF882DA1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6F421C0-9FC9-4131-B44F-7365F5D4B397}"/>
              </a:ext>
            </a:extLst>
          </p:cNvPr>
          <p:cNvPicPr>
            <a:picLocks noChangeAspect="1"/>
          </p:cNvPicPr>
          <p:nvPr/>
        </p:nvPicPr>
        <p:blipFill>
          <a:blip r:embed="rId2"/>
          <a:stretch>
            <a:fillRect/>
          </a:stretch>
        </p:blipFill>
        <p:spPr>
          <a:xfrm>
            <a:off x="1268360" y="1787476"/>
            <a:ext cx="9429135" cy="4883245"/>
          </a:xfrm>
          <a:prstGeom prst="rect">
            <a:avLst/>
          </a:prstGeom>
        </p:spPr>
      </p:pic>
      <p:sp>
        <p:nvSpPr>
          <p:cNvPr id="6" name="Slide Number Placeholder 5">
            <a:extLst>
              <a:ext uri="{FF2B5EF4-FFF2-40B4-BE49-F238E27FC236}">
                <a16:creationId xmlns:a16="http://schemas.microsoft.com/office/drawing/2014/main" id="{9ED9E4F5-F771-4435-A8EC-D10097B61C65}"/>
              </a:ext>
            </a:extLst>
          </p:cNvPr>
          <p:cNvSpPr>
            <a:spLocks noGrp="1"/>
          </p:cNvSpPr>
          <p:nvPr>
            <p:ph type="sldNum" sz="quarter" idx="12"/>
          </p:nvPr>
        </p:nvSpPr>
        <p:spPr>
          <a:xfrm>
            <a:off x="10943220" y="5998635"/>
            <a:ext cx="551167" cy="365125"/>
          </a:xfrm>
        </p:spPr>
        <p:txBody>
          <a:bodyPr/>
          <a:lstStyle/>
          <a:p>
            <a:fld id="{893BAAC0-4D94-45CF-935E-213286D267C3}" type="slidenum">
              <a:rPr lang="en-US" sz="1400" smtClean="0"/>
              <a:t>11</a:t>
            </a:fld>
            <a:endParaRPr lang="en-US" dirty="0"/>
          </a:p>
        </p:txBody>
      </p:sp>
    </p:spTree>
    <p:extLst>
      <p:ext uri="{BB962C8B-B14F-4D97-AF65-F5344CB8AC3E}">
        <p14:creationId xmlns:p14="http://schemas.microsoft.com/office/powerpoint/2010/main" val="338237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5829-8E82-4280-9EDB-CFE55EF5B14E}"/>
              </a:ext>
            </a:extLst>
          </p:cNvPr>
          <p:cNvSpPr>
            <a:spLocks noGrp="1"/>
          </p:cNvSpPr>
          <p:nvPr>
            <p:ph type="title"/>
          </p:nvPr>
        </p:nvSpPr>
        <p:spPr>
          <a:xfrm>
            <a:off x="394218" y="70368"/>
            <a:ext cx="9905998" cy="1905000"/>
          </a:xfrm>
        </p:spPr>
        <p:txBody>
          <a:bodyPr/>
          <a:lstStyle/>
          <a:p>
            <a:r>
              <a:rPr lang="en-US" dirty="0">
                <a:solidFill>
                  <a:schemeClr val="bg1">
                    <a:lumMod val="95000"/>
                    <a:lumOff val="5000"/>
                  </a:schemeClr>
                </a:solidFill>
              </a:rPr>
              <a:t>Experiences with Free Textbooks</a:t>
            </a:r>
          </a:p>
        </p:txBody>
      </p:sp>
      <p:sp>
        <p:nvSpPr>
          <p:cNvPr id="3" name="Content Placeholder 2">
            <a:extLst>
              <a:ext uri="{FF2B5EF4-FFF2-40B4-BE49-F238E27FC236}">
                <a16:creationId xmlns:a16="http://schemas.microsoft.com/office/drawing/2014/main" id="{2DC6F6C9-97FF-40D5-B6F3-5C99652CC0AA}"/>
              </a:ext>
            </a:extLst>
          </p:cNvPr>
          <p:cNvSpPr>
            <a:spLocks noGrp="1"/>
          </p:cNvSpPr>
          <p:nvPr>
            <p:ph idx="1"/>
          </p:nvPr>
        </p:nvSpPr>
        <p:spPr>
          <a:xfrm>
            <a:off x="287602" y="1746522"/>
            <a:ext cx="4492107" cy="4870588"/>
          </a:xfrm>
        </p:spPr>
        <p:txBody>
          <a:bodyPr>
            <a:normAutofit/>
          </a:bodyPr>
          <a:lstStyle/>
          <a:p>
            <a:r>
              <a:rPr lang="en-US" sz="2400" dirty="0">
                <a:solidFill>
                  <a:schemeClr val="bg1"/>
                </a:solidFill>
              </a:rPr>
              <a:t>Relatively around 80% for each income bracket</a:t>
            </a:r>
          </a:p>
          <a:p>
            <a:r>
              <a:rPr lang="en-US" sz="2400" dirty="0">
                <a:solidFill>
                  <a:schemeClr val="bg1"/>
                </a:solidFill>
              </a:rPr>
              <a:t>Experiences Ranked in Frequency:</a:t>
            </a:r>
          </a:p>
          <a:p>
            <a:pPr lvl="1"/>
            <a:r>
              <a:rPr lang="en-US" sz="2000" dirty="0">
                <a:solidFill>
                  <a:schemeClr val="bg1"/>
                </a:solidFill>
              </a:rPr>
              <a:t>1. Online version (pdfs, google drive)</a:t>
            </a:r>
          </a:p>
          <a:p>
            <a:pPr lvl="1"/>
            <a:r>
              <a:rPr lang="en-US" sz="2000" dirty="0">
                <a:solidFill>
                  <a:schemeClr val="bg1"/>
                </a:solidFill>
              </a:rPr>
              <a:t>2. Classmates</a:t>
            </a:r>
          </a:p>
          <a:p>
            <a:pPr lvl="1"/>
            <a:r>
              <a:rPr lang="en-US" sz="2000" dirty="0">
                <a:solidFill>
                  <a:schemeClr val="bg1"/>
                </a:solidFill>
              </a:rPr>
              <a:t>3. loan programs (Interlibrary Loan and Arch Scholars Loan Program)</a:t>
            </a:r>
          </a:p>
          <a:p>
            <a:pPr lvl="1"/>
            <a:r>
              <a:rPr lang="en-US" sz="2000" dirty="0">
                <a:solidFill>
                  <a:schemeClr val="bg1"/>
                </a:solidFill>
              </a:rPr>
              <a:t>4. Professors</a:t>
            </a:r>
          </a:p>
          <a:p>
            <a:pPr lvl="1"/>
            <a:r>
              <a:rPr lang="en-US" sz="2000" dirty="0">
                <a:solidFill>
                  <a:schemeClr val="bg1"/>
                </a:solidFill>
              </a:rPr>
              <a:t>5. Donation Bins and Sorority</a:t>
            </a:r>
          </a:p>
        </p:txBody>
      </p:sp>
      <p:pic>
        <p:nvPicPr>
          <p:cNvPr id="9" name="Picture 8">
            <a:extLst>
              <a:ext uri="{FF2B5EF4-FFF2-40B4-BE49-F238E27FC236}">
                <a16:creationId xmlns:a16="http://schemas.microsoft.com/office/drawing/2014/main" id="{588E7E7A-C55C-4CD5-B111-CE6A2788B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623" y="5522162"/>
            <a:ext cx="929758" cy="1202487"/>
          </a:xfrm>
          <a:prstGeom prst="rect">
            <a:avLst/>
          </a:prstGeom>
        </p:spPr>
      </p:pic>
      <p:pic>
        <p:nvPicPr>
          <p:cNvPr id="11" name="Picture 10" descr="A picture containing clipart&#10;&#10;Description generated with high confidence">
            <a:extLst>
              <a:ext uri="{FF2B5EF4-FFF2-40B4-BE49-F238E27FC236}">
                <a16:creationId xmlns:a16="http://schemas.microsoft.com/office/drawing/2014/main" id="{E90ED8D4-6BE1-40E0-95AD-C6DCFA0ED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508" y="5522162"/>
            <a:ext cx="1298483" cy="1202487"/>
          </a:xfrm>
          <a:prstGeom prst="rect">
            <a:avLst/>
          </a:prstGeom>
        </p:spPr>
      </p:pic>
      <p:pic>
        <p:nvPicPr>
          <p:cNvPr id="16" name="Picture 15" descr="A close up of a box&#10;&#10;Description generated with high confidence">
            <a:extLst>
              <a:ext uri="{FF2B5EF4-FFF2-40B4-BE49-F238E27FC236}">
                <a16:creationId xmlns:a16="http://schemas.microsoft.com/office/drawing/2014/main" id="{1E213B87-6F87-4F03-98D9-5E94300CA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4118" y="5529637"/>
            <a:ext cx="1789726" cy="1187536"/>
          </a:xfrm>
          <a:prstGeom prst="rect">
            <a:avLst/>
          </a:prstGeom>
        </p:spPr>
      </p:pic>
      <p:pic>
        <p:nvPicPr>
          <p:cNvPr id="6" name="Picture 5">
            <a:extLst>
              <a:ext uri="{FF2B5EF4-FFF2-40B4-BE49-F238E27FC236}">
                <a16:creationId xmlns:a16="http://schemas.microsoft.com/office/drawing/2014/main" id="{08396AA9-EBE7-4294-A56D-7A1C28D4A2E5}"/>
              </a:ext>
            </a:extLst>
          </p:cNvPr>
          <p:cNvPicPr>
            <a:picLocks noChangeAspect="1"/>
          </p:cNvPicPr>
          <p:nvPr/>
        </p:nvPicPr>
        <p:blipFill>
          <a:blip r:embed="rId6"/>
          <a:stretch>
            <a:fillRect/>
          </a:stretch>
        </p:blipFill>
        <p:spPr>
          <a:xfrm>
            <a:off x="5147582" y="1975368"/>
            <a:ext cx="6786271" cy="3231255"/>
          </a:xfrm>
          <a:prstGeom prst="rect">
            <a:avLst/>
          </a:prstGeom>
        </p:spPr>
      </p:pic>
      <p:sp>
        <p:nvSpPr>
          <p:cNvPr id="13" name="Slide Number Placeholder 12">
            <a:extLst>
              <a:ext uri="{FF2B5EF4-FFF2-40B4-BE49-F238E27FC236}">
                <a16:creationId xmlns:a16="http://schemas.microsoft.com/office/drawing/2014/main" id="{12219DB9-40C8-44A8-8FC3-1247279D88F3}"/>
              </a:ext>
            </a:extLst>
          </p:cNvPr>
          <p:cNvSpPr>
            <a:spLocks noGrp="1"/>
          </p:cNvSpPr>
          <p:nvPr>
            <p:ph type="sldNum" sz="quarter" idx="12"/>
          </p:nvPr>
        </p:nvSpPr>
        <p:spPr>
          <a:xfrm>
            <a:off x="10976971" y="6123405"/>
            <a:ext cx="551167" cy="365125"/>
          </a:xfrm>
        </p:spPr>
        <p:txBody>
          <a:bodyPr/>
          <a:lstStyle/>
          <a:p>
            <a:fld id="{893BAAC0-4D94-45CF-935E-213286D267C3}" type="slidenum">
              <a:rPr lang="en-US" sz="1400" smtClean="0"/>
              <a:t>12</a:t>
            </a:fld>
            <a:endParaRPr lang="en-US" dirty="0"/>
          </a:p>
        </p:txBody>
      </p:sp>
    </p:spTree>
    <p:extLst>
      <p:ext uri="{BB962C8B-B14F-4D97-AF65-F5344CB8AC3E}">
        <p14:creationId xmlns:p14="http://schemas.microsoft.com/office/powerpoint/2010/main" val="154287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962-14DF-4674-8B4E-A81FE38F65D8}"/>
              </a:ext>
            </a:extLst>
          </p:cNvPr>
          <p:cNvSpPr>
            <a:spLocks noGrp="1"/>
          </p:cNvSpPr>
          <p:nvPr>
            <p:ph type="title"/>
          </p:nvPr>
        </p:nvSpPr>
        <p:spPr>
          <a:xfrm>
            <a:off x="354832" y="226142"/>
            <a:ext cx="9905998" cy="1905000"/>
          </a:xfrm>
        </p:spPr>
        <p:txBody>
          <a:bodyPr>
            <a:normAutofit/>
          </a:bodyPr>
          <a:lstStyle/>
          <a:p>
            <a:r>
              <a:rPr lang="en-US" sz="3600" b="1" dirty="0">
                <a:solidFill>
                  <a:schemeClr val="bg1">
                    <a:lumMod val="95000"/>
                    <a:lumOff val="5000"/>
                  </a:schemeClr>
                </a:solidFill>
              </a:rPr>
              <a:t>Implications</a:t>
            </a:r>
          </a:p>
        </p:txBody>
      </p:sp>
      <p:sp>
        <p:nvSpPr>
          <p:cNvPr id="3" name="Content Placeholder 2">
            <a:extLst>
              <a:ext uri="{FF2B5EF4-FFF2-40B4-BE49-F238E27FC236}">
                <a16:creationId xmlns:a16="http://schemas.microsoft.com/office/drawing/2014/main" id="{EE7735E4-CA22-4DC2-A6ED-7C38BD537142}"/>
              </a:ext>
            </a:extLst>
          </p:cNvPr>
          <p:cNvSpPr>
            <a:spLocks noGrp="1"/>
          </p:cNvSpPr>
          <p:nvPr>
            <p:ph idx="1"/>
          </p:nvPr>
        </p:nvSpPr>
        <p:spPr>
          <a:xfrm>
            <a:off x="964432" y="1954162"/>
            <a:ext cx="10676961" cy="4230329"/>
          </a:xfrm>
        </p:spPr>
        <p:txBody>
          <a:bodyPr>
            <a:normAutofit/>
          </a:bodyPr>
          <a:lstStyle/>
          <a:p>
            <a:r>
              <a:rPr lang="en-US" sz="2800" dirty="0">
                <a:solidFill>
                  <a:schemeClr val="bg1">
                    <a:lumMod val="95000"/>
                    <a:lumOff val="5000"/>
                  </a:schemeClr>
                </a:solidFill>
              </a:rPr>
              <a:t>It is inconclusive whether or not socioeconomic status affects student behavior regarding College Textbook Costs based on the survey data</a:t>
            </a:r>
          </a:p>
          <a:p>
            <a:r>
              <a:rPr lang="en-US" sz="2800" dirty="0">
                <a:solidFill>
                  <a:schemeClr val="bg1">
                    <a:lumMod val="95000"/>
                    <a:lumOff val="5000"/>
                  </a:schemeClr>
                </a:solidFill>
              </a:rPr>
              <a:t>Look into Actual Textbook costs Here at Northwestern and look at different majors and courses</a:t>
            </a:r>
          </a:p>
          <a:p>
            <a:r>
              <a:rPr lang="en-US" sz="2800" dirty="0">
                <a:solidFill>
                  <a:schemeClr val="bg1">
                    <a:lumMod val="95000"/>
                    <a:lumOff val="5000"/>
                  </a:schemeClr>
                </a:solidFill>
              </a:rPr>
              <a:t>Potential to connect to a bigger question: should there be college textbook subsidies?</a:t>
            </a:r>
          </a:p>
        </p:txBody>
      </p:sp>
      <p:sp>
        <p:nvSpPr>
          <p:cNvPr id="4" name="Slide Number Placeholder 3">
            <a:extLst>
              <a:ext uri="{FF2B5EF4-FFF2-40B4-BE49-F238E27FC236}">
                <a16:creationId xmlns:a16="http://schemas.microsoft.com/office/drawing/2014/main" id="{A3F7FE63-AE0C-46CF-957F-F93FD643EE69}"/>
              </a:ext>
            </a:extLst>
          </p:cNvPr>
          <p:cNvSpPr>
            <a:spLocks noGrp="1"/>
          </p:cNvSpPr>
          <p:nvPr>
            <p:ph type="sldNum" sz="quarter" idx="12"/>
          </p:nvPr>
        </p:nvSpPr>
        <p:spPr>
          <a:xfrm>
            <a:off x="10532673" y="6001928"/>
            <a:ext cx="551167" cy="365125"/>
          </a:xfrm>
        </p:spPr>
        <p:txBody>
          <a:bodyPr/>
          <a:lstStyle/>
          <a:p>
            <a:fld id="{893BAAC0-4D94-45CF-935E-213286D267C3}" type="slidenum">
              <a:rPr lang="en-US" sz="1400" smtClean="0"/>
              <a:t>13</a:t>
            </a:fld>
            <a:endParaRPr lang="en-US" dirty="0"/>
          </a:p>
        </p:txBody>
      </p:sp>
    </p:spTree>
    <p:extLst>
      <p:ext uri="{BB962C8B-B14F-4D97-AF65-F5344CB8AC3E}">
        <p14:creationId xmlns:p14="http://schemas.microsoft.com/office/powerpoint/2010/main" val="415994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EDACCA18-71CB-4381-9D1F-9CD677EA6B5C}"/>
              </a:ext>
            </a:extLst>
          </p:cNvPr>
          <p:cNvPicPr>
            <a:picLocks noChangeAspect="1"/>
          </p:cNvPicPr>
          <p:nvPr/>
        </p:nvPicPr>
        <p:blipFill rotWithShape="1">
          <a:blip r:embed="rId2">
            <a:extLst>
              <a:ext uri="{28A0092B-C50C-407E-A947-70E740481C1C}">
                <a14:useLocalDpi xmlns:a14="http://schemas.microsoft.com/office/drawing/2010/main" val="0"/>
              </a:ext>
            </a:extLst>
          </a:blip>
          <a:srcRect l="13634" r="21058" b="3"/>
          <a:stretch/>
        </p:blipFill>
        <p:spPr>
          <a:xfrm>
            <a:off x="6456667" y="999143"/>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1">
            <a:extLst>
              <a:ext uri="{FF2B5EF4-FFF2-40B4-BE49-F238E27FC236}">
                <a16:creationId xmlns:a16="http://schemas.microsoft.com/office/drawing/2014/main" id="{A68E9AF0-4727-4289-BC3B-CF5119E1FF1C}"/>
              </a:ext>
            </a:extLst>
          </p:cNvPr>
          <p:cNvSpPr>
            <a:spLocks noGrp="1"/>
          </p:cNvSpPr>
          <p:nvPr>
            <p:ph type="title"/>
          </p:nvPr>
        </p:nvSpPr>
        <p:spPr>
          <a:xfrm>
            <a:off x="0" y="58527"/>
            <a:ext cx="5619750" cy="1609725"/>
          </a:xfrm>
        </p:spPr>
        <p:txBody>
          <a:bodyPr>
            <a:normAutofit/>
          </a:bodyPr>
          <a:lstStyle/>
          <a:p>
            <a:pPr algn="ctr"/>
            <a:r>
              <a:rPr lang="en-US" b="1" dirty="0">
                <a:solidFill>
                  <a:schemeClr val="bg1"/>
                </a:solidFill>
              </a:rPr>
              <a:t>Acknowledgements</a:t>
            </a:r>
          </a:p>
        </p:txBody>
      </p:sp>
      <p:sp>
        <p:nvSpPr>
          <p:cNvPr id="3" name="Content Placeholder 2">
            <a:extLst>
              <a:ext uri="{FF2B5EF4-FFF2-40B4-BE49-F238E27FC236}">
                <a16:creationId xmlns:a16="http://schemas.microsoft.com/office/drawing/2014/main" id="{40B33EA2-7DA2-4690-A8FF-7B78CBB6E96B}"/>
              </a:ext>
            </a:extLst>
          </p:cNvPr>
          <p:cNvSpPr>
            <a:spLocks noGrp="1"/>
          </p:cNvSpPr>
          <p:nvPr>
            <p:ph idx="1"/>
          </p:nvPr>
        </p:nvSpPr>
        <p:spPr>
          <a:xfrm>
            <a:off x="496111" y="2082530"/>
            <a:ext cx="6590489" cy="4399441"/>
          </a:xfrm>
        </p:spPr>
        <p:txBody>
          <a:bodyPr>
            <a:normAutofit/>
          </a:bodyPr>
          <a:lstStyle/>
          <a:p>
            <a:pPr>
              <a:lnSpc>
                <a:spcPct val="90000"/>
              </a:lnSpc>
            </a:pPr>
            <a:r>
              <a:rPr lang="en-US" sz="2400" dirty="0">
                <a:solidFill>
                  <a:schemeClr val="bg1"/>
                </a:solidFill>
              </a:rPr>
              <a:t>Professor Ogawa</a:t>
            </a:r>
          </a:p>
          <a:p>
            <a:pPr>
              <a:lnSpc>
                <a:spcPct val="90000"/>
              </a:lnSpc>
            </a:pPr>
            <a:r>
              <a:rPr lang="en-US" sz="2400" dirty="0">
                <a:solidFill>
                  <a:schemeClr val="bg1"/>
                </a:solidFill>
              </a:rPr>
              <a:t>Professor </a:t>
            </a:r>
            <a:r>
              <a:rPr lang="en-US" sz="2400" dirty="0" err="1">
                <a:solidFill>
                  <a:schemeClr val="bg1"/>
                </a:solidFill>
              </a:rPr>
              <a:t>Hornsten</a:t>
            </a:r>
            <a:endParaRPr lang="en-US" sz="2400" dirty="0">
              <a:solidFill>
                <a:schemeClr val="bg1"/>
              </a:solidFill>
            </a:endParaRPr>
          </a:p>
          <a:p>
            <a:pPr>
              <a:lnSpc>
                <a:spcPct val="90000"/>
              </a:lnSpc>
            </a:pPr>
            <a:r>
              <a:rPr lang="en-US" sz="2400" dirty="0">
                <a:solidFill>
                  <a:schemeClr val="bg1"/>
                </a:solidFill>
              </a:rPr>
              <a:t>Dean Finn</a:t>
            </a:r>
          </a:p>
          <a:p>
            <a:pPr>
              <a:lnSpc>
                <a:spcPct val="90000"/>
              </a:lnSpc>
            </a:pPr>
            <a:r>
              <a:rPr lang="en-US" sz="2400" dirty="0">
                <a:solidFill>
                  <a:schemeClr val="bg1"/>
                </a:solidFill>
              </a:rPr>
              <a:t>Ms. </a:t>
            </a:r>
            <a:r>
              <a:rPr lang="en-US" sz="2400" dirty="0" err="1">
                <a:solidFill>
                  <a:schemeClr val="bg1"/>
                </a:solidFill>
              </a:rPr>
              <a:t>Kockrell</a:t>
            </a:r>
            <a:endParaRPr lang="en-US" sz="2400" dirty="0">
              <a:solidFill>
                <a:schemeClr val="bg1"/>
              </a:solidFill>
            </a:endParaRPr>
          </a:p>
          <a:p>
            <a:pPr>
              <a:lnSpc>
                <a:spcPct val="90000"/>
              </a:lnSpc>
            </a:pPr>
            <a:r>
              <a:rPr lang="en-US" sz="2400" dirty="0">
                <a:solidFill>
                  <a:schemeClr val="bg1"/>
                </a:solidFill>
              </a:rPr>
              <a:t>Mr. </a:t>
            </a:r>
            <a:r>
              <a:rPr lang="en-US" sz="2400" dirty="0" err="1">
                <a:solidFill>
                  <a:schemeClr val="bg1"/>
                </a:solidFill>
              </a:rPr>
              <a:t>Hannen</a:t>
            </a:r>
            <a:endParaRPr lang="en-US" sz="2400" dirty="0">
              <a:solidFill>
                <a:schemeClr val="bg1"/>
              </a:solidFill>
            </a:endParaRPr>
          </a:p>
          <a:p>
            <a:pPr>
              <a:lnSpc>
                <a:spcPct val="90000"/>
              </a:lnSpc>
            </a:pPr>
            <a:r>
              <a:rPr lang="en-US" sz="2400" dirty="0">
                <a:solidFill>
                  <a:schemeClr val="bg1"/>
                </a:solidFill>
              </a:rPr>
              <a:t>Ms. </a:t>
            </a:r>
            <a:r>
              <a:rPr lang="en-US" sz="2400" dirty="0" err="1">
                <a:solidFill>
                  <a:schemeClr val="bg1"/>
                </a:solidFill>
              </a:rPr>
              <a:t>Castenada</a:t>
            </a:r>
            <a:endParaRPr lang="en-US" sz="2400" dirty="0">
              <a:solidFill>
                <a:schemeClr val="bg1"/>
              </a:solidFill>
            </a:endParaRPr>
          </a:p>
          <a:p>
            <a:pPr>
              <a:lnSpc>
                <a:spcPct val="90000"/>
              </a:lnSpc>
            </a:pPr>
            <a:endParaRPr lang="en-US" sz="1700" dirty="0">
              <a:solidFill>
                <a:schemeClr val="bg1"/>
              </a:solidFill>
            </a:endParaRPr>
          </a:p>
          <a:p>
            <a:pPr marL="0" indent="0">
              <a:lnSpc>
                <a:spcPct val="90000"/>
              </a:lnSpc>
              <a:buNone/>
            </a:pPr>
            <a:r>
              <a:rPr lang="en-US" sz="2400" dirty="0">
                <a:solidFill>
                  <a:schemeClr val="bg1"/>
                </a:solidFill>
              </a:rPr>
              <a:t>Northwestern University</a:t>
            </a:r>
          </a:p>
          <a:p>
            <a:pPr marL="0" indent="0">
              <a:lnSpc>
                <a:spcPct val="90000"/>
              </a:lnSpc>
              <a:buNone/>
            </a:pPr>
            <a:r>
              <a:rPr lang="en-US" sz="2400" dirty="0">
                <a:solidFill>
                  <a:schemeClr val="bg1"/>
                </a:solidFill>
              </a:rPr>
              <a:t>Posner Fellowship</a:t>
            </a:r>
          </a:p>
          <a:p>
            <a:pPr>
              <a:lnSpc>
                <a:spcPct val="90000"/>
              </a:lnSpc>
            </a:pPr>
            <a:endParaRPr lang="en-US" sz="1700" dirty="0"/>
          </a:p>
          <a:p>
            <a:pPr>
              <a:lnSpc>
                <a:spcPct val="90000"/>
              </a:lnSpc>
            </a:pPr>
            <a:endParaRPr lang="en-US" sz="1700" dirty="0"/>
          </a:p>
        </p:txBody>
      </p:sp>
      <p:sp>
        <p:nvSpPr>
          <p:cNvPr id="4" name="Slide Number Placeholder 3">
            <a:extLst>
              <a:ext uri="{FF2B5EF4-FFF2-40B4-BE49-F238E27FC236}">
                <a16:creationId xmlns:a16="http://schemas.microsoft.com/office/drawing/2014/main" id="{7A6B33E8-D0E5-41DE-8318-51521332AB01}"/>
              </a:ext>
            </a:extLst>
          </p:cNvPr>
          <p:cNvSpPr>
            <a:spLocks noGrp="1"/>
          </p:cNvSpPr>
          <p:nvPr>
            <p:ph type="sldNum" sz="quarter" idx="12"/>
          </p:nvPr>
        </p:nvSpPr>
        <p:spPr>
          <a:xfrm>
            <a:off x="10514012" y="6217920"/>
            <a:ext cx="551167" cy="365125"/>
          </a:xfrm>
        </p:spPr>
        <p:txBody>
          <a:bodyPr>
            <a:normAutofit/>
          </a:bodyPr>
          <a:lstStyle/>
          <a:p>
            <a:pPr>
              <a:spcAft>
                <a:spcPts val="600"/>
              </a:spcAft>
            </a:pPr>
            <a:fld id="{893BAAC0-4D94-45CF-935E-213286D267C3}" type="slidenum">
              <a:rPr lang="en-US" sz="1400" smtClean="0"/>
              <a:pPr>
                <a:spcAft>
                  <a:spcPts val="600"/>
                </a:spcAft>
              </a:pPr>
              <a:t>14</a:t>
            </a:fld>
            <a:endParaRPr lang="en-US" dirty="0"/>
          </a:p>
        </p:txBody>
      </p:sp>
    </p:spTree>
    <p:extLst>
      <p:ext uri="{BB962C8B-B14F-4D97-AF65-F5344CB8AC3E}">
        <p14:creationId xmlns:p14="http://schemas.microsoft.com/office/powerpoint/2010/main" val="262616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9D773-AAA1-4086-AC74-5C5C3A59CD9A}"/>
              </a:ext>
            </a:extLst>
          </p:cNvPr>
          <p:cNvSpPr>
            <a:spLocks noGrp="1"/>
          </p:cNvSpPr>
          <p:nvPr>
            <p:ph idx="1"/>
          </p:nvPr>
        </p:nvSpPr>
        <p:spPr/>
        <p:txBody>
          <a:bodyPr/>
          <a:lstStyle/>
          <a:p>
            <a:endParaRPr lang="en-US"/>
          </a:p>
        </p:txBody>
      </p:sp>
      <p:sp>
        <p:nvSpPr>
          <p:cNvPr id="2" name="TextBox 1">
            <a:extLst>
              <a:ext uri="{FF2B5EF4-FFF2-40B4-BE49-F238E27FC236}">
                <a16:creationId xmlns:a16="http://schemas.microsoft.com/office/drawing/2014/main" id="{C9DB334B-C5E5-465C-826C-CFCC199BC085}"/>
              </a:ext>
            </a:extLst>
          </p:cNvPr>
          <p:cNvSpPr txBox="1"/>
          <p:nvPr/>
        </p:nvSpPr>
        <p:spPr>
          <a:xfrm>
            <a:off x="167149" y="157316"/>
            <a:ext cx="10677832" cy="107721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College Textbook Costs are increasing more than College Tuition Costs</a:t>
            </a:r>
          </a:p>
        </p:txBody>
      </p:sp>
      <p:pic>
        <p:nvPicPr>
          <p:cNvPr id="8" name="Picture 7">
            <a:extLst>
              <a:ext uri="{FF2B5EF4-FFF2-40B4-BE49-F238E27FC236}">
                <a16:creationId xmlns:a16="http://schemas.microsoft.com/office/drawing/2014/main" id="{F46EA732-A8D9-436C-9C97-59A83028ED93}"/>
              </a:ext>
            </a:extLst>
          </p:cNvPr>
          <p:cNvPicPr>
            <a:picLocks noChangeAspect="1"/>
          </p:cNvPicPr>
          <p:nvPr/>
        </p:nvPicPr>
        <p:blipFill>
          <a:blip r:embed="rId3"/>
          <a:stretch>
            <a:fillRect/>
          </a:stretch>
        </p:blipFill>
        <p:spPr>
          <a:xfrm>
            <a:off x="1772816" y="1406423"/>
            <a:ext cx="8640397" cy="4948663"/>
          </a:xfrm>
          <a:prstGeom prst="rect">
            <a:avLst/>
          </a:prstGeom>
        </p:spPr>
      </p:pic>
      <p:sp>
        <p:nvSpPr>
          <p:cNvPr id="9" name="Slide Number Placeholder 8">
            <a:extLst>
              <a:ext uri="{FF2B5EF4-FFF2-40B4-BE49-F238E27FC236}">
                <a16:creationId xmlns:a16="http://schemas.microsoft.com/office/drawing/2014/main" id="{18B1B0B5-013A-4AED-A42A-63971A620909}"/>
              </a:ext>
            </a:extLst>
          </p:cNvPr>
          <p:cNvSpPr>
            <a:spLocks noGrp="1"/>
          </p:cNvSpPr>
          <p:nvPr>
            <p:ph type="sldNum" sz="quarter" idx="12"/>
          </p:nvPr>
        </p:nvSpPr>
        <p:spPr>
          <a:xfrm>
            <a:off x="590245" y="6172524"/>
            <a:ext cx="551167" cy="365125"/>
          </a:xfrm>
        </p:spPr>
        <p:txBody>
          <a:bodyPr/>
          <a:lstStyle/>
          <a:p>
            <a:fld id="{893BAAC0-4D94-45CF-935E-213286D267C3}" type="slidenum">
              <a:rPr lang="en-US" sz="1400" smtClean="0"/>
              <a:t>2</a:t>
            </a:fld>
            <a:endParaRPr lang="en-US" sz="1400" dirty="0"/>
          </a:p>
        </p:txBody>
      </p:sp>
      <p:sp>
        <p:nvSpPr>
          <p:cNvPr id="10" name="TextBox 9">
            <a:extLst>
              <a:ext uri="{FF2B5EF4-FFF2-40B4-BE49-F238E27FC236}">
                <a16:creationId xmlns:a16="http://schemas.microsoft.com/office/drawing/2014/main" id="{D27361C5-44A6-47B3-B74C-9F05A10855CD}"/>
              </a:ext>
            </a:extLst>
          </p:cNvPr>
          <p:cNvSpPr txBox="1"/>
          <p:nvPr/>
        </p:nvSpPr>
        <p:spPr>
          <a:xfrm>
            <a:off x="4796184" y="6357265"/>
            <a:ext cx="5617029" cy="307777"/>
          </a:xfrm>
          <a:prstGeom prst="rect">
            <a:avLst/>
          </a:prstGeom>
          <a:noFill/>
        </p:spPr>
        <p:txBody>
          <a:bodyPr wrap="square" rtlCol="0">
            <a:spAutoFit/>
          </a:bodyPr>
          <a:lstStyle/>
          <a:p>
            <a:r>
              <a:rPr lang="en-US" sz="1400" b="1" dirty="0">
                <a:solidFill>
                  <a:schemeClr val="bg1"/>
                </a:solidFill>
              </a:rPr>
              <a:t>Bureau of Labor Statistics</a:t>
            </a:r>
          </a:p>
        </p:txBody>
      </p:sp>
    </p:spTree>
    <p:extLst>
      <p:ext uri="{BB962C8B-B14F-4D97-AF65-F5344CB8AC3E}">
        <p14:creationId xmlns:p14="http://schemas.microsoft.com/office/powerpoint/2010/main" val="295163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BCB6-2AF9-45A5-A368-F7505DA71524}"/>
              </a:ext>
            </a:extLst>
          </p:cNvPr>
          <p:cNvSpPr>
            <a:spLocks noGrp="1"/>
          </p:cNvSpPr>
          <p:nvPr>
            <p:ph type="title"/>
          </p:nvPr>
        </p:nvSpPr>
        <p:spPr>
          <a:xfrm>
            <a:off x="326923" y="123825"/>
            <a:ext cx="9905998" cy="1905000"/>
          </a:xfrm>
        </p:spPr>
        <p:txBody>
          <a:bodyPr>
            <a:noAutofit/>
          </a:bodyPr>
          <a:lstStyle/>
          <a:p>
            <a:r>
              <a:rPr lang="en-US" sz="3600" b="1" dirty="0">
                <a:solidFill>
                  <a:schemeClr val="bg1"/>
                </a:solidFill>
                <a:effectLst>
                  <a:glow rad="38100">
                    <a:schemeClr val="bg1">
                      <a:lumMod val="65000"/>
                      <a:lumOff val="35000"/>
                      <a:alpha val="40000"/>
                    </a:schemeClr>
                  </a:glow>
                  <a:outerShdw blurRad="38100" dist="38100" dir="2700000" algn="tl">
                    <a:srgbClr val="000000">
                      <a:alpha val="43137"/>
                    </a:srgbClr>
                  </a:outerShdw>
                </a:effectLst>
              </a:rPr>
              <a:t>Number of Student Responses Varied across Income Brackets</a:t>
            </a:r>
          </a:p>
        </p:txBody>
      </p:sp>
      <p:sp>
        <p:nvSpPr>
          <p:cNvPr id="3" name="Content Placeholder 2">
            <a:extLst>
              <a:ext uri="{FF2B5EF4-FFF2-40B4-BE49-F238E27FC236}">
                <a16:creationId xmlns:a16="http://schemas.microsoft.com/office/drawing/2014/main" id="{7C3D9A95-9CE9-4BB5-AE77-E335355F40FE}"/>
              </a:ext>
            </a:extLst>
          </p:cNvPr>
          <p:cNvSpPr>
            <a:spLocks noGrp="1"/>
          </p:cNvSpPr>
          <p:nvPr>
            <p:ph idx="1"/>
          </p:nvPr>
        </p:nvSpPr>
        <p:spPr>
          <a:xfrm>
            <a:off x="326923" y="1752600"/>
            <a:ext cx="4095751" cy="4503738"/>
          </a:xfrm>
        </p:spPr>
        <p:txBody>
          <a:bodyPr>
            <a:normAutofit/>
          </a:bodyPr>
          <a:lstStyle/>
          <a:p>
            <a:r>
              <a:rPr lang="en-US" sz="2400" dirty="0">
                <a:solidFill>
                  <a:schemeClr val="bg1">
                    <a:lumMod val="95000"/>
                    <a:lumOff val="5000"/>
                  </a:schemeClr>
                </a:solidFill>
              </a:rPr>
              <a:t>Most of the responses come from low-income students</a:t>
            </a:r>
          </a:p>
          <a:p>
            <a:r>
              <a:rPr lang="en-US" sz="2400" dirty="0">
                <a:solidFill>
                  <a:schemeClr val="bg1">
                    <a:lumMod val="95000"/>
                    <a:lumOff val="5000"/>
                  </a:schemeClr>
                </a:solidFill>
              </a:rPr>
              <a:t>Won’t include Prefer not to answer responses in the data</a:t>
            </a:r>
          </a:p>
          <a:p>
            <a:r>
              <a:rPr lang="en-US" sz="2400" dirty="0">
                <a:solidFill>
                  <a:schemeClr val="bg1">
                    <a:lumMod val="95000"/>
                    <a:lumOff val="5000"/>
                  </a:schemeClr>
                </a:solidFill>
              </a:rPr>
              <a:t>Required Textbooks, Used Textbooks, Free Textbooks, Old Edition Textbooks, Methods of Purchase </a:t>
            </a:r>
          </a:p>
        </p:txBody>
      </p:sp>
      <p:graphicFrame>
        <p:nvGraphicFramePr>
          <p:cNvPr id="4" name="Table 3">
            <a:extLst>
              <a:ext uri="{FF2B5EF4-FFF2-40B4-BE49-F238E27FC236}">
                <a16:creationId xmlns:a16="http://schemas.microsoft.com/office/drawing/2014/main" id="{3CD0325A-F429-483C-8402-DB2A46C0FEC6}"/>
              </a:ext>
            </a:extLst>
          </p:cNvPr>
          <p:cNvGraphicFramePr>
            <a:graphicFrameLocks noGrp="1"/>
          </p:cNvGraphicFramePr>
          <p:nvPr>
            <p:extLst>
              <p:ext uri="{D42A27DB-BD31-4B8C-83A1-F6EECF244321}">
                <p14:modId xmlns:p14="http://schemas.microsoft.com/office/powerpoint/2010/main" val="3951552849"/>
              </p:ext>
            </p:extLst>
          </p:nvPr>
        </p:nvGraphicFramePr>
        <p:xfrm>
          <a:off x="5069480" y="1835336"/>
          <a:ext cx="6774474" cy="4614492"/>
        </p:xfrm>
        <a:graphic>
          <a:graphicData uri="http://schemas.openxmlformats.org/drawingml/2006/table">
            <a:tbl>
              <a:tblPr>
                <a:tableStyleId>{5C22544A-7EE6-4342-B048-85BDC9FD1C3A}</a:tableStyleId>
              </a:tblPr>
              <a:tblGrid>
                <a:gridCol w="3288579">
                  <a:extLst>
                    <a:ext uri="{9D8B030D-6E8A-4147-A177-3AD203B41FA5}">
                      <a16:colId xmlns:a16="http://schemas.microsoft.com/office/drawing/2014/main" val="2625018075"/>
                    </a:ext>
                  </a:extLst>
                </a:gridCol>
                <a:gridCol w="3485895">
                  <a:extLst>
                    <a:ext uri="{9D8B030D-6E8A-4147-A177-3AD203B41FA5}">
                      <a16:colId xmlns:a16="http://schemas.microsoft.com/office/drawing/2014/main" val="1109625183"/>
                    </a:ext>
                  </a:extLst>
                </a:gridCol>
              </a:tblGrid>
              <a:tr h="769082">
                <a:tc>
                  <a:txBody>
                    <a:bodyPr/>
                    <a:lstStyle/>
                    <a:p>
                      <a:pPr algn="ctr" fontAlgn="b"/>
                      <a:r>
                        <a:rPr lang="en-US" sz="2400" u="none" strike="noStrike" dirty="0">
                          <a:effectLst/>
                        </a:rPr>
                        <a:t>Household Income</a:t>
                      </a:r>
                      <a:endParaRPr lang="en-US" sz="2400" b="1" i="0" u="none" strike="noStrike" dirty="0">
                        <a:solidFill>
                          <a:srgbClr val="FFFFFF"/>
                        </a:solidFill>
                        <a:effectLst/>
                        <a:latin typeface="Calibri" panose="020F0502020204030204" pitchFamily="34" charset="0"/>
                      </a:endParaRPr>
                    </a:p>
                  </a:txBody>
                  <a:tcPr marL="7620" marR="7620" marT="7620" anchor="b"/>
                </a:tc>
                <a:tc>
                  <a:txBody>
                    <a:bodyPr/>
                    <a:lstStyle/>
                    <a:p>
                      <a:pPr algn="ctr" fontAlgn="b"/>
                      <a:r>
                        <a:rPr lang="en-US" sz="2400" u="none" strike="noStrike" dirty="0">
                          <a:effectLst/>
                        </a:rPr>
                        <a:t>Number of students</a:t>
                      </a:r>
                      <a:endParaRPr lang="en-US" sz="2400" b="1" i="0" u="none" strike="noStrike" dirty="0">
                        <a:solidFill>
                          <a:srgbClr val="FFFFFF"/>
                        </a:solidFill>
                        <a:effectLst/>
                        <a:latin typeface="Calibri" panose="020F0502020204030204" pitchFamily="34" charset="0"/>
                      </a:endParaRPr>
                    </a:p>
                  </a:txBody>
                  <a:tcPr marL="7620" marR="7620" marT="7620" anchor="b"/>
                </a:tc>
                <a:extLst>
                  <a:ext uri="{0D108BD9-81ED-4DB2-BD59-A6C34878D82A}">
                    <a16:rowId xmlns:a16="http://schemas.microsoft.com/office/drawing/2014/main" val="3283845831"/>
                  </a:ext>
                </a:extLst>
              </a:tr>
              <a:tr h="769082">
                <a:tc>
                  <a:txBody>
                    <a:bodyPr/>
                    <a:lstStyle/>
                    <a:p>
                      <a:pPr algn="ctr" fontAlgn="b"/>
                      <a:r>
                        <a:rPr lang="en-US" sz="2400" u="none" strike="noStrike" dirty="0">
                          <a:effectLst/>
                        </a:rPr>
                        <a:t>$0-$49,999</a:t>
                      </a:r>
                      <a:endParaRPr lang="en-US" sz="2400" b="0" i="0" u="none" strike="noStrike" dirty="0">
                        <a:solidFill>
                          <a:srgbClr val="000000"/>
                        </a:solidFill>
                        <a:effectLst/>
                        <a:latin typeface="Calibri" panose="020F0502020204030204" pitchFamily="34" charset="0"/>
                      </a:endParaRPr>
                    </a:p>
                  </a:txBody>
                  <a:tcPr marL="7620" marR="7620" marT="7620" anchor="b"/>
                </a:tc>
                <a:tc>
                  <a:txBody>
                    <a:bodyPr/>
                    <a:lstStyle/>
                    <a:p>
                      <a:pPr algn="ctr" fontAlgn="b"/>
                      <a:r>
                        <a:rPr lang="en-US" sz="2400" u="none" strike="noStrike" dirty="0">
                          <a:effectLst/>
                        </a:rPr>
                        <a:t>45</a:t>
                      </a:r>
                      <a:endParaRPr lang="en-US" sz="24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751825156"/>
                  </a:ext>
                </a:extLst>
              </a:tr>
              <a:tr h="769082">
                <a:tc>
                  <a:txBody>
                    <a:bodyPr/>
                    <a:lstStyle/>
                    <a:p>
                      <a:pPr algn="ctr" fontAlgn="b"/>
                      <a:r>
                        <a:rPr lang="en-US" sz="2400" u="none" strike="noStrike" dirty="0">
                          <a:effectLst/>
                        </a:rPr>
                        <a:t>$50,000-149,000</a:t>
                      </a:r>
                      <a:endParaRPr lang="en-US" sz="2400" b="0" i="0" u="none" strike="noStrike" dirty="0">
                        <a:solidFill>
                          <a:srgbClr val="000000"/>
                        </a:solidFill>
                        <a:effectLst/>
                        <a:latin typeface="Calibri" panose="020F0502020204030204" pitchFamily="34" charset="0"/>
                      </a:endParaRPr>
                    </a:p>
                  </a:txBody>
                  <a:tcPr marL="7620" marR="7620" marT="7620" anchor="b"/>
                </a:tc>
                <a:tc>
                  <a:txBody>
                    <a:bodyPr/>
                    <a:lstStyle/>
                    <a:p>
                      <a:pPr algn="ctr" fontAlgn="b"/>
                      <a:r>
                        <a:rPr lang="en-US" sz="2400" u="none" strike="noStrike" dirty="0">
                          <a:effectLst/>
                        </a:rPr>
                        <a:t>24</a:t>
                      </a:r>
                      <a:endParaRPr lang="en-US" sz="24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2116242551"/>
                  </a:ext>
                </a:extLst>
              </a:tr>
              <a:tr h="769082">
                <a:tc>
                  <a:txBody>
                    <a:bodyPr/>
                    <a:lstStyle/>
                    <a:p>
                      <a:pPr algn="ctr" fontAlgn="b"/>
                      <a:r>
                        <a:rPr lang="en-US" sz="2400" u="none" strike="noStrike" dirty="0">
                          <a:effectLst/>
                        </a:rPr>
                        <a:t>$150,000+</a:t>
                      </a:r>
                      <a:endParaRPr lang="en-US" sz="2400" b="0" i="0" u="none" strike="noStrike" dirty="0">
                        <a:solidFill>
                          <a:srgbClr val="000000"/>
                        </a:solidFill>
                        <a:effectLst/>
                        <a:latin typeface="Calibri" panose="020F0502020204030204" pitchFamily="34" charset="0"/>
                      </a:endParaRPr>
                    </a:p>
                  </a:txBody>
                  <a:tcPr marL="7620" marR="7620" marT="7620" anchor="b"/>
                </a:tc>
                <a:tc>
                  <a:txBody>
                    <a:bodyPr/>
                    <a:lstStyle/>
                    <a:p>
                      <a:pPr algn="ctr" fontAlgn="b"/>
                      <a:r>
                        <a:rPr lang="en-US" sz="2400" u="none" strike="noStrike" dirty="0">
                          <a:effectLst/>
                        </a:rPr>
                        <a:t>13</a:t>
                      </a:r>
                      <a:endParaRPr lang="en-US" sz="24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2327506348"/>
                  </a:ext>
                </a:extLst>
              </a:tr>
              <a:tr h="769082">
                <a:tc>
                  <a:txBody>
                    <a:bodyPr/>
                    <a:lstStyle/>
                    <a:p>
                      <a:pPr algn="ctr" fontAlgn="b"/>
                      <a:r>
                        <a:rPr lang="en-US" sz="2400" b="0" i="0" u="none" strike="noStrike" dirty="0">
                          <a:solidFill>
                            <a:srgbClr val="000000"/>
                          </a:solidFill>
                          <a:effectLst/>
                          <a:latin typeface="Calibri" panose="020F0502020204030204" pitchFamily="34" charset="0"/>
                        </a:rPr>
                        <a:t>Prefer not to answer</a:t>
                      </a:r>
                    </a:p>
                  </a:txBody>
                  <a:tcPr marL="7620" marR="7620" marT="7620" anchor="b"/>
                </a:tc>
                <a:tc>
                  <a:txBody>
                    <a:bodyPr/>
                    <a:lstStyle/>
                    <a:p>
                      <a:pPr algn="ct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3781177546"/>
                  </a:ext>
                </a:extLst>
              </a:tr>
              <a:tr h="769082">
                <a:tc>
                  <a:txBody>
                    <a:bodyPr/>
                    <a:lstStyle/>
                    <a:p>
                      <a:pPr algn="ctr" fontAlgn="b"/>
                      <a:r>
                        <a:rPr lang="en-US" sz="2400" u="none" strike="noStrike" dirty="0">
                          <a:effectLst/>
                        </a:rPr>
                        <a:t>Total</a:t>
                      </a:r>
                      <a:endParaRPr lang="en-US" sz="2400" b="0" i="0" u="none" strike="noStrike" dirty="0">
                        <a:solidFill>
                          <a:srgbClr val="000000"/>
                        </a:solidFill>
                        <a:effectLst/>
                        <a:latin typeface="Calibri" panose="020F0502020204030204" pitchFamily="34" charset="0"/>
                      </a:endParaRPr>
                    </a:p>
                  </a:txBody>
                  <a:tcPr marL="7620" marR="7620" marT="7620" anchor="b"/>
                </a:tc>
                <a:tc>
                  <a:txBody>
                    <a:bodyPr/>
                    <a:lstStyle/>
                    <a:p>
                      <a:pPr algn="ctr" fontAlgn="b"/>
                      <a:r>
                        <a:rPr lang="en-US" sz="2400" u="none" strike="noStrike" dirty="0">
                          <a:effectLst/>
                        </a:rPr>
                        <a:t>85</a:t>
                      </a:r>
                      <a:endParaRPr lang="en-US" sz="24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3036862864"/>
                  </a:ext>
                </a:extLst>
              </a:tr>
            </a:tbl>
          </a:graphicData>
        </a:graphic>
      </p:graphicFrame>
      <p:sp>
        <p:nvSpPr>
          <p:cNvPr id="5" name="Slide Number Placeholder 4">
            <a:extLst>
              <a:ext uri="{FF2B5EF4-FFF2-40B4-BE49-F238E27FC236}">
                <a16:creationId xmlns:a16="http://schemas.microsoft.com/office/drawing/2014/main" id="{07F43B32-5BAB-4B1A-A9F2-2A2A8D151F5A}"/>
              </a:ext>
            </a:extLst>
          </p:cNvPr>
          <p:cNvSpPr>
            <a:spLocks noGrp="1"/>
          </p:cNvSpPr>
          <p:nvPr>
            <p:ph type="sldNum" sz="quarter" idx="12"/>
          </p:nvPr>
        </p:nvSpPr>
        <p:spPr>
          <a:xfrm>
            <a:off x="464943" y="6256338"/>
            <a:ext cx="551167" cy="365125"/>
          </a:xfrm>
        </p:spPr>
        <p:txBody>
          <a:bodyPr/>
          <a:lstStyle/>
          <a:p>
            <a:fld id="{893BAAC0-4D94-45CF-935E-213286D267C3}" type="slidenum">
              <a:rPr lang="en-US" sz="1400" smtClean="0"/>
              <a:t>3</a:t>
            </a:fld>
            <a:endParaRPr lang="en-US" sz="1400" dirty="0"/>
          </a:p>
        </p:txBody>
      </p:sp>
    </p:spTree>
    <p:extLst>
      <p:ext uri="{BB962C8B-B14F-4D97-AF65-F5344CB8AC3E}">
        <p14:creationId xmlns:p14="http://schemas.microsoft.com/office/powerpoint/2010/main" val="45062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AFDA-77AC-4B9A-9E7D-62EF6D66D944}"/>
              </a:ext>
            </a:extLst>
          </p:cNvPr>
          <p:cNvSpPr>
            <a:spLocks noGrp="1"/>
          </p:cNvSpPr>
          <p:nvPr>
            <p:ph type="title"/>
          </p:nvPr>
        </p:nvSpPr>
        <p:spPr>
          <a:xfrm>
            <a:off x="-1" y="70868"/>
            <a:ext cx="10736827" cy="1905000"/>
          </a:xfrm>
        </p:spPr>
        <p:txBody>
          <a:bodyPr>
            <a:normAutofit/>
          </a:bodyPr>
          <a:lstStyle/>
          <a:p>
            <a:r>
              <a:rPr lang="en-US" sz="4000" b="1" dirty="0">
                <a:solidFill>
                  <a:schemeClr val="bg1"/>
                </a:solidFill>
                <a:effectLst>
                  <a:glow rad="38100">
                    <a:schemeClr val="bg1">
                      <a:lumMod val="65000"/>
                      <a:lumOff val="35000"/>
                      <a:alpha val="40000"/>
                    </a:schemeClr>
                  </a:glow>
                </a:effectLst>
              </a:rPr>
              <a:t>Higher Income Students Spend More on Textbooks</a:t>
            </a:r>
          </a:p>
        </p:txBody>
      </p:sp>
      <p:sp>
        <p:nvSpPr>
          <p:cNvPr id="3" name="Content Placeholder 2">
            <a:extLst>
              <a:ext uri="{FF2B5EF4-FFF2-40B4-BE49-F238E27FC236}">
                <a16:creationId xmlns:a16="http://schemas.microsoft.com/office/drawing/2014/main" id="{ECA7E524-BA94-4B90-B8B9-A9FEC8D8B59D}"/>
              </a:ext>
            </a:extLst>
          </p:cNvPr>
          <p:cNvSpPr>
            <a:spLocks noGrp="1"/>
          </p:cNvSpPr>
          <p:nvPr>
            <p:ph idx="1"/>
          </p:nvPr>
        </p:nvSpPr>
        <p:spPr/>
        <p:txBody>
          <a:bodyPr/>
          <a:lstStyle/>
          <a:p>
            <a:endParaRPr lang="en-US" dirty="0"/>
          </a:p>
        </p:txBody>
      </p:sp>
      <p:sp>
        <p:nvSpPr>
          <p:cNvPr id="8" name="Slide Number Placeholder 7">
            <a:extLst>
              <a:ext uri="{FF2B5EF4-FFF2-40B4-BE49-F238E27FC236}">
                <a16:creationId xmlns:a16="http://schemas.microsoft.com/office/drawing/2014/main" id="{D6B460DC-2CD9-4BB9-ABF5-6A5992AA6C0C}"/>
              </a:ext>
            </a:extLst>
          </p:cNvPr>
          <p:cNvSpPr>
            <a:spLocks noGrp="1"/>
          </p:cNvSpPr>
          <p:nvPr>
            <p:ph type="sldNum" sz="quarter" idx="12"/>
          </p:nvPr>
        </p:nvSpPr>
        <p:spPr>
          <a:xfrm>
            <a:off x="590246" y="6117206"/>
            <a:ext cx="551167" cy="365125"/>
          </a:xfrm>
        </p:spPr>
        <p:txBody>
          <a:bodyPr/>
          <a:lstStyle/>
          <a:p>
            <a:fld id="{893BAAC0-4D94-45CF-935E-213286D267C3}" type="slidenum">
              <a:rPr lang="en-US" sz="1400" smtClean="0"/>
              <a:t>4</a:t>
            </a:fld>
            <a:endParaRPr lang="en-US" sz="1400" dirty="0"/>
          </a:p>
        </p:txBody>
      </p:sp>
      <p:pic>
        <p:nvPicPr>
          <p:cNvPr id="9" name="Picture 8">
            <a:extLst>
              <a:ext uri="{FF2B5EF4-FFF2-40B4-BE49-F238E27FC236}">
                <a16:creationId xmlns:a16="http://schemas.microsoft.com/office/drawing/2014/main" id="{DBB95DBC-A3D4-4FF4-A7BA-94C375873D76}"/>
              </a:ext>
            </a:extLst>
          </p:cNvPr>
          <p:cNvPicPr>
            <a:picLocks noChangeAspect="1"/>
          </p:cNvPicPr>
          <p:nvPr/>
        </p:nvPicPr>
        <p:blipFill>
          <a:blip r:embed="rId3"/>
          <a:stretch>
            <a:fillRect/>
          </a:stretch>
        </p:blipFill>
        <p:spPr>
          <a:xfrm>
            <a:off x="1590520" y="1637300"/>
            <a:ext cx="8869096" cy="5026937"/>
          </a:xfrm>
          <a:prstGeom prst="rect">
            <a:avLst/>
          </a:prstGeom>
        </p:spPr>
      </p:pic>
    </p:spTree>
    <p:extLst>
      <p:ext uri="{BB962C8B-B14F-4D97-AF65-F5344CB8AC3E}">
        <p14:creationId xmlns:p14="http://schemas.microsoft.com/office/powerpoint/2010/main" val="79610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6FF8-8590-4F84-8FA8-A77C8F6CA4C1}"/>
              </a:ext>
            </a:extLst>
          </p:cNvPr>
          <p:cNvSpPr>
            <a:spLocks noGrp="1"/>
          </p:cNvSpPr>
          <p:nvPr>
            <p:ph type="title"/>
          </p:nvPr>
        </p:nvSpPr>
        <p:spPr>
          <a:xfrm>
            <a:off x="-49161" y="187427"/>
            <a:ext cx="5840361" cy="1325563"/>
          </a:xfrm>
        </p:spPr>
        <p:txBody>
          <a:bodyPr>
            <a:normAutofit fontScale="90000"/>
          </a:bodyPr>
          <a:lstStyle/>
          <a:p>
            <a:r>
              <a:rPr lang="en-US" sz="3600" b="1" dirty="0">
                <a:solidFill>
                  <a:schemeClr val="bg1"/>
                </a:solidFill>
                <a:effectLst>
                  <a:glow rad="38100">
                    <a:schemeClr val="bg1">
                      <a:lumMod val="65000"/>
                      <a:lumOff val="35000"/>
                      <a:alpha val="40000"/>
                    </a:schemeClr>
                  </a:glow>
                  <a:outerShdw blurRad="38100" dist="38100" dir="2700000" algn="tl">
                    <a:srgbClr val="000000">
                      <a:alpha val="43137"/>
                    </a:srgbClr>
                  </a:outerShdw>
                </a:effectLst>
              </a:rPr>
              <a:t>Free Resource available For many Classes</a:t>
            </a:r>
          </a:p>
        </p:txBody>
      </p:sp>
      <p:graphicFrame>
        <p:nvGraphicFramePr>
          <p:cNvPr id="5" name="Content Placeholder 4">
            <a:extLst>
              <a:ext uri="{FF2B5EF4-FFF2-40B4-BE49-F238E27FC236}">
                <a16:creationId xmlns:a16="http://schemas.microsoft.com/office/drawing/2014/main" id="{E07DED8F-3FB0-4451-891A-412BE9840553}"/>
              </a:ext>
            </a:extLst>
          </p:cNvPr>
          <p:cNvGraphicFramePr>
            <a:graphicFrameLocks noGrp="1"/>
          </p:cNvGraphicFramePr>
          <p:nvPr>
            <p:ph idx="1"/>
            <p:extLst>
              <p:ext uri="{D42A27DB-BD31-4B8C-83A1-F6EECF244321}">
                <p14:modId xmlns:p14="http://schemas.microsoft.com/office/powerpoint/2010/main" val="2945262009"/>
              </p:ext>
            </p:extLst>
          </p:nvPr>
        </p:nvGraphicFramePr>
        <p:xfrm>
          <a:off x="5479796" y="187427"/>
          <a:ext cx="6499122" cy="6667500"/>
        </p:xfrm>
        <a:graphic>
          <a:graphicData uri="http://schemas.openxmlformats.org/drawingml/2006/table">
            <a:tbl>
              <a:tblPr>
                <a:tableStyleId>{284E427A-3D55-4303-BF80-6455036E1DE7}</a:tableStyleId>
              </a:tblPr>
              <a:tblGrid>
                <a:gridCol w="3870273">
                  <a:extLst>
                    <a:ext uri="{9D8B030D-6E8A-4147-A177-3AD203B41FA5}">
                      <a16:colId xmlns:a16="http://schemas.microsoft.com/office/drawing/2014/main" val="1960517721"/>
                    </a:ext>
                  </a:extLst>
                </a:gridCol>
                <a:gridCol w="2628849">
                  <a:extLst>
                    <a:ext uri="{9D8B030D-6E8A-4147-A177-3AD203B41FA5}">
                      <a16:colId xmlns:a16="http://schemas.microsoft.com/office/drawing/2014/main" val="2608168754"/>
                    </a:ext>
                  </a:extLst>
                </a:gridCol>
              </a:tblGrid>
              <a:tr h="311270">
                <a:tc>
                  <a:txBody>
                    <a:bodyPr/>
                    <a:lstStyle/>
                    <a:p>
                      <a:pPr algn="ctr" fontAlgn="b"/>
                      <a:r>
                        <a:rPr lang="en-US" sz="1800" u="none" strike="noStrike" dirty="0">
                          <a:effectLst/>
                        </a:rPr>
                        <a:t>16 Most Popular Courses</a:t>
                      </a:r>
                      <a:endParaRPr lang="en-US" sz="1800" b="1" i="0" u="none" strike="noStrike" dirty="0">
                        <a:solidFill>
                          <a:srgbClr val="000000"/>
                        </a:solidFill>
                        <a:effectLst/>
                        <a:latin typeface="Calibri" panose="020F0502020204030204" pitchFamily="34" charset="0"/>
                      </a:endParaRPr>
                    </a:p>
                  </a:txBody>
                  <a:tcPr marL="7620" marR="7620" marT="7620" anchor="b"/>
                </a:tc>
                <a:tc>
                  <a:txBody>
                    <a:bodyPr/>
                    <a:lstStyle/>
                    <a:p>
                      <a:pPr algn="ctr" fontAlgn="b"/>
                      <a:r>
                        <a:rPr lang="en-US" sz="1800" u="none" strike="noStrike" dirty="0" err="1">
                          <a:effectLst/>
                        </a:rPr>
                        <a:t>Uborrow</a:t>
                      </a:r>
                      <a:r>
                        <a:rPr lang="en-US" sz="1800" u="none" strike="noStrike" dirty="0">
                          <a:effectLst/>
                        </a:rPr>
                        <a:t> Availability</a:t>
                      </a:r>
                      <a:endParaRPr lang="en-US" sz="1800" b="1"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2950979644"/>
                  </a:ext>
                </a:extLst>
              </a:tr>
              <a:tr h="336371">
                <a:tc>
                  <a:txBody>
                    <a:bodyPr/>
                    <a:lstStyle/>
                    <a:p>
                      <a:pPr algn="ctr" fontAlgn="b"/>
                      <a:r>
                        <a:rPr lang="en-US" sz="1800" u="none" strike="noStrike" dirty="0">
                          <a:effectLst/>
                        </a:rPr>
                        <a:t>Chemistry 101-0</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r>
                        <a:rPr lang="en-US" sz="1800" u="none" strike="noStrike" dirty="0">
                          <a:effectLst/>
                        </a:rPr>
                        <a:t>Primary Text Available Only</a:t>
                      </a:r>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615318619"/>
                  </a:ext>
                </a:extLst>
              </a:tr>
              <a:tr h="311270">
                <a:tc>
                  <a:txBody>
                    <a:bodyPr/>
                    <a:lstStyle/>
                    <a:p>
                      <a:pPr algn="ctr" fontAlgn="b"/>
                      <a:r>
                        <a:rPr lang="en-US" sz="1800" u="none" strike="noStrike" dirty="0">
                          <a:effectLst/>
                        </a:rPr>
                        <a:t>Chemistry: 210-1</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r>
                        <a:rPr lang="en-US" sz="1800" u="none" strike="noStrike" dirty="0">
                          <a:effectLst/>
                        </a:rPr>
                        <a:t>2 of 3 Available</a:t>
                      </a:r>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2191602339"/>
                  </a:ext>
                </a:extLst>
              </a:tr>
              <a:tr h="562845">
                <a:tc>
                  <a:txBody>
                    <a:bodyPr/>
                    <a:lstStyle/>
                    <a:p>
                      <a:pPr algn="ctr" fontAlgn="b"/>
                      <a:r>
                        <a:rPr lang="en-US" sz="1800" u="none" strike="noStrike" dirty="0">
                          <a:effectLst/>
                        </a:rPr>
                        <a:t>Earth and Planetary Sciences: 101-0</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771452377"/>
                  </a:ext>
                </a:extLst>
              </a:tr>
              <a:tr h="311270">
                <a:tc>
                  <a:txBody>
                    <a:bodyPr/>
                    <a:lstStyle/>
                    <a:p>
                      <a:pPr algn="ctr" fontAlgn="b"/>
                      <a:r>
                        <a:rPr lang="en-US" sz="1800" u="none" strike="noStrike" dirty="0">
                          <a:effectLst/>
                        </a:rPr>
                        <a:t>Biological Sciences: 217-0</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1147147431"/>
                  </a:ext>
                </a:extLst>
              </a:tr>
              <a:tr h="311270">
                <a:tc>
                  <a:txBody>
                    <a:bodyPr/>
                    <a:lstStyle/>
                    <a:p>
                      <a:pPr algn="ctr" fontAlgn="b"/>
                      <a:r>
                        <a:rPr lang="en-US" sz="1800" u="none" strike="noStrike" dirty="0">
                          <a:effectLst/>
                        </a:rPr>
                        <a:t>Biological Sciences: 220-0</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3724662082"/>
                  </a:ext>
                </a:extLst>
              </a:tr>
              <a:tr h="311270">
                <a:tc>
                  <a:txBody>
                    <a:bodyPr/>
                    <a:lstStyle/>
                    <a:p>
                      <a:pPr algn="ctr" fontAlgn="b"/>
                      <a:r>
                        <a:rPr lang="en-US" sz="1800" u="none" strike="noStrike" dirty="0">
                          <a:effectLst/>
                        </a:rPr>
                        <a:t>General Engineering: 205-1</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r>
                        <a:rPr lang="en-US" sz="1800" u="none" strike="noStrike" dirty="0">
                          <a:effectLst/>
                        </a:rPr>
                        <a:t>All Available</a:t>
                      </a:r>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2382047773"/>
                  </a:ext>
                </a:extLst>
              </a:tr>
              <a:tr h="311270">
                <a:tc>
                  <a:txBody>
                    <a:bodyPr/>
                    <a:lstStyle/>
                    <a:p>
                      <a:pPr algn="ctr" fontAlgn="b"/>
                      <a:r>
                        <a:rPr lang="en-US" sz="1800" u="none" strike="noStrike" dirty="0">
                          <a:effectLst/>
                        </a:rPr>
                        <a:t>General Engineering: 205-4</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r>
                        <a:rPr lang="en-US" sz="1800" u="none" strike="noStrike" dirty="0">
                          <a:effectLst/>
                        </a:rPr>
                        <a:t>All Available</a:t>
                      </a:r>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3163055722"/>
                  </a:ext>
                </a:extLst>
              </a:tr>
              <a:tr h="562845">
                <a:tc>
                  <a:txBody>
                    <a:bodyPr/>
                    <a:lstStyle/>
                    <a:p>
                      <a:pPr algn="ctr" fontAlgn="b"/>
                      <a:r>
                        <a:rPr lang="en-US" sz="1800" u="none" strike="noStrike" dirty="0">
                          <a:effectLst/>
                        </a:rPr>
                        <a:t>Elect Engineering &amp; Comp Sci:111-0</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r>
                        <a:rPr lang="en-US" sz="1800" u="none" strike="noStrike" dirty="0">
                          <a:effectLst/>
                        </a:rPr>
                        <a:t>All Available</a:t>
                      </a:r>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3538422021"/>
                  </a:ext>
                </a:extLst>
              </a:tr>
              <a:tr h="311270">
                <a:tc>
                  <a:txBody>
                    <a:bodyPr/>
                    <a:lstStyle/>
                    <a:p>
                      <a:pPr algn="ctr" fontAlgn="b"/>
                      <a:r>
                        <a:rPr lang="en-US" sz="1800" u="none" strike="noStrike" dirty="0">
                          <a:effectLst/>
                        </a:rPr>
                        <a:t>Economics: 201-0</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r>
                        <a:rPr lang="en-US" sz="1800" u="none" strike="noStrike" dirty="0">
                          <a:effectLst/>
                        </a:rPr>
                        <a:t>2 of 4 Available</a:t>
                      </a:r>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954630708"/>
                  </a:ext>
                </a:extLst>
              </a:tr>
              <a:tr h="311270">
                <a:tc>
                  <a:txBody>
                    <a:bodyPr/>
                    <a:lstStyle/>
                    <a:p>
                      <a:pPr algn="ctr" fontAlgn="b"/>
                      <a:r>
                        <a:rPr lang="en-US" sz="1800" u="none" strike="noStrike" dirty="0">
                          <a:effectLst/>
                        </a:rPr>
                        <a:t>Psychology: 110-0</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r>
                        <a:rPr lang="en-US" sz="1800" u="none" strike="noStrike" dirty="0">
                          <a:effectLst/>
                        </a:rPr>
                        <a:t>1 of 3 Available</a:t>
                      </a:r>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2663915803"/>
                  </a:ext>
                </a:extLst>
              </a:tr>
              <a:tr h="562845">
                <a:tc>
                  <a:txBody>
                    <a:bodyPr/>
                    <a:lstStyle/>
                    <a:p>
                      <a:pPr algn="ctr" fontAlgn="b"/>
                      <a:r>
                        <a:rPr lang="en-US" sz="1800" u="none" strike="noStrike" dirty="0">
                          <a:effectLst/>
                        </a:rPr>
                        <a:t>Slavic Languages &amp; Literature: 210-2</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r>
                        <a:rPr lang="en-US" sz="1800" u="none" strike="noStrike" dirty="0">
                          <a:effectLst/>
                        </a:rPr>
                        <a:t>All Available</a:t>
                      </a:r>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1499799228"/>
                  </a:ext>
                </a:extLst>
              </a:tr>
              <a:tr h="311270">
                <a:tc>
                  <a:txBody>
                    <a:bodyPr/>
                    <a:lstStyle/>
                    <a:p>
                      <a:pPr algn="ctr" fontAlgn="b"/>
                      <a:r>
                        <a:rPr lang="en-US" sz="1800" u="none" strike="noStrike" dirty="0">
                          <a:effectLst/>
                        </a:rPr>
                        <a:t>Spanish: 121-1</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1496343005"/>
                  </a:ext>
                </a:extLst>
              </a:tr>
              <a:tr h="311270">
                <a:tc>
                  <a:txBody>
                    <a:bodyPr/>
                    <a:lstStyle/>
                    <a:p>
                      <a:pPr algn="ctr" fontAlgn="b"/>
                      <a:r>
                        <a:rPr lang="en-US" sz="1800" u="none" strike="noStrike" dirty="0">
                          <a:effectLst/>
                        </a:rPr>
                        <a:t>Mathematics: 230-0</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r>
                        <a:rPr lang="en-US" sz="1800" u="none" strike="noStrike" dirty="0">
                          <a:effectLst/>
                        </a:rPr>
                        <a:t>1 of 3 Available</a:t>
                      </a:r>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3521380106"/>
                  </a:ext>
                </a:extLst>
              </a:tr>
              <a:tr h="311270">
                <a:tc>
                  <a:txBody>
                    <a:bodyPr/>
                    <a:lstStyle/>
                    <a:p>
                      <a:pPr algn="ctr" fontAlgn="b"/>
                      <a:r>
                        <a:rPr lang="en-US" sz="1800" u="none" strike="noStrike" dirty="0">
                          <a:effectLst/>
                        </a:rPr>
                        <a:t>Mathematics: 224-0</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r>
                        <a:rPr lang="en-US" sz="1800" u="none" strike="noStrike" dirty="0">
                          <a:effectLst/>
                        </a:rPr>
                        <a:t>1 of 3 Available</a:t>
                      </a:r>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2103871291"/>
                  </a:ext>
                </a:extLst>
              </a:tr>
              <a:tr h="311270">
                <a:tc>
                  <a:txBody>
                    <a:bodyPr/>
                    <a:lstStyle/>
                    <a:p>
                      <a:pPr algn="ctr" fontAlgn="b"/>
                      <a:r>
                        <a:rPr lang="en-US" sz="1800" u="none" strike="noStrike" dirty="0">
                          <a:effectLst/>
                        </a:rPr>
                        <a:t>Personal Development:396-0</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3461610104"/>
                  </a:ext>
                </a:extLst>
              </a:tr>
              <a:tr h="311270">
                <a:tc>
                  <a:txBody>
                    <a:bodyPr/>
                    <a:lstStyle/>
                    <a:p>
                      <a:pPr algn="ctr" fontAlgn="b"/>
                      <a:r>
                        <a:rPr lang="en-US" sz="1800" u="none" strike="noStrike" dirty="0">
                          <a:effectLst/>
                        </a:rPr>
                        <a:t>General Liberal Arts: 354-0</a:t>
                      </a:r>
                      <a:endParaRPr lang="en-US" sz="1800" b="0" i="0" u="none" strike="noStrike" dirty="0">
                        <a:solidFill>
                          <a:schemeClr val="bg1"/>
                        </a:solidFill>
                        <a:effectLst/>
                        <a:latin typeface="Calibri" panose="020F0502020204030204" pitchFamily="34" charset="0"/>
                      </a:endParaRPr>
                    </a:p>
                  </a:txBody>
                  <a:tcPr marL="7620" marR="7620" marT="762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689046711"/>
                  </a:ext>
                </a:extLst>
              </a:tr>
            </a:tbl>
          </a:graphicData>
        </a:graphic>
      </p:graphicFrame>
      <p:sp>
        <p:nvSpPr>
          <p:cNvPr id="6" name="TextBox 5">
            <a:extLst>
              <a:ext uri="{FF2B5EF4-FFF2-40B4-BE49-F238E27FC236}">
                <a16:creationId xmlns:a16="http://schemas.microsoft.com/office/drawing/2014/main" id="{3C283DD1-3C12-4927-8BAB-A62C34BF757F}"/>
              </a:ext>
            </a:extLst>
          </p:cNvPr>
          <p:cNvSpPr txBox="1"/>
          <p:nvPr/>
        </p:nvSpPr>
        <p:spPr>
          <a:xfrm>
            <a:off x="370167" y="1983633"/>
            <a:ext cx="4581525" cy="369331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Efforts from Northwestern currently to alleviate costs</a:t>
            </a:r>
          </a:p>
          <a:p>
            <a:endParaRPr lang="en-US" sz="2400" dirty="0">
              <a:solidFill>
                <a:schemeClr val="bg1"/>
              </a:solidFill>
            </a:endParaRPr>
          </a:p>
          <a:p>
            <a:pPr marL="342900" indent="-342900">
              <a:buFont typeface="Arial" panose="020B0604020202020204" pitchFamily="34" charset="0"/>
              <a:buChar char="•"/>
            </a:pPr>
            <a:r>
              <a:rPr lang="en-US" sz="2400" dirty="0" err="1">
                <a:solidFill>
                  <a:schemeClr val="bg1"/>
                </a:solidFill>
              </a:rPr>
              <a:t>UBorrow</a:t>
            </a:r>
            <a:r>
              <a:rPr lang="en-US" sz="2400" dirty="0">
                <a:solidFill>
                  <a:schemeClr val="bg1"/>
                </a:solidFill>
              </a:rPr>
              <a:t> is a borrowing service between the Big Ten schools allowing students to have priority when requesting books from these universities</a:t>
            </a:r>
          </a:p>
          <a:p>
            <a:endParaRPr lang="en-US" dirty="0"/>
          </a:p>
        </p:txBody>
      </p:sp>
      <p:pic>
        <p:nvPicPr>
          <p:cNvPr id="8" name="Picture 7" descr="A close up of a sign&#10;&#10;Description generated with high confidence">
            <a:extLst>
              <a:ext uri="{FF2B5EF4-FFF2-40B4-BE49-F238E27FC236}">
                <a16:creationId xmlns:a16="http://schemas.microsoft.com/office/drawing/2014/main" id="{96A07D8D-AE30-4F2A-99C4-F75CB3FFA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052" y="5901755"/>
            <a:ext cx="2661934" cy="675659"/>
          </a:xfrm>
          <a:prstGeom prst="rect">
            <a:avLst/>
          </a:prstGeom>
        </p:spPr>
      </p:pic>
      <p:sp>
        <p:nvSpPr>
          <p:cNvPr id="3" name="Slide Number Placeholder 2">
            <a:extLst>
              <a:ext uri="{FF2B5EF4-FFF2-40B4-BE49-F238E27FC236}">
                <a16:creationId xmlns:a16="http://schemas.microsoft.com/office/drawing/2014/main" id="{294562A8-BE6B-4F7B-9EA0-24CE2B191AEE}"/>
              </a:ext>
            </a:extLst>
          </p:cNvPr>
          <p:cNvSpPr>
            <a:spLocks noGrp="1"/>
          </p:cNvSpPr>
          <p:nvPr>
            <p:ph type="sldNum" sz="quarter" idx="12"/>
          </p:nvPr>
        </p:nvSpPr>
        <p:spPr>
          <a:xfrm>
            <a:off x="370167" y="6147595"/>
            <a:ext cx="551167" cy="365125"/>
          </a:xfrm>
        </p:spPr>
        <p:txBody>
          <a:bodyPr/>
          <a:lstStyle/>
          <a:p>
            <a:fld id="{893BAAC0-4D94-45CF-935E-213286D267C3}" type="slidenum">
              <a:rPr lang="en-US" sz="1400" smtClean="0"/>
              <a:t>5</a:t>
            </a:fld>
            <a:endParaRPr lang="en-US" sz="1400" dirty="0"/>
          </a:p>
        </p:txBody>
      </p:sp>
    </p:spTree>
    <p:extLst>
      <p:ext uri="{BB962C8B-B14F-4D97-AF65-F5344CB8AC3E}">
        <p14:creationId xmlns:p14="http://schemas.microsoft.com/office/powerpoint/2010/main" val="79915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24F6-1207-4A49-9A50-08ED4C3ECCC0}"/>
              </a:ext>
            </a:extLst>
          </p:cNvPr>
          <p:cNvSpPr>
            <a:spLocks noGrp="1"/>
          </p:cNvSpPr>
          <p:nvPr>
            <p:ph type="title"/>
          </p:nvPr>
        </p:nvSpPr>
        <p:spPr>
          <a:xfrm>
            <a:off x="0" y="9832"/>
            <a:ext cx="11257935" cy="1905000"/>
          </a:xfrm>
        </p:spPr>
        <p:txBody>
          <a:bodyPr>
            <a:normAutofit/>
          </a:bodyPr>
          <a:lstStyle/>
          <a:p>
            <a:r>
              <a:rPr lang="en-US" b="1" dirty="0">
                <a:solidFill>
                  <a:schemeClr val="bg1"/>
                </a:solidFill>
              </a:rPr>
              <a:t>Most Students generally obtain required Textbooks </a:t>
            </a:r>
          </a:p>
        </p:txBody>
      </p:sp>
      <p:sp>
        <p:nvSpPr>
          <p:cNvPr id="7" name="Slide Number Placeholder 6">
            <a:extLst>
              <a:ext uri="{FF2B5EF4-FFF2-40B4-BE49-F238E27FC236}">
                <a16:creationId xmlns:a16="http://schemas.microsoft.com/office/drawing/2014/main" id="{C00DA77C-C7BD-4266-91A9-C0FDD8A1B6FA}"/>
              </a:ext>
            </a:extLst>
          </p:cNvPr>
          <p:cNvSpPr>
            <a:spLocks noGrp="1"/>
          </p:cNvSpPr>
          <p:nvPr>
            <p:ph type="sldNum" sz="quarter" idx="12"/>
          </p:nvPr>
        </p:nvSpPr>
        <p:spPr>
          <a:xfrm>
            <a:off x="512841" y="6190099"/>
            <a:ext cx="551167" cy="365125"/>
          </a:xfrm>
        </p:spPr>
        <p:txBody>
          <a:bodyPr/>
          <a:lstStyle/>
          <a:p>
            <a:fld id="{893BAAC0-4D94-45CF-935E-213286D267C3}" type="slidenum">
              <a:rPr lang="en-US" sz="1400" smtClean="0"/>
              <a:t>6</a:t>
            </a:fld>
            <a:endParaRPr lang="en-US" sz="1400" dirty="0"/>
          </a:p>
        </p:txBody>
      </p:sp>
      <p:sp>
        <p:nvSpPr>
          <p:cNvPr id="11" name="Content Placeholder 10">
            <a:extLst>
              <a:ext uri="{FF2B5EF4-FFF2-40B4-BE49-F238E27FC236}">
                <a16:creationId xmlns:a16="http://schemas.microsoft.com/office/drawing/2014/main" id="{C1C2E798-507E-41DC-B6F5-C16D2CC6BA9D}"/>
              </a:ext>
            </a:extLst>
          </p:cNvPr>
          <p:cNvSpPr>
            <a:spLocks noGrp="1"/>
          </p:cNvSpPr>
          <p:nvPr>
            <p:ph idx="1"/>
          </p:nvPr>
        </p:nvSpPr>
        <p:spPr/>
        <p:txBody>
          <a:bodyPr/>
          <a:lstStyle/>
          <a:p>
            <a:endParaRPr lang="en-US"/>
          </a:p>
        </p:txBody>
      </p:sp>
      <p:pic>
        <p:nvPicPr>
          <p:cNvPr id="13" name="Picture 12">
            <a:extLst>
              <a:ext uri="{FF2B5EF4-FFF2-40B4-BE49-F238E27FC236}">
                <a16:creationId xmlns:a16="http://schemas.microsoft.com/office/drawing/2014/main" id="{D7877CB5-4DD7-4FAD-86C9-8D55FCCB9214}"/>
              </a:ext>
            </a:extLst>
          </p:cNvPr>
          <p:cNvPicPr>
            <a:picLocks noChangeAspect="1"/>
          </p:cNvPicPr>
          <p:nvPr/>
        </p:nvPicPr>
        <p:blipFill>
          <a:blip r:embed="rId3"/>
          <a:stretch>
            <a:fillRect/>
          </a:stretch>
        </p:blipFill>
        <p:spPr>
          <a:xfrm>
            <a:off x="1141413" y="1662482"/>
            <a:ext cx="10266466" cy="5133234"/>
          </a:xfrm>
          <a:prstGeom prst="rect">
            <a:avLst/>
          </a:prstGeom>
        </p:spPr>
      </p:pic>
    </p:spTree>
    <p:extLst>
      <p:ext uri="{BB962C8B-B14F-4D97-AF65-F5344CB8AC3E}">
        <p14:creationId xmlns:p14="http://schemas.microsoft.com/office/powerpoint/2010/main" val="325831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E6D9-3165-4860-B636-9DAE37A7CA5F}"/>
              </a:ext>
            </a:extLst>
          </p:cNvPr>
          <p:cNvSpPr>
            <a:spLocks noGrp="1"/>
          </p:cNvSpPr>
          <p:nvPr>
            <p:ph type="title"/>
          </p:nvPr>
        </p:nvSpPr>
        <p:spPr>
          <a:xfrm>
            <a:off x="346367" y="0"/>
            <a:ext cx="9905998" cy="1905000"/>
          </a:xfrm>
        </p:spPr>
        <p:txBody>
          <a:bodyPr>
            <a:normAutofit/>
          </a:bodyPr>
          <a:lstStyle/>
          <a:p>
            <a:r>
              <a:rPr lang="en-US" sz="3600" b="1" dirty="0">
                <a:solidFill>
                  <a:schemeClr val="bg1">
                    <a:lumMod val="95000"/>
                    <a:lumOff val="5000"/>
                  </a:schemeClr>
                </a:solidFill>
              </a:rPr>
              <a:t>No Negative Impact on Learning</a:t>
            </a:r>
          </a:p>
        </p:txBody>
      </p:sp>
      <p:sp>
        <p:nvSpPr>
          <p:cNvPr id="3" name="Content Placeholder 2">
            <a:extLst>
              <a:ext uri="{FF2B5EF4-FFF2-40B4-BE49-F238E27FC236}">
                <a16:creationId xmlns:a16="http://schemas.microsoft.com/office/drawing/2014/main" id="{ADD01657-496F-434A-B8FF-53530676D80B}"/>
              </a:ext>
            </a:extLst>
          </p:cNvPr>
          <p:cNvSpPr>
            <a:spLocks noGrp="1"/>
          </p:cNvSpPr>
          <p:nvPr>
            <p:ph idx="1"/>
          </p:nvPr>
        </p:nvSpPr>
        <p:spPr>
          <a:xfrm>
            <a:off x="470970" y="1514960"/>
            <a:ext cx="7463662" cy="4219576"/>
          </a:xfrm>
        </p:spPr>
        <p:txBody>
          <a:bodyPr>
            <a:noAutofit/>
          </a:bodyPr>
          <a:lstStyle/>
          <a:p>
            <a:r>
              <a:rPr lang="en-US" sz="2800" dirty="0">
                <a:solidFill>
                  <a:schemeClr val="bg1"/>
                </a:solidFill>
              </a:rPr>
              <a:t>The three students who reported obtaining required textbooks were asked a follow up question:</a:t>
            </a:r>
          </a:p>
          <a:p>
            <a:pPr lvl="1"/>
            <a:r>
              <a:rPr lang="en-US" sz="2800" dirty="0">
                <a:solidFill>
                  <a:schemeClr val="bg1"/>
                </a:solidFill>
              </a:rPr>
              <a:t>Did it negatively impact your learning in the classroom?</a:t>
            </a:r>
          </a:p>
          <a:p>
            <a:r>
              <a:rPr lang="en-US" sz="2800" dirty="0">
                <a:solidFill>
                  <a:schemeClr val="bg1"/>
                </a:solidFill>
              </a:rPr>
              <a:t>They reported that there was no negative impact on their learning experience </a:t>
            </a:r>
          </a:p>
        </p:txBody>
      </p:sp>
      <p:sp>
        <p:nvSpPr>
          <p:cNvPr id="4" name="Speech Bubble: Oval 3">
            <a:extLst>
              <a:ext uri="{FF2B5EF4-FFF2-40B4-BE49-F238E27FC236}">
                <a16:creationId xmlns:a16="http://schemas.microsoft.com/office/drawing/2014/main" id="{8DA3EBFD-516E-42FA-A5A5-714139435CB6}"/>
              </a:ext>
            </a:extLst>
          </p:cNvPr>
          <p:cNvSpPr/>
          <p:nvPr/>
        </p:nvSpPr>
        <p:spPr>
          <a:xfrm>
            <a:off x="8059235" y="1514960"/>
            <a:ext cx="4132766" cy="205088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dirty="0">
                <a:solidFill>
                  <a:schemeClr val="bg1">
                    <a:lumMod val="75000"/>
                    <a:lumOff val="25000"/>
                  </a:schemeClr>
                </a:solidFill>
              </a:rPr>
              <a:t>“</a:t>
            </a:r>
            <a:r>
              <a:rPr lang="en-US" sz="2000" dirty="0">
                <a:solidFill>
                  <a:schemeClr val="bg1"/>
                </a:solidFill>
              </a:rPr>
              <a:t>Textbooks have never been a necessity for me”</a:t>
            </a:r>
          </a:p>
        </p:txBody>
      </p:sp>
      <p:sp>
        <p:nvSpPr>
          <p:cNvPr id="8" name="Speech Bubble: Oval 7">
            <a:extLst>
              <a:ext uri="{FF2B5EF4-FFF2-40B4-BE49-F238E27FC236}">
                <a16:creationId xmlns:a16="http://schemas.microsoft.com/office/drawing/2014/main" id="{0D8FCB98-F4FA-4DE8-8F1D-03B157543057}"/>
              </a:ext>
            </a:extLst>
          </p:cNvPr>
          <p:cNvSpPr/>
          <p:nvPr/>
        </p:nvSpPr>
        <p:spPr>
          <a:xfrm>
            <a:off x="7934631" y="4178710"/>
            <a:ext cx="4173995" cy="200853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“To learn material, I used other online resources”</a:t>
            </a:r>
          </a:p>
          <a:p>
            <a:pPr algn="ctr"/>
            <a:endParaRPr lang="en-US" dirty="0"/>
          </a:p>
        </p:txBody>
      </p:sp>
      <p:sp>
        <p:nvSpPr>
          <p:cNvPr id="5" name="Slide Number Placeholder 4">
            <a:extLst>
              <a:ext uri="{FF2B5EF4-FFF2-40B4-BE49-F238E27FC236}">
                <a16:creationId xmlns:a16="http://schemas.microsoft.com/office/drawing/2014/main" id="{27223484-3E91-49AA-B332-117A72DD7581}"/>
              </a:ext>
            </a:extLst>
          </p:cNvPr>
          <p:cNvSpPr>
            <a:spLocks noGrp="1"/>
          </p:cNvSpPr>
          <p:nvPr>
            <p:ph type="sldNum" sz="quarter" idx="12"/>
          </p:nvPr>
        </p:nvSpPr>
        <p:spPr>
          <a:xfrm>
            <a:off x="820284" y="6187243"/>
            <a:ext cx="551167" cy="365125"/>
          </a:xfrm>
        </p:spPr>
        <p:txBody>
          <a:bodyPr/>
          <a:lstStyle/>
          <a:p>
            <a:fld id="{893BAAC0-4D94-45CF-935E-213286D267C3}" type="slidenum">
              <a:rPr lang="en-US" sz="1400" smtClean="0"/>
              <a:t>7</a:t>
            </a:fld>
            <a:endParaRPr lang="en-US" sz="1400" dirty="0"/>
          </a:p>
        </p:txBody>
      </p:sp>
    </p:spTree>
    <p:extLst>
      <p:ext uri="{BB962C8B-B14F-4D97-AF65-F5344CB8AC3E}">
        <p14:creationId xmlns:p14="http://schemas.microsoft.com/office/powerpoint/2010/main" val="177043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1812C3-BFD2-4C38-9EA5-113CE32325AB}"/>
              </a:ext>
            </a:extLst>
          </p:cNvPr>
          <p:cNvSpPr>
            <a:spLocks noGrp="1"/>
          </p:cNvSpPr>
          <p:nvPr>
            <p:ph idx="1"/>
          </p:nvPr>
        </p:nvSpPr>
        <p:spPr>
          <a:xfrm>
            <a:off x="8189167" y="1925412"/>
            <a:ext cx="4002833" cy="4004389"/>
          </a:xfrm>
        </p:spPr>
        <p:txBody>
          <a:bodyPr>
            <a:normAutofit/>
          </a:bodyPr>
          <a:lstStyle/>
          <a:p>
            <a:r>
              <a:rPr lang="en-US" dirty="0">
                <a:solidFill>
                  <a:schemeClr val="bg1"/>
                </a:solidFill>
              </a:rPr>
              <a:t>Students’ responses to Accommodation from Professors were Fairly split</a:t>
            </a:r>
            <a:endParaRPr lang="en-US" b="1" dirty="0">
              <a:solidFill>
                <a:schemeClr val="bg1"/>
              </a:solidFill>
            </a:endParaRPr>
          </a:p>
        </p:txBody>
      </p:sp>
      <p:graphicFrame>
        <p:nvGraphicFramePr>
          <p:cNvPr id="12" name="Diagram 11">
            <a:extLst>
              <a:ext uri="{FF2B5EF4-FFF2-40B4-BE49-F238E27FC236}">
                <a16:creationId xmlns:a16="http://schemas.microsoft.com/office/drawing/2014/main" id="{B3DC715A-4CFA-4EA0-ADAC-406D9D9D0F7C}"/>
              </a:ext>
            </a:extLst>
          </p:cNvPr>
          <p:cNvGraphicFramePr/>
          <p:nvPr>
            <p:extLst>
              <p:ext uri="{D42A27DB-BD31-4B8C-83A1-F6EECF244321}">
                <p14:modId xmlns:p14="http://schemas.microsoft.com/office/powerpoint/2010/main" val="3091715028"/>
              </p:ext>
            </p:extLst>
          </p:nvPr>
        </p:nvGraphicFramePr>
        <p:xfrm>
          <a:off x="-798675" y="3648269"/>
          <a:ext cx="6107793" cy="2926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close up of a logo&#10;&#10;Description generated with very high confidence">
            <a:extLst>
              <a:ext uri="{FF2B5EF4-FFF2-40B4-BE49-F238E27FC236}">
                <a16:creationId xmlns:a16="http://schemas.microsoft.com/office/drawing/2014/main" id="{D525E3D1-E41E-4128-BBA0-F66BCB5CD0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3035" y="3578996"/>
            <a:ext cx="1534699" cy="2000863"/>
          </a:xfrm>
          <a:prstGeom prst="rect">
            <a:avLst/>
          </a:prstGeom>
        </p:spPr>
      </p:pic>
      <p:sp>
        <p:nvSpPr>
          <p:cNvPr id="2" name="TextBox 1">
            <a:extLst>
              <a:ext uri="{FF2B5EF4-FFF2-40B4-BE49-F238E27FC236}">
                <a16:creationId xmlns:a16="http://schemas.microsoft.com/office/drawing/2014/main" id="{03AD74D6-A3CD-433C-9B7E-2B1971D4818C}"/>
              </a:ext>
            </a:extLst>
          </p:cNvPr>
          <p:cNvSpPr txBox="1"/>
          <p:nvPr/>
        </p:nvSpPr>
        <p:spPr>
          <a:xfrm>
            <a:off x="157316" y="265471"/>
            <a:ext cx="4660490" cy="1384995"/>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Higher Income Students are less likely to buy older edition textbooks</a:t>
            </a:r>
          </a:p>
        </p:txBody>
      </p:sp>
      <p:pic>
        <p:nvPicPr>
          <p:cNvPr id="8" name="Picture 7" descr="A close up of a book&#10;&#10;Description generated with high confidence">
            <a:extLst>
              <a:ext uri="{FF2B5EF4-FFF2-40B4-BE49-F238E27FC236}">
                <a16:creationId xmlns:a16="http://schemas.microsoft.com/office/drawing/2014/main" id="{3B785B40-81C8-489F-AF1B-29C9F39714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316" y="3648269"/>
            <a:ext cx="1437177" cy="1872542"/>
          </a:xfrm>
          <a:prstGeom prst="rect">
            <a:avLst/>
          </a:prstGeom>
        </p:spPr>
      </p:pic>
      <p:pic>
        <p:nvPicPr>
          <p:cNvPr id="10" name="Picture 9">
            <a:extLst>
              <a:ext uri="{FF2B5EF4-FFF2-40B4-BE49-F238E27FC236}">
                <a16:creationId xmlns:a16="http://schemas.microsoft.com/office/drawing/2014/main" id="{BFE7696D-5183-46D4-8E0F-EE9151859619}"/>
              </a:ext>
            </a:extLst>
          </p:cNvPr>
          <p:cNvPicPr>
            <a:picLocks noChangeAspect="1"/>
          </p:cNvPicPr>
          <p:nvPr/>
        </p:nvPicPr>
        <p:blipFill>
          <a:blip r:embed="rId10"/>
          <a:stretch>
            <a:fillRect/>
          </a:stretch>
        </p:blipFill>
        <p:spPr>
          <a:xfrm>
            <a:off x="4412993" y="1893162"/>
            <a:ext cx="7552347" cy="4022364"/>
          </a:xfrm>
          <a:prstGeom prst="rect">
            <a:avLst/>
          </a:prstGeom>
        </p:spPr>
      </p:pic>
      <p:sp>
        <p:nvSpPr>
          <p:cNvPr id="14" name="Slide Number Placeholder 13">
            <a:extLst>
              <a:ext uri="{FF2B5EF4-FFF2-40B4-BE49-F238E27FC236}">
                <a16:creationId xmlns:a16="http://schemas.microsoft.com/office/drawing/2014/main" id="{81748580-A0DE-48B9-B4D7-A10856CE7147}"/>
              </a:ext>
            </a:extLst>
          </p:cNvPr>
          <p:cNvSpPr>
            <a:spLocks noGrp="1"/>
          </p:cNvSpPr>
          <p:nvPr>
            <p:ph type="sldNum" sz="quarter" idx="12"/>
          </p:nvPr>
        </p:nvSpPr>
        <p:spPr>
          <a:xfrm>
            <a:off x="11055187" y="6209268"/>
            <a:ext cx="551167" cy="365125"/>
          </a:xfrm>
        </p:spPr>
        <p:txBody>
          <a:bodyPr/>
          <a:lstStyle/>
          <a:p>
            <a:fld id="{893BAAC0-4D94-45CF-935E-213286D267C3}" type="slidenum">
              <a:rPr lang="en-US" sz="1400" smtClean="0"/>
              <a:t>8</a:t>
            </a:fld>
            <a:endParaRPr lang="en-US" dirty="0"/>
          </a:p>
        </p:txBody>
      </p:sp>
    </p:spTree>
    <p:extLst>
      <p:ext uri="{BB962C8B-B14F-4D97-AF65-F5344CB8AC3E}">
        <p14:creationId xmlns:p14="http://schemas.microsoft.com/office/powerpoint/2010/main" val="187643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881 0.04144 L 0.03881 0.04167 C 0.02123 0.04398 0.028 0.04352 -0.00455 0.04352 L -0.08281 0.04236 C -0.0957 0.04121 -0.10872 0.03959 -0.12187 0.03866 L -0.172 0.03588 L -0.20286 0.03496 C -0.25052 0.02593 -0.21458 0.03241 -0.33867 0.03496 C -0.33945 0.03496 -0.33997 0.03635 -0.34075 0.03681 C -0.34114 0.03727 -0.34153 0.0375 -0.34192 0.03773 L -0.34075 0.03588 " pathEditMode="relative" rAng="0" ptsTypes="AAAAAAAAAAA">
                                      <p:cBhvr>
                                        <p:cTn id="6" dur="2000" fill="hold"/>
                                        <p:tgtEl>
                                          <p:spTgt spid="10"/>
                                        </p:tgtEl>
                                        <p:attrNameLst>
                                          <p:attrName>ppt_x</p:attrName>
                                          <p:attrName>ppt_y</p:attrName>
                                        </p:attrNameLst>
                                      </p:cBhvr>
                                      <p:rCtr x="-19036" y="-463"/>
                                    </p:animMotion>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0" presetClass="exit" presetSubtype="0" fill="hold" grpId="0" nodeType="with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56DCC5-F24C-40B2-AD0E-9F262C28A899}"/>
              </a:ext>
            </a:extLst>
          </p:cNvPr>
          <p:cNvPicPr>
            <a:picLocks noChangeAspect="1"/>
          </p:cNvPicPr>
          <p:nvPr/>
        </p:nvPicPr>
        <p:blipFill>
          <a:blip r:embed="rId3"/>
          <a:stretch>
            <a:fillRect/>
          </a:stretch>
        </p:blipFill>
        <p:spPr>
          <a:xfrm>
            <a:off x="9667215" y="2972306"/>
            <a:ext cx="2378174" cy="884225"/>
          </a:xfrm>
          <a:prstGeom prst="rect">
            <a:avLst/>
          </a:prstGeom>
        </p:spPr>
      </p:pic>
      <p:pic>
        <p:nvPicPr>
          <p:cNvPr id="16" name="Picture 15">
            <a:extLst>
              <a:ext uri="{FF2B5EF4-FFF2-40B4-BE49-F238E27FC236}">
                <a16:creationId xmlns:a16="http://schemas.microsoft.com/office/drawing/2014/main" id="{4EABFB4C-E286-4F9B-A921-225CFAD69139}"/>
              </a:ext>
            </a:extLst>
          </p:cNvPr>
          <p:cNvPicPr>
            <a:picLocks noChangeAspect="1"/>
          </p:cNvPicPr>
          <p:nvPr/>
        </p:nvPicPr>
        <p:blipFill>
          <a:blip r:embed="rId4"/>
          <a:stretch>
            <a:fillRect/>
          </a:stretch>
        </p:blipFill>
        <p:spPr>
          <a:xfrm>
            <a:off x="654138" y="1903452"/>
            <a:ext cx="8412920" cy="4595669"/>
          </a:xfrm>
          <a:prstGeom prst="rect">
            <a:avLst/>
          </a:prstGeom>
        </p:spPr>
      </p:pic>
      <p:sp>
        <p:nvSpPr>
          <p:cNvPr id="17" name="TextBox 16">
            <a:extLst>
              <a:ext uri="{FF2B5EF4-FFF2-40B4-BE49-F238E27FC236}">
                <a16:creationId xmlns:a16="http://schemas.microsoft.com/office/drawing/2014/main" id="{C0F5D61A-7FF2-4FFC-BF32-AAC6A1AAB57C}"/>
              </a:ext>
            </a:extLst>
          </p:cNvPr>
          <p:cNvSpPr txBox="1"/>
          <p:nvPr/>
        </p:nvSpPr>
        <p:spPr>
          <a:xfrm>
            <a:off x="469002" y="274255"/>
            <a:ext cx="10648336" cy="107721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Purchasing Textbooks from Norris is more common amongst higher income students</a:t>
            </a:r>
          </a:p>
        </p:txBody>
      </p:sp>
      <p:pic>
        <p:nvPicPr>
          <p:cNvPr id="19" name="Picture 18" descr="A group of people standing in front of a store&#10;&#10;Description generated with very high confidence">
            <a:extLst>
              <a:ext uri="{FF2B5EF4-FFF2-40B4-BE49-F238E27FC236}">
                <a16:creationId xmlns:a16="http://schemas.microsoft.com/office/drawing/2014/main" id="{1286C625-A4B7-4FEC-A758-9164365A3C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0261" y="4079222"/>
            <a:ext cx="1832082" cy="1832082"/>
          </a:xfrm>
          <a:prstGeom prst="rect">
            <a:avLst/>
          </a:prstGeom>
        </p:spPr>
      </p:pic>
      <p:sp>
        <p:nvSpPr>
          <p:cNvPr id="20" name="Slide Number Placeholder 19">
            <a:extLst>
              <a:ext uri="{FF2B5EF4-FFF2-40B4-BE49-F238E27FC236}">
                <a16:creationId xmlns:a16="http://schemas.microsoft.com/office/drawing/2014/main" id="{12348550-9816-46F7-AFBA-CD506C03E5E0}"/>
              </a:ext>
            </a:extLst>
          </p:cNvPr>
          <p:cNvSpPr>
            <a:spLocks noGrp="1"/>
          </p:cNvSpPr>
          <p:nvPr>
            <p:ph type="sldNum" sz="quarter" idx="12"/>
          </p:nvPr>
        </p:nvSpPr>
        <p:spPr>
          <a:xfrm>
            <a:off x="10703305" y="6133996"/>
            <a:ext cx="551167" cy="365125"/>
          </a:xfrm>
        </p:spPr>
        <p:txBody>
          <a:bodyPr/>
          <a:lstStyle/>
          <a:p>
            <a:fld id="{893BAAC0-4D94-45CF-935E-213286D267C3}" type="slidenum">
              <a:rPr lang="en-US" sz="1400" smtClean="0"/>
              <a:t>9</a:t>
            </a:fld>
            <a:endParaRPr lang="en-US" sz="1400" dirty="0"/>
          </a:p>
        </p:txBody>
      </p:sp>
    </p:spTree>
    <p:extLst>
      <p:ext uri="{BB962C8B-B14F-4D97-AF65-F5344CB8AC3E}">
        <p14:creationId xmlns:p14="http://schemas.microsoft.com/office/powerpoint/2010/main" val="2459443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5025</TotalTime>
  <Words>941</Words>
  <Application>Microsoft Office PowerPoint</Application>
  <PresentationFormat>Widescreen</PresentationFormat>
  <Paragraphs>121</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Mesh</vt:lpstr>
      <vt:lpstr>College Textbook costs  Does socioeconomic  status affect Student’s Behavior Regarding College Textbooks?</vt:lpstr>
      <vt:lpstr>PowerPoint Presentation</vt:lpstr>
      <vt:lpstr>Number of Student Responses Varied across Income Brackets</vt:lpstr>
      <vt:lpstr>Higher Income Students Spend More on Textbooks</vt:lpstr>
      <vt:lpstr>Free Resource available For many Classes</vt:lpstr>
      <vt:lpstr>Most Students generally obtain required Textbooks </vt:lpstr>
      <vt:lpstr>No Negative Impact on Learning</vt:lpstr>
      <vt:lpstr>PowerPoint Presentation</vt:lpstr>
      <vt:lpstr>PowerPoint Presentation</vt:lpstr>
      <vt:lpstr>No substantial Differences in Other Methods of Purchase</vt:lpstr>
      <vt:lpstr>Most Students Have Obtained Used Textbooks</vt:lpstr>
      <vt:lpstr>Experiences with Free Textbooks</vt:lpstr>
      <vt:lpstr>Implications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Textbookcosts</dc:title>
  <dc:creator>Javier Alejandro Moreno Morales</dc:creator>
  <cp:lastModifiedBy>Javier Alejandro Moreno Morales</cp:lastModifiedBy>
  <cp:revision>54</cp:revision>
  <dcterms:created xsi:type="dcterms:W3CDTF">2017-08-04T01:32:20Z</dcterms:created>
  <dcterms:modified xsi:type="dcterms:W3CDTF">2017-08-10T19:18:21Z</dcterms:modified>
</cp:coreProperties>
</file>