
<file path=[Content_Types].xml><?xml version="1.0" encoding="utf-8"?>
<Types xmlns="http://schemas.openxmlformats.org/package/2006/content-types">
  <Default Extension="tmp" ContentType="image/png"/>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709" r:id="rId6"/>
    <p:sldMasterId id="2147483711" r:id="rId7"/>
    <p:sldMasterId id="2147483714" r:id="rId8"/>
  </p:sldMasterIdLst>
  <p:notesMasterIdLst>
    <p:notesMasterId r:id="rId72"/>
  </p:notesMasterIdLst>
  <p:handoutMasterIdLst>
    <p:handoutMasterId r:id="rId73"/>
  </p:handoutMasterIdLst>
  <p:sldIdLst>
    <p:sldId id="497" r:id="rId9"/>
    <p:sldId id="466" r:id="rId10"/>
    <p:sldId id="434" r:id="rId11"/>
    <p:sldId id="390" r:id="rId12"/>
    <p:sldId id="391" r:id="rId13"/>
    <p:sldId id="294" r:id="rId14"/>
    <p:sldId id="528" r:id="rId15"/>
    <p:sldId id="537" r:id="rId16"/>
    <p:sldId id="642" r:id="rId17"/>
    <p:sldId id="385" r:id="rId18"/>
    <p:sldId id="641" r:id="rId19"/>
    <p:sldId id="511" r:id="rId20"/>
    <p:sldId id="415" r:id="rId21"/>
    <p:sldId id="650" r:id="rId22"/>
    <p:sldId id="457" r:id="rId23"/>
    <p:sldId id="540" r:id="rId24"/>
    <p:sldId id="643" r:id="rId25"/>
    <p:sldId id="259" r:id="rId26"/>
    <p:sldId id="481" r:id="rId27"/>
    <p:sldId id="521" r:id="rId28"/>
    <p:sldId id="541" r:id="rId29"/>
    <p:sldId id="542" r:id="rId30"/>
    <p:sldId id="473" r:id="rId31"/>
    <p:sldId id="477" r:id="rId32"/>
    <p:sldId id="644" r:id="rId33"/>
    <p:sldId id="493" r:id="rId34"/>
    <p:sldId id="455" r:id="rId35"/>
    <p:sldId id="454" r:id="rId36"/>
    <p:sldId id="400" r:id="rId37"/>
    <p:sldId id="305" r:id="rId38"/>
    <p:sldId id="632" r:id="rId39"/>
    <p:sldId id="633" r:id="rId40"/>
    <p:sldId id="634" r:id="rId41"/>
    <p:sldId id="478" r:id="rId42"/>
    <p:sldId id="471" r:id="rId43"/>
    <p:sldId id="445" r:id="rId44"/>
    <p:sldId id="449" r:id="rId45"/>
    <p:sldId id="329" r:id="rId46"/>
    <p:sldId id="470" r:id="rId47"/>
    <p:sldId id="496" r:id="rId48"/>
    <p:sldId id="437" r:id="rId49"/>
    <p:sldId id="453" r:id="rId50"/>
    <p:sldId id="469" r:id="rId51"/>
    <p:sldId id="435" r:id="rId52"/>
    <p:sldId id="333" r:id="rId53"/>
    <p:sldId id="488" r:id="rId54"/>
    <p:sldId id="645" r:id="rId55"/>
    <p:sldId id="476" r:id="rId56"/>
    <p:sldId id="611" r:id="rId57"/>
    <p:sldId id="564" r:id="rId58"/>
    <p:sldId id="334" r:id="rId59"/>
    <p:sldId id="646" r:id="rId60"/>
    <p:sldId id="510" r:id="rId61"/>
    <p:sldId id="627" r:id="rId62"/>
    <p:sldId id="637" r:id="rId63"/>
    <p:sldId id="638" r:id="rId64"/>
    <p:sldId id="649" r:id="rId65"/>
    <p:sldId id="635" r:id="rId66"/>
    <p:sldId id="501" r:id="rId67"/>
    <p:sldId id="500" r:id="rId68"/>
    <p:sldId id="574" r:id="rId69"/>
    <p:sldId id="640" r:id="rId70"/>
    <p:sldId id="648"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4655" autoAdjust="0"/>
  </p:normalViewPr>
  <p:slideViewPr>
    <p:cSldViewPr snapToGrid="0">
      <p:cViewPr varScale="1">
        <p:scale>
          <a:sx n="157" d="100"/>
          <a:sy n="157" d="100"/>
        </p:scale>
        <p:origin x="1293" y="12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3842"/>
    </p:cViewPr>
  </p:sorterViewPr>
  <p:notesViewPr>
    <p:cSldViewPr snapToGrid="0">
      <p:cViewPr varScale="1">
        <p:scale>
          <a:sx n="110" d="100"/>
          <a:sy n="110" d="100"/>
        </p:scale>
        <p:origin x="3720"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053B36-E459-4699-9118-038C8F52F23D}" type="doc">
      <dgm:prSet loTypeId="urn:microsoft.com/office/officeart/2005/8/layout/cycle5" loCatId="cycle" qsTypeId="urn:microsoft.com/office/officeart/2005/8/quickstyle/simple3" qsCatId="simple" csTypeId="urn:microsoft.com/office/officeart/2005/8/colors/accent1_3" csCatId="accent1" phldr="1"/>
      <dgm:spPr/>
      <dgm:t>
        <a:bodyPr/>
        <a:lstStyle/>
        <a:p>
          <a:endParaRPr lang="en-US"/>
        </a:p>
      </dgm:t>
    </dgm:pt>
    <dgm:pt modelId="{97D4A84A-FD53-4C89-8766-B5C0A5025285}">
      <dgm:prSe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Assure</a:t>
          </a:r>
        </a:p>
      </dgm:t>
    </dgm:pt>
    <dgm:pt modelId="{83CF93A1-5BFE-4327-89FC-F3B074DB56BE}" type="parTrans" cxnId="{37BF8AAE-F2D1-47FD-80C7-85A2611AA334}">
      <dgm:prSet/>
      <dgm:spPr/>
      <dgm:t>
        <a:bodyPr/>
        <a:lstStyle/>
        <a:p>
          <a:endParaRPr lang="en-US" sz="1400" b="0"/>
        </a:p>
      </dgm:t>
    </dgm:pt>
    <dgm:pt modelId="{5FD615BE-97D0-4C69-8037-060D7CF45582}" type="sibTrans" cxnId="{37BF8AAE-F2D1-47FD-80C7-85A2611AA334}">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D826B2FE-5AC9-47EE-AEB3-142395FBDE71}">
      <dgm:prSe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Preserve</a:t>
          </a:r>
        </a:p>
      </dgm:t>
    </dgm:pt>
    <dgm:pt modelId="{CB1A36D4-FDE9-48F2-98C9-29576A48DEAF}" type="parTrans" cxnId="{BCD343DC-1B85-4FCF-817B-24887D1B3E23}">
      <dgm:prSet/>
      <dgm:spPr/>
      <dgm:t>
        <a:bodyPr/>
        <a:lstStyle/>
        <a:p>
          <a:endParaRPr lang="en-US" sz="1400" b="0"/>
        </a:p>
      </dgm:t>
    </dgm:pt>
    <dgm:pt modelId="{E81A7496-7C34-4DBF-9C3D-D0A2A73191C8}" type="sibTrans" cxnId="{BCD343DC-1B85-4FCF-817B-24887D1B3E23}">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661A4A79-0AAA-4C36-BEAB-A61C849008FA}">
      <dgm:prSet custT="1"/>
      <dgm:spPr>
        <a:gradFill flip="none" rotWithShape="1">
          <a:gsLst>
            <a:gs pos="0">
              <a:schemeClr val="bg1"/>
            </a:gs>
            <a:gs pos="100000">
              <a:srgbClr val="99C9C7"/>
            </a:gs>
          </a:gsLst>
          <a:lin ang="5400000" scaled="0"/>
          <a:tileRect/>
        </a:gradFill>
        <a:ln>
          <a:solidFill>
            <a:srgbClr val="457184"/>
          </a:solidFill>
        </a:ln>
      </dgm:spPr>
      <dgm:t>
        <a:bodyPr/>
        <a:lstStyle/>
        <a:p>
          <a:r>
            <a:rPr lang="en-US" sz="2000" dirty="0" smtClean="0">
              <a:solidFill>
                <a:srgbClr val="186072"/>
              </a:solidFill>
            </a:rPr>
            <a:t>Discover</a:t>
          </a:r>
        </a:p>
      </dgm:t>
    </dgm:pt>
    <dgm:pt modelId="{1B4B79AA-B091-4787-A5DB-5E75A9449EAF}" type="parTrans" cxnId="{6C6D0C39-16F5-4C23-93FF-663C03421B62}">
      <dgm:prSet/>
      <dgm:spPr/>
      <dgm:t>
        <a:bodyPr/>
        <a:lstStyle/>
        <a:p>
          <a:endParaRPr lang="en-US" sz="1400" b="0"/>
        </a:p>
      </dgm:t>
    </dgm:pt>
    <dgm:pt modelId="{F97789DC-0FAD-4C2E-AB9D-457E85023924}" type="sibTrans" cxnId="{6C6D0C39-16F5-4C23-93FF-663C03421B62}">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A8FAAA24-3DB7-4AFE-8D6E-1FF127F6A8FE}">
      <dgm:prSet custT="1"/>
      <dgm:spPr>
        <a:gradFill flip="none" rotWithShape="1">
          <a:gsLst>
            <a:gs pos="0">
              <a:schemeClr val="bg1"/>
            </a:gs>
            <a:gs pos="100000">
              <a:srgbClr val="99C9C7"/>
            </a:gs>
          </a:gsLst>
          <a:lin ang="5400000" scaled="0"/>
          <a:tileRect/>
        </a:gradFill>
        <a:ln>
          <a:solidFill>
            <a:srgbClr val="457184"/>
          </a:solidFill>
        </a:ln>
      </dgm:spPr>
      <dgm:t>
        <a:bodyPr/>
        <a:lstStyle/>
        <a:p>
          <a:r>
            <a:rPr lang="en-US" sz="2000" dirty="0" smtClean="0">
              <a:solidFill>
                <a:srgbClr val="186072"/>
              </a:solidFill>
            </a:rPr>
            <a:t>Integrate</a:t>
          </a:r>
        </a:p>
      </dgm:t>
    </dgm:pt>
    <dgm:pt modelId="{83664775-34AE-41A2-A40A-AEE1DCB28F5A}" type="parTrans" cxnId="{0FEACBE7-9877-46A8-9701-E31093846DBA}">
      <dgm:prSet/>
      <dgm:spPr/>
      <dgm:t>
        <a:bodyPr/>
        <a:lstStyle/>
        <a:p>
          <a:endParaRPr lang="en-US" sz="1400" b="0"/>
        </a:p>
      </dgm:t>
    </dgm:pt>
    <dgm:pt modelId="{8ED530B9-2AE0-4731-B182-B27C1D10B60C}" type="sibTrans" cxnId="{0FEACBE7-9877-46A8-9701-E31093846DBA}">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78A95A28-5B18-4CAB-A8F7-FCAAA6066699}">
      <dgm:prSet custT="1"/>
      <dgm:spPr>
        <a:gradFill flip="none" rotWithShape="1">
          <a:gsLst>
            <a:gs pos="0">
              <a:schemeClr val="bg1"/>
            </a:gs>
            <a:gs pos="100000">
              <a:srgbClr val="99C9C7"/>
            </a:gs>
          </a:gsLst>
          <a:lin ang="5400000" scaled="0"/>
          <a:tileRect/>
        </a:gradFill>
        <a:ln>
          <a:solidFill>
            <a:srgbClr val="457184"/>
          </a:solidFill>
        </a:ln>
      </dgm:spPr>
      <dgm:t>
        <a:bodyPr/>
        <a:lstStyle/>
        <a:p>
          <a:r>
            <a:rPr lang="en-US" sz="2000" dirty="0" smtClean="0">
              <a:solidFill>
                <a:srgbClr val="186072"/>
              </a:solidFill>
            </a:rPr>
            <a:t>Analyze</a:t>
          </a:r>
        </a:p>
      </dgm:t>
    </dgm:pt>
    <dgm:pt modelId="{6BE8ECF0-24C5-40B1-9F35-926034AD3A7E}" type="parTrans" cxnId="{DDE8938D-9B46-4EEC-9D74-69D38C6AE27D}">
      <dgm:prSet/>
      <dgm:spPr/>
      <dgm:t>
        <a:bodyPr/>
        <a:lstStyle/>
        <a:p>
          <a:endParaRPr lang="en-US" sz="1400" b="0"/>
        </a:p>
      </dgm:t>
    </dgm:pt>
    <dgm:pt modelId="{DA16D8F2-7AA0-43B2-99A1-9E110743886E}" type="sibTrans" cxnId="{DDE8938D-9B46-4EEC-9D74-69D38C6AE27D}">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4AD66445-1D35-5E4B-97CB-F1868A81F976}">
      <dgm:prSet phldrT="[Tex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Plan</a:t>
          </a:r>
          <a:endParaRPr lang="en-US" sz="2000" dirty="0">
            <a:solidFill>
              <a:srgbClr val="186072"/>
            </a:solidFill>
          </a:endParaRPr>
        </a:p>
      </dgm:t>
    </dgm:pt>
    <dgm:pt modelId="{D6E6296C-8865-CD45-8B84-2CE77AEEFEAD}" type="parTrans" cxnId="{6FA06DDC-0F38-DE42-863F-EB8F7A4572BE}">
      <dgm:prSet/>
      <dgm:spPr/>
      <dgm:t>
        <a:bodyPr/>
        <a:lstStyle/>
        <a:p>
          <a:endParaRPr lang="en-US" sz="1400" b="0"/>
        </a:p>
      </dgm:t>
    </dgm:pt>
    <dgm:pt modelId="{03570386-4604-4B40-84F0-E9CB1E7DA604}" type="sibTrans" cxnId="{6FA06DDC-0F38-DE42-863F-EB8F7A4572BE}">
      <dgm:prSet/>
      <dgm:spPr>
        <a:ln w="28575" cap="flat" cmpd="sng" algn="ctr">
          <a:solidFill>
            <a:srgbClr val="186072"/>
          </a:solidFill>
          <a:prstDash val="solid"/>
          <a:round/>
          <a:headEnd type="none" w="med" len="med"/>
          <a:tailEnd type="arrow" w="med" len="med"/>
        </a:ln>
      </dgm:spPr>
      <dgm:t>
        <a:bodyPr/>
        <a:lstStyle/>
        <a:p>
          <a:endParaRPr lang="en-US" sz="1400" b="0" dirty="0"/>
        </a:p>
      </dgm:t>
    </dgm:pt>
    <dgm:pt modelId="{CA9A9111-DB94-5549-9608-EEE6A3A2D980}">
      <dgm:prSe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Describe</a:t>
          </a:r>
          <a:endParaRPr lang="en-US" sz="2000" b="1" dirty="0">
            <a:solidFill>
              <a:srgbClr val="186072"/>
            </a:solidFill>
          </a:endParaRPr>
        </a:p>
      </dgm:t>
    </dgm:pt>
    <dgm:pt modelId="{C02256F6-1491-DF41-85E7-7AB4145834E4}" type="parTrans" cxnId="{669CCB14-E5B8-CC48-BF1D-459F50D6BB21}">
      <dgm:prSet/>
      <dgm:spPr/>
      <dgm:t>
        <a:bodyPr/>
        <a:lstStyle/>
        <a:p>
          <a:endParaRPr lang="en-US" sz="1400" b="0"/>
        </a:p>
      </dgm:t>
    </dgm:pt>
    <dgm:pt modelId="{99C07F7C-24F7-F44B-8AEB-A4EC5174B3B9}" type="sibTrans" cxnId="{669CCB14-E5B8-CC48-BF1D-459F50D6BB21}">
      <dgm:prSet/>
      <dgm:spPr>
        <a:ln w="28575" cap="flat" cmpd="sng" algn="ctr">
          <a:solidFill>
            <a:srgbClr val="186072"/>
          </a:solidFill>
          <a:prstDash val="solid"/>
          <a:round/>
          <a:headEnd type="none" w="med" len="med"/>
          <a:tailEnd type="arrow" w="med" len="med"/>
        </a:ln>
      </dgm:spPr>
      <dgm:t>
        <a:bodyPr/>
        <a:lstStyle/>
        <a:p>
          <a:endParaRPr lang="en-US" sz="1400" b="0"/>
        </a:p>
      </dgm:t>
    </dgm:pt>
    <dgm:pt modelId="{167BEB73-3A00-7345-985F-605B40EEBA4D}">
      <dgm:prSet phldrT="[Text]" custT="1"/>
      <dgm:spPr>
        <a:gradFill flip="none" rotWithShape="0">
          <a:gsLst>
            <a:gs pos="0">
              <a:schemeClr val="bg1"/>
            </a:gs>
            <a:gs pos="100000">
              <a:srgbClr val="99C9C7"/>
            </a:gs>
          </a:gsLst>
          <a:lin ang="5400000" scaled="0"/>
          <a:tileRect/>
        </a:gradFill>
        <a:ln>
          <a:solidFill>
            <a:srgbClr val="186072"/>
          </a:solidFill>
        </a:ln>
      </dgm:spPr>
      <dgm:t>
        <a:bodyPr/>
        <a:lstStyle/>
        <a:p>
          <a:r>
            <a:rPr lang="en-US" sz="2000" dirty="0" smtClean="0">
              <a:solidFill>
                <a:srgbClr val="186072"/>
              </a:solidFill>
            </a:rPr>
            <a:t>Collect</a:t>
          </a:r>
          <a:endParaRPr lang="en-US" sz="2000" dirty="0">
            <a:solidFill>
              <a:srgbClr val="186072"/>
            </a:solidFill>
          </a:endParaRPr>
        </a:p>
      </dgm:t>
    </dgm:pt>
    <dgm:pt modelId="{DAAA6469-0CAE-2B4A-86DE-BE4B0168B09C}" type="parTrans" cxnId="{D60B4FF1-27EE-5447-9766-00F07C82332B}">
      <dgm:prSet/>
      <dgm:spPr/>
      <dgm:t>
        <a:bodyPr/>
        <a:lstStyle/>
        <a:p>
          <a:endParaRPr lang="en-US"/>
        </a:p>
      </dgm:t>
    </dgm:pt>
    <dgm:pt modelId="{16A220BF-2A6B-A246-BD86-15A7663B08AE}" type="sibTrans" cxnId="{D60B4FF1-27EE-5447-9766-00F07C82332B}">
      <dgm:prSet/>
      <dgm:spPr>
        <a:solidFill>
          <a:schemeClr val="accent1"/>
        </a:solidFill>
        <a:ln w="28575">
          <a:solidFill>
            <a:srgbClr val="186072"/>
          </a:solidFill>
        </a:ln>
      </dgm:spPr>
      <dgm:t>
        <a:bodyPr/>
        <a:lstStyle/>
        <a:p>
          <a:endParaRPr lang="en-US"/>
        </a:p>
      </dgm:t>
    </dgm:pt>
    <dgm:pt modelId="{6A20FEC1-C6EF-4469-886F-1FB4E4E06963}" type="pres">
      <dgm:prSet presAssocID="{65053B36-E459-4699-9118-038C8F52F23D}" presName="cycle" presStyleCnt="0">
        <dgm:presLayoutVars>
          <dgm:dir/>
          <dgm:resizeHandles val="exact"/>
        </dgm:presLayoutVars>
      </dgm:prSet>
      <dgm:spPr/>
      <dgm:t>
        <a:bodyPr/>
        <a:lstStyle/>
        <a:p>
          <a:endParaRPr lang="en-US"/>
        </a:p>
      </dgm:t>
    </dgm:pt>
    <dgm:pt modelId="{F21E2F18-F043-2846-95DB-CBAA147D529B}" type="pres">
      <dgm:prSet presAssocID="{4AD66445-1D35-5E4B-97CB-F1868A81F976}" presName="node" presStyleLbl="node1" presStyleIdx="0" presStyleCnt="8" custScaleX="127875" custScaleY="74911">
        <dgm:presLayoutVars>
          <dgm:bulletEnabled val="1"/>
        </dgm:presLayoutVars>
      </dgm:prSet>
      <dgm:spPr/>
      <dgm:t>
        <a:bodyPr/>
        <a:lstStyle/>
        <a:p>
          <a:endParaRPr lang="en-US"/>
        </a:p>
      </dgm:t>
    </dgm:pt>
    <dgm:pt modelId="{3DAA6B48-225A-4840-B4FD-B5777A24A577}" type="pres">
      <dgm:prSet presAssocID="{4AD66445-1D35-5E4B-97CB-F1868A81F976}" presName="spNode" presStyleCnt="0"/>
      <dgm:spPr/>
      <dgm:t>
        <a:bodyPr/>
        <a:lstStyle/>
        <a:p>
          <a:endParaRPr lang="en-US"/>
        </a:p>
      </dgm:t>
    </dgm:pt>
    <dgm:pt modelId="{8864FD29-B527-0A45-AF38-136A7CA3EA73}" type="pres">
      <dgm:prSet presAssocID="{03570386-4604-4B40-84F0-E9CB1E7DA604}" presName="sibTrans" presStyleLbl="sibTrans1D1" presStyleIdx="0" presStyleCnt="8"/>
      <dgm:spPr/>
      <dgm:t>
        <a:bodyPr/>
        <a:lstStyle/>
        <a:p>
          <a:endParaRPr lang="en-US"/>
        </a:p>
      </dgm:t>
    </dgm:pt>
    <dgm:pt modelId="{9ED3D520-3DE0-864B-ACAB-5B591616A6D9}" type="pres">
      <dgm:prSet presAssocID="{167BEB73-3A00-7345-985F-605B40EEBA4D}" presName="node" presStyleLbl="node1" presStyleIdx="1" presStyleCnt="8" custScaleX="127644" custScaleY="74877">
        <dgm:presLayoutVars>
          <dgm:bulletEnabled val="1"/>
        </dgm:presLayoutVars>
      </dgm:prSet>
      <dgm:spPr/>
      <dgm:t>
        <a:bodyPr/>
        <a:lstStyle/>
        <a:p>
          <a:endParaRPr lang="en-US"/>
        </a:p>
      </dgm:t>
    </dgm:pt>
    <dgm:pt modelId="{C1125BC2-4A5A-5C43-8663-E2876B3EEBFA}" type="pres">
      <dgm:prSet presAssocID="{167BEB73-3A00-7345-985F-605B40EEBA4D}" presName="spNode" presStyleCnt="0"/>
      <dgm:spPr/>
      <dgm:t>
        <a:bodyPr/>
        <a:lstStyle/>
        <a:p>
          <a:endParaRPr lang="en-US"/>
        </a:p>
      </dgm:t>
    </dgm:pt>
    <dgm:pt modelId="{3BACACFC-1124-AF4D-BBB2-76FDB50352A6}" type="pres">
      <dgm:prSet presAssocID="{16A220BF-2A6B-A246-BD86-15A7663B08AE}" presName="sibTrans" presStyleLbl="sibTrans1D1" presStyleIdx="1" presStyleCnt="8"/>
      <dgm:spPr/>
      <dgm:t>
        <a:bodyPr/>
        <a:lstStyle/>
        <a:p>
          <a:endParaRPr lang="en-US"/>
        </a:p>
      </dgm:t>
    </dgm:pt>
    <dgm:pt modelId="{F0A86B52-E2FF-4D63-93A1-E61D8377C34A}" type="pres">
      <dgm:prSet presAssocID="{97D4A84A-FD53-4C89-8766-B5C0A5025285}" presName="node" presStyleLbl="node1" presStyleIdx="2" presStyleCnt="8" custScaleX="127875" custScaleY="74911">
        <dgm:presLayoutVars>
          <dgm:bulletEnabled val="1"/>
        </dgm:presLayoutVars>
      </dgm:prSet>
      <dgm:spPr/>
      <dgm:t>
        <a:bodyPr/>
        <a:lstStyle/>
        <a:p>
          <a:endParaRPr lang="en-US"/>
        </a:p>
      </dgm:t>
    </dgm:pt>
    <dgm:pt modelId="{FDCC661F-5906-4C2E-95FD-42BD7C141BE9}" type="pres">
      <dgm:prSet presAssocID="{97D4A84A-FD53-4C89-8766-B5C0A5025285}" presName="spNode" presStyleCnt="0"/>
      <dgm:spPr/>
      <dgm:t>
        <a:bodyPr/>
        <a:lstStyle/>
        <a:p>
          <a:endParaRPr lang="en-US"/>
        </a:p>
      </dgm:t>
    </dgm:pt>
    <dgm:pt modelId="{A9CD118D-5A7B-4B7B-BEB0-016F1E217120}" type="pres">
      <dgm:prSet presAssocID="{5FD615BE-97D0-4C69-8037-060D7CF45582}" presName="sibTrans" presStyleLbl="sibTrans1D1" presStyleIdx="2" presStyleCnt="8"/>
      <dgm:spPr/>
      <dgm:t>
        <a:bodyPr/>
        <a:lstStyle/>
        <a:p>
          <a:endParaRPr lang="en-US"/>
        </a:p>
      </dgm:t>
    </dgm:pt>
    <dgm:pt modelId="{4BA36C64-20B8-A14E-8759-154A58F6D6C3}" type="pres">
      <dgm:prSet presAssocID="{CA9A9111-DB94-5549-9608-EEE6A3A2D980}" presName="node" presStyleLbl="node1" presStyleIdx="3" presStyleCnt="8" custScaleX="127875" custScaleY="74911">
        <dgm:presLayoutVars>
          <dgm:bulletEnabled val="1"/>
        </dgm:presLayoutVars>
      </dgm:prSet>
      <dgm:spPr/>
      <dgm:t>
        <a:bodyPr/>
        <a:lstStyle/>
        <a:p>
          <a:endParaRPr lang="en-US"/>
        </a:p>
      </dgm:t>
    </dgm:pt>
    <dgm:pt modelId="{6C64C368-C8AD-DC46-9E87-FF501AEF864A}" type="pres">
      <dgm:prSet presAssocID="{CA9A9111-DB94-5549-9608-EEE6A3A2D980}" presName="spNode" presStyleCnt="0"/>
      <dgm:spPr/>
      <dgm:t>
        <a:bodyPr/>
        <a:lstStyle/>
        <a:p>
          <a:endParaRPr lang="en-US"/>
        </a:p>
      </dgm:t>
    </dgm:pt>
    <dgm:pt modelId="{6A2CC0A6-BC38-5041-A60B-0DABCA6762C7}" type="pres">
      <dgm:prSet presAssocID="{99C07F7C-24F7-F44B-8AEB-A4EC5174B3B9}" presName="sibTrans" presStyleLbl="sibTrans1D1" presStyleIdx="3" presStyleCnt="8"/>
      <dgm:spPr/>
      <dgm:t>
        <a:bodyPr/>
        <a:lstStyle/>
        <a:p>
          <a:endParaRPr lang="en-US"/>
        </a:p>
      </dgm:t>
    </dgm:pt>
    <dgm:pt modelId="{1E7C3E94-8CB6-456F-B0D4-B3FA407A51A6}" type="pres">
      <dgm:prSet presAssocID="{D826B2FE-5AC9-47EE-AEB3-142395FBDE71}" presName="node" presStyleLbl="node1" presStyleIdx="4" presStyleCnt="8" custScaleX="127875" custScaleY="74911">
        <dgm:presLayoutVars>
          <dgm:bulletEnabled val="1"/>
        </dgm:presLayoutVars>
      </dgm:prSet>
      <dgm:spPr/>
      <dgm:t>
        <a:bodyPr/>
        <a:lstStyle/>
        <a:p>
          <a:endParaRPr lang="en-US"/>
        </a:p>
      </dgm:t>
    </dgm:pt>
    <dgm:pt modelId="{E838B6B8-75DF-4528-9C2A-BB7A7D07CE89}" type="pres">
      <dgm:prSet presAssocID="{D826B2FE-5AC9-47EE-AEB3-142395FBDE71}" presName="spNode" presStyleCnt="0"/>
      <dgm:spPr/>
      <dgm:t>
        <a:bodyPr/>
        <a:lstStyle/>
        <a:p>
          <a:endParaRPr lang="en-US"/>
        </a:p>
      </dgm:t>
    </dgm:pt>
    <dgm:pt modelId="{0FD4A519-10D4-4EE7-AC3E-EBD7D85740E2}" type="pres">
      <dgm:prSet presAssocID="{E81A7496-7C34-4DBF-9C3D-D0A2A73191C8}" presName="sibTrans" presStyleLbl="sibTrans1D1" presStyleIdx="4" presStyleCnt="8"/>
      <dgm:spPr/>
      <dgm:t>
        <a:bodyPr/>
        <a:lstStyle/>
        <a:p>
          <a:endParaRPr lang="en-US"/>
        </a:p>
      </dgm:t>
    </dgm:pt>
    <dgm:pt modelId="{25E735C8-6CA7-48F9-B4AF-4D9B92978769}" type="pres">
      <dgm:prSet presAssocID="{661A4A79-0AAA-4C36-BEAB-A61C849008FA}" presName="node" presStyleLbl="node1" presStyleIdx="5" presStyleCnt="8" custScaleX="127875" custScaleY="74911">
        <dgm:presLayoutVars>
          <dgm:bulletEnabled val="1"/>
        </dgm:presLayoutVars>
      </dgm:prSet>
      <dgm:spPr/>
      <dgm:t>
        <a:bodyPr/>
        <a:lstStyle/>
        <a:p>
          <a:endParaRPr lang="en-US"/>
        </a:p>
      </dgm:t>
    </dgm:pt>
    <dgm:pt modelId="{EC522338-C25D-4866-ABF3-7A3BB86AF8C6}" type="pres">
      <dgm:prSet presAssocID="{661A4A79-0AAA-4C36-BEAB-A61C849008FA}" presName="spNode" presStyleCnt="0"/>
      <dgm:spPr/>
      <dgm:t>
        <a:bodyPr/>
        <a:lstStyle/>
        <a:p>
          <a:endParaRPr lang="en-US"/>
        </a:p>
      </dgm:t>
    </dgm:pt>
    <dgm:pt modelId="{7DFDE678-6B1C-4BBC-A38E-46FB50420688}" type="pres">
      <dgm:prSet presAssocID="{F97789DC-0FAD-4C2E-AB9D-457E85023924}" presName="sibTrans" presStyleLbl="sibTrans1D1" presStyleIdx="5" presStyleCnt="8"/>
      <dgm:spPr/>
      <dgm:t>
        <a:bodyPr/>
        <a:lstStyle/>
        <a:p>
          <a:endParaRPr lang="en-US"/>
        </a:p>
      </dgm:t>
    </dgm:pt>
    <dgm:pt modelId="{E2536CDD-7DBF-4C6B-85BF-882FE6A71FDF}" type="pres">
      <dgm:prSet presAssocID="{A8FAAA24-3DB7-4AFE-8D6E-1FF127F6A8FE}" presName="node" presStyleLbl="node1" presStyleIdx="6" presStyleCnt="8" custScaleX="127875" custScaleY="74911">
        <dgm:presLayoutVars>
          <dgm:bulletEnabled val="1"/>
        </dgm:presLayoutVars>
      </dgm:prSet>
      <dgm:spPr/>
      <dgm:t>
        <a:bodyPr/>
        <a:lstStyle/>
        <a:p>
          <a:endParaRPr lang="en-US"/>
        </a:p>
      </dgm:t>
    </dgm:pt>
    <dgm:pt modelId="{6D500B74-16A3-4CA0-A0E3-C2CBAAB4F994}" type="pres">
      <dgm:prSet presAssocID="{A8FAAA24-3DB7-4AFE-8D6E-1FF127F6A8FE}" presName="spNode" presStyleCnt="0"/>
      <dgm:spPr/>
      <dgm:t>
        <a:bodyPr/>
        <a:lstStyle/>
        <a:p>
          <a:endParaRPr lang="en-US"/>
        </a:p>
      </dgm:t>
    </dgm:pt>
    <dgm:pt modelId="{049616A8-A793-4C77-8E33-8F4622C118F7}" type="pres">
      <dgm:prSet presAssocID="{8ED530B9-2AE0-4731-B182-B27C1D10B60C}" presName="sibTrans" presStyleLbl="sibTrans1D1" presStyleIdx="6" presStyleCnt="8"/>
      <dgm:spPr/>
      <dgm:t>
        <a:bodyPr/>
        <a:lstStyle/>
        <a:p>
          <a:endParaRPr lang="en-US"/>
        </a:p>
      </dgm:t>
    </dgm:pt>
    <dgm:pt modelId="{3204064E-86B9-4A1D-AC40-6B3607D41628}" type="pres">
      <dgm:prSet presAssocID="{78A95A28-5B18-4CAB-A8F7-FCAAA6066699}" presName="node" presStyleLbl="node1" presStyleIdx="7" presStyleCnt="8" custScaleX="127875" custScaleY="74911">
        <dgm:presLayoutVars>
          <dgm:bulletEnabled val="1"/>
        </dgm:presLayoutVars>
      </dgm:prSet>
      <dgm:spPr/>
      <dgm:t>
        <a:bodyPr/>
        <a:lstStyle/>
        <a:p>
          <a:endParaRPr lang="en-US"/>
        </a:p>
      </dgm:t>
    </dgm:pt>
    <dgm:pt modelId="{285E9CCE-C7D2-4139-86F0-64E7E1C35BC1}" type="pres">
      <dgm:prSet presAssocID="{78A95A28-5B18-4CAB-A8F7-FCAAA6066699}" presName="spNode" presStyleCnt="0"/>
      <dgm:spPr/>
      <dgm:t>
        <a:bodyPr/>
        <a:lstStyle/>
        <a:p>
          <a:endParaRPr lang="en-US"/>
        </a:p>
      </dgm:t>
    </dgm:pt>
    <dgm:pt modelId="{19FF4228-BCF6-4DBF-AEE0-CF82A986A726}" type="pres">
      <dgm:prSet presAssocID="{DA16D8F2-7AA0-43B2-99A1-9E110743886E}" presName="sibTrans" presStyleLbl="sibTrans1D1" presStyleIdx="7" presStyleCnt="8"/>
      <dgm:spPr/>
      <dgm:t>
        <a:bodyPr/>
        <a:lstStyle/>
        <a:p>
          <a:endParaRPr lang="en-US"/>
        </a:p>
      </dgm:t>
    </dgm:pt>
  </dgm:ptLst>
  <dgm:cxnLst>
    <dgm:cxn modelId="{D803D757-7A15-4C32-B98E-84AA72E9006B}" type="presOf" srcId="{8ED530B9-2AE0-4731-B182-B27C1D10B60C}" destId="{049616A8-A793-4C77-8E33-8F4622C118F7}" srcOrd="0" destOrd="0" presId="urn:microsoft.com/office/officeart/2005/8/layout/cycle5"/>
    <dgm:cxn modelId="{39D3F934-62C2-4595-8049-D5751BE6FD54}" type="presOf" srcId="{CA9A9111-DB94-5549-9608-EEE6A3A2D980}" destId="{4BA36C64-20B8-A14E-8759-154A58F6D6C3}" srcOrd="0" destOrd="0" presId="urn:microsoft.com/office/officeart/2005/8/layout/cycle5"/>
    <dgm:cxn modelId="{851D7F58-F581-4DA6-961A-F948FD2E6480}" type="presOf" srcId="{78A95A28-5B18-4CAB-A8F7-FCAAA6066699}" destId="{3204064E-86B9-4A1D-AC40-6B3607D41628}" srcOrd="0" destOrd="0" presId="urn:microsoft.com/office/officeart/2005/8/layout/cycle5"/>
    <dgm:cxn modelId="{37BF8AAE-F2D1-47FD-80C7-85A2611AA334}" srcId="{65053B36-E459-4699-9118-038C8F52F23D}" destId="{97D4A84A-FD53-4C89-8766-B5C0A5025285}" srcOrd="2" destOrd="0" parTransId="{83CF93A1-5BFE-4327-89FC-F3B074DB56BE}" sibTransId="{5FD615BE-97D0-4C69-8037-060D7CF45582}"/>
    <dgm:cxn modelId="{30833A99-1DF7-41DB-8CEA-ADB8CB027D9A}" type="presOf" srcId="{DA16D8F2-7AA0-43B2-99A1-9E110743886E}" destId="{19FF4228-BCF6-4DBF-AEE0-CF82A986A726}" srcOrd="0" destOrd="0" presId="urn:microsoft.com/office/officeart/2005/8/layout/cycle5"/>
    <dgm:cxn modelId="{3C85E9A4-0755-4982-A68E-04BC04086A2F}" type="presOf" srcId="{99C07F7C-24F7-F44B-8AEB-A4EC5174B3B9}" destId="{6A2CC0A6-BC38-5041-A60B-0DABCA6762C7}" srcOrd="0" destOrd="0" presId="urn:microsoft.com/office/officeart/2005/8/layout/cycle5"/>
    <dgm:cxn modelId="{7C41D504-78EC-4ADC-9A2E-7FE68FFA9CC4}" type="presOf" srcId="{5FD615BE-97D0-4C69-8037-060D7CF45582}" destId="{A9CD118D-5A7B-4B7B-BEB0-016F1E217120}" srcOrd="0" destOrd="0" presId="urn:microsoft.com/office/officeart/2005/8/layout/cycle5"/>
    <dgm:cxn modelId="{F0F010A0-5585-4326-BE20-184390D6A6EE}" type="presOf" srcId="{03570386-4604-4B40-84F0-E9CB1E7DA604}" destId="{8864FD29-B527-0A45-AF38-136A7CA3EA73}" srcOrd="0" destOrd="0" presId="urn:microsoft.com/office/officeart/2005/8/layout/cycle5"/>
    <dgm:cxn modelId="{669CCB14-E5B8-CC48-BF1D-459F50D6BB21}" srcId="{65053B36-E459-4699-9118-038C8F52F23D}" destId="{CA9A9111-DB94-5549-9608-EEE6A3A2D980}" srcOrd="3" destOrd="0" parTransId="{C02256F6-1491-DF41-85E7-7AB4145834E4}" sibTransId="{99C07F7C-24F7-F44B-8AEB-A4EC5174B3B9}"/>
    <dgm:cxn modelId="{BCD343DC-1B85-4FCF-817B-24887D1B3E23}" srcId="{65053B36-E459-4699-9118-038C8F52F23D}" destId="{D826B2FE-5AC9-47EE-AEB3-142395FBDE71}" srcOrd="4" destOrd="0" parTransId="{CB1A36D4-FDE9-48F2-98C9-29576A48DEAF}" sibTransId="{E81A7496-7C34-4DBF-9C3D-D0A2A73191C8}"/>
    <dgm:cxn modelId="{A6649128-9A2C-4E2C-83C7-D2D5C5881C2A}" type="presOf" srcId="{4AD66445-1D35-5E4B-97CB-F1868A81F976}" destId="{F21E2F18-F043-2846-95DB-CBAA147D529B}" srcOrd="0" destOrd="0" presId="urn:microsoft.com/office/officeart/2005/8/layout/cycle5"/>
    <dgm:cxn modelId="{0FEACBE7-9877-46A8-9701-E31093846DBA}" srcId="{65053B36-E459-4699-9118-038C8F52F23D}" destId="{A8FAAA24-3DB7-4AFE-8D6E-1FF127F6A8FE}" srcOrd="6" destOrd="0" parTransId="{83664775-34AE-41A2-A40A-AEE1DCB28F5A}" sibTransId="{8ED530B9-2AE0-4731-B182-B27C1D10B60C}"/>
    <dgm:cxn modelId="{DDE8938D-9B46-4EEC-9D74-69D38C6AE27D}" srcId="{65053B36-E459-4699-9118-038C8F52F23D}" destId="{78A95A28-5B18-4CAB-A8F7-FCAAA6066699}" srcOrd="7" destOrd="0" parTransId="{6BE8ECF0-24C5-40B1-9F35-926034AD3A7E}" sibTransId="{DA16D8F2-7AA0-43B2-99A1-9E110743886E}"/>
    <dgm:cxn modelId="{E31E788E-E24D-430D-B278-D1C5CE0268FA}" type="presOf" srcId="{65053B36-E459-4699-9118-038C8F52F23D}" destId="{6A20FEC1-C6EF-4469-886F-1FB4E4E06963}" srcOrd="0" destOrd="0" presId="urn:microsoft.com/office/officeart/2005/8/layout/cycle5"/>
    <dgm:cxn modelId="{9ABE9441-835B-4560-83BE-35548D8B4D96}" type="presOf" srcId="{167BEB73-3A00-7345-985F-605B40EEBA4D}" destId="{9ED3D520-3DE0-864B-ACAB-5B591616A6D9}" srcOrd="0" destOrd="0" presId="urn:microsoft.com/office/officeart/2005/8/layout/cycle5"/>
    <dgm:cxn modelId="{20C45CE9-7A04-4FB9-8094-118F8989D8CE}" type="presOf" srcId="{E81A7496-7C34-4DBF-9C3D-D0A2A73191C8}" destId="{0FD4A519-10D4-4EE7-AC3E-EBD7D85740E2}" srcOrd="0" destOrd="0" presId="urn:microsoft.com/office/officeart/2005/8/layout/cycle5"/>
    <dgm:cxn modelId="{72B06CF8-F3A4-448E-8F44-29A311783A52}" type="presOf" srcId="{D826B2FE-5AC9-47EE-AEB3-142395FBDE71}" destId="{1E7C3E94-8CB6-456F-B0D4-B3FA407A51A6}" srcOrd="0" destOrd="0" presId="urn:microsoft.com/office/officeart/2005/8/layout/cycle5"/>
    <dgm:cxn modelId="{8D3976F2-2445-4CCC-9636-825C124BE197}" type="presOf" srcId="{97D4A84A-FD53-4C89-8766-B5C0A5025285}" destId="{F0A86B52-E2FF-4D63-93A1-E61D8377C34A}" srcOrd="0" destOrd="0" presId="urn:microsoft.com/office/officeart/2005/8/layout/cycle5"/>
    <dgm:cxn modelId="{D60B4FF1-27EE-5447-9766-00F07C82332B}" srcId="{65053B36-E459-4699-9118-038C8F52F23D}" destId="{167BEB73-3A00-7345-985F-605B40EEBA4D}" srcOrd="1" destOrd="0" parTransId="{DAAA6469-0CAE-2B4A-86DE-BE4B0168B09C}" sibTransId="{16A220BF-2A6B-A246-BD86-15A7663B08AE}"/>
    <dgm:cxn modelId="{4407ED51-33FB-4352-B85C-FE09845EFEB8}" type="presOf" srcId="{661A4A79-0AAA-4C36-BEAB-A61C849008FA}" destId="{25E735C8-6CA7-48F9-B4AF-4D9B92978769}" srcOrd="0" destOrd="0" presId="urn:microsoft.com/office/officeart/2005/8/layout/cycle5"/>
    <dgm:cxn modelId="{6FA06DDC-0F38-DE42-863F-EB8F7A4572BE}" srcId="{65053B36-E459-4699-9118-038C8F52F23D}" destId="{4AD66445-1D35-5E4B-97CB-F1868A81F976}" srcOrd="0" destOrd="0" parTransId="{D6E6296C-8865-CD45-8B84-2CE77AEEFEAD}" sibTransId="{03570386-4604-4B40-84F0-E9CB1E7DA604}"/>
    <dgm:cxn modelId="{8F10F4A2-CF80-4554-98F9-849C3AF2633A}" type="presOf" srcId="{F97789DC-0FAD-4C2E-AB9D-457E85023924}" destId="{7DFDE678-6B1C-4BBC-A38E-46FB50420688}" srcOrd="0" destOrd="0" presId="urn:microsoft.com/office/officeart/2005/8/layout/cycle5"/>
    <dgm:cxn modelId="{6CC21492-5493-41F8-886C-920D47135816}" type="presOf" srcId="{16A220BF-2A6B-A246-BD86-15A7663B08AE}" destId="{3BACACFC-1124-AF4D-BBB2-76FDB50352A6}" srcOrd="0" destOrd="0" presId="urn:microsoft.com/office/officeart/2005/8/layout/cycle5"/>
    <dgm:cxn modelId="{7DA5EC3D-E452-411B-A790-6BB4F458507F}" type="presOf" srcId="{A8FAAA24-3DB7-4AFE-8D6E-1FF127F6A8FE}" destId="{E2536CDD-7DBF-4C6B-85BF-882FE6A71FDF}" srcOrd="0" destOrd="0" presId="urn:microsoft.com/office/officeart/2005/8/layout/cycle5"/>
    <dgm:cxn modelId="{6C6D0C39-16F5-4C23-93FF-663C03421B62}" srcId="{65053B36-E459-4699-9118-038C8F52F23D}" destId="{661A4A79-0AAA-4C36-BEAB-A61C849008FA}" srcOrd="5" destOrd="0" parTransId="{1B4B79AA-B091-4787-A5DB-5E75A9449EAF}" sibTransId="{F97789DC-0FAD-4C2E-AB9D-457E85023924}"/>
    <dgm:cxn modelId="{A543E254-822C-4EB4-A514-F9BBB3FBF3BF}" type="presParOf" srcId="{6A20FEC1-C6EF-4469-886F-1FB4E4E06963}" destId="{F21E2F18-F043-2846-95DB-CBAA147D529B}" srcOrd="0" destOrd="0" presId="urn:microsoft.com/office/officeart/2005/8/layout/cycle5"/>
    <dgm:cxn modelId="{60D1C84B-BA72-46AA-B9C1-05F9ADE95C76}" type="presParOf" srcId="{6A20FEC1-C6EF-4469-886F-1FB4E4E06963}" destId="{3DAA6B48-225A-4840-B4FD-B5777A24A577}" srcOrd="1" destOrd="0" presId="urn:microsoft.com/office/officeart/2005/8/layout/cycle5"/>
    <dgm:cxn modelId="{593863AD-9599-4308-8A71-6A342480E199}" type="presParOf" srcId="{6A20FEC1-C6EF-4469-886F-1FB4E4E06963}" destId="{8864FD29-B527-0A45-AF38-136A7CA3EA73}" srcOrd="2" destOrd="0" presId="urn:microsoft.com/office/officeart/2005/8/layout/cycle5"/>
    <dgm:cxn modelId="{3B6CD838-7D17-4480-94FC-DDCBF970B3CC}" type="presParOf" srcId="{6A20FEC1-C6EF-4469-886F-1FB4E4E06963}" destId="{9ED3D520-3DE0-864B-ACAB-5B591616A6D9}" srcOrd="3" destOrd="0" presId="urn:microsoft.com/office/officeart/2005/8/layout/cycle5"/>
    <dgm:cxn modelId="{D7E3FAAF-AB8D-4D7C-A462-12A1A82E8EF0}" type="presParOf" srcId="{6A20FEC1-C6EF-4469-886F-1FB4E4E06963}" destId="{C1125BC2-4A5A-5C43-8663-E2876B3EEBFA}" srcOrd="4" destOrd="0" presId="urn:microsoft.com/office/officeart/2005/8/layout/cycle5"/>
    <dgm:cxn modelId="{0F75B580-7CFD-4F8E-B561-DE3E254A6DEA}" type="presParOf" srcId="{6A20FEC1-C6EF-4469-886F-1FB4E4E06963}" destId="{3BACACFC-1124-AF4D-BBB2-76FDB50352A6}" srcOrd="5" destOrd="0" presId="urn:microsoft.com/office/officeart/2005/8/layout/cycle5"/>
    <dgm:cxn modelId="{D8229D0F-B0C2-476D-861A-4A743FEE4DE4}" type="presParOf" srcId="{6A20FEC1-C6EF-4469-886F-1FB4E4E06963}" destId="{F0A86B52-E2FF-4D63-93A1-E61D8377C34A}" srcOrd="6" destOrd="0" presId="urn:microsoft.com/office/officeart/2005/8/layout/cycle5"/>
    <dgm:cxn modelId="{CD6BC9C1-0584-4E06-9F5C-C79765B19EDD}" type="presParOf" srcId="{6A20FEC1-C6EF-4469-886F-1FB4E4E06963}" destId="{FDCC661F-5906-4C2E-95FD-42BD7C141BE9}" srcOrd="7" destOrd="0" presId="urn:microsoft.com/office/officeart/2005/8/layout/cycle5"/>
    <dgm:cxn modelId="{0F047757-F717-4EDF-92F8-9E2454AA6516}" type="presParOf" srcId="{6A20FEC1-C6EF-4469-886F-1FB4E4E06963}" destId="{A9CD118D-5A7B-4B7B-BEB0-016F1E217120}" srcOrd="8" destOrd="0" presId="urn:microsoft.com/office/officeart/2005/8/layout/cycle5"/>
    <dgm:cxn modelId="{999BD265-CB3E-425E-B69F-8CA3B02C2C4B}" type="presParOf" srcId="{6A20FEC1-C6EF-4469-886F-1FB4E4E06963}" destId="{4BA36C64-20B8-A14E-8759-154A58F6D6C3}" srcOrd="9" destOrd="0" presId="urn:microsoft.com/office/officeart/2005/8/layout/cycle5"/>
    <dgm:cxn modelId="{C7FC3B35-DA0F-4142-883A-B345446CCB39}" type="presParOf" srcId="{6A20FEC1-C6EF-4469-886F-1FB4E4E06963}" destId="{6C64C368-C8AD-DC46-9E87-FF501AEF864A}" srcOrd="10" destOrd="0" presId="urn:microsoft.com/office/officeart/2005/8/layout/cycle5"/>
    <dgm:cxn modelId="{F607FF0A-8B0B-4E0C-9466-63734F1C743F}" type="presParOf" srcId="{6A20FEC1-C6EF-4469-886F-1FB4E4E06963}" destId="{6A2CC0A6-BC38-5041-A60B-0DABCA6762C7}" srcOrd="11" destOrd="0" presId="urn:microsoft.com/office/officeart/2005/8/layout/cycle5"/>
    <dgm:cxn modelId="{08558318-4776-43E3-89B6-616959C85F18}" type="presParOf" srcId="{6A20FEC1-C6EF-4469-886F-1FB4E4E06963}" destId="{1E7C3E94-8CB6-456F-B0D4-B3FA407A51A6}" srcOrd="12" destOrd="0" presId="urn:microsoft.com/office/officeart/2005/8/layout/cycle5"/>
    <dgm:cxn modelId="{1FAFCE2A-1C79-456A-AFD0-FF3572D70E12}" type="presParOf" srcId="{6A20FEC1-C6EF-4469-886F-1FB4E4E06963}" destId="{E838B6B8-75DF-4528-9C2A-BB7A7D07CE89}" srcOrd="13" destOrd="0" presId="urn:microsoft.com/office/officeart/2005/8/layout/cycle5"/>
    <dgm:cxn modelId="{CDA90934-47DB-4940-9A06-046B866DE821}" type="presParOf" srcId="{6A20FEC1-C6EF-4469-886F-1FB4E4E06963}" destId="{0FD4A519-10D4-4EE7-AC3E-EBD7D85740E2}" srcOrd="14" destOrd="0" presId="urn:microsoft.com/office/officeart/2005/8/layout/cycle5"/>
    <dgm:cxn modelId="{043B01E8-A7C6-4980-BEE8-7CD38C36C54D}" type="presParOf" srcId="{6A20FEC1-C6EF-4469-886F-1FB4E4E06963}" destId="{25E735C8-6CA7-48F9-B4AF-4D9B92978769}" srcOrd="15" destOrd="0" presId="urn:microsoft.com/office/officeart/2005/8/layout/cycle5"/>
    <dgm:cxn modelId="{E89A7013-5785-4FB2-992F-601E8917698E}" type="presParOf" srcId="{6A20FEC1-C6EF-4469-886F-1FB4E4E06963}" destId="{EC522338-C25D-4866-ABF3-7A3BB86AF8C6}" srcOrd="16" destOrd="0" presId="urn:microsoft.com/office/officeart/2005/8/layout/cycle5"/>
    <dgm:cxn modelId="{56B58774-FB0B-4760-BFFC-032C7DFD706C}" type="presParOf" srcId="{6A20FEC1-C6EF-4469-886F-1FB4E4E06963}" destId="{7DFDE678-6B1C-4BBC-A38E-46FB50420688}" srcOrd="17" destOrd="0" presId="urn:microsoft.com/office/officeart/2005/8/layout/cycle5"/>
    <dgm:cxn modelId="{95203120-8CB1-494D-9B2C-171A4EE8C4AE}" type="presParOf" srcId="{6A20FEC1-C6EF-4469-886F-1FB4E4E06963}" destId="{E2536CDD-7DBF-4C6B-85BF-882FE6A71FDF}" srcOrd="18" destOrd="0" presId="urn:microsoft.com/office/officeart/2005/8/layout/cycle5"/>
    <dgm:cxn modelId="{6C19817A-4732-401E-9349-60550FC51E98}" type="presParOf" srcId="{6A20FEC1-C6EF-4469-886F-1FB4E4E06963}" destId="{6D500B74-16A3-4CA0-A0E3-C2CBAAB4F994}" srcOrd="19" destOrd="0" presId="urn:microsoft.com/office/officeart/2005/8/layout/cycle5"/>
    <dgm:cxn modelId="{AF5EF223-0F4E-4B38-98C8-346E200FDFC3}" type="presParOf" srcId="{6A20FEC1-C6EF-4469-886F-1FB4E4E06963}" destId="{049616A8-A793-4C77-8E33-8F4622C118F7}" srcOrd="20" destOrd="0" presId="urn:microsoft.com/office/officeart/2005/8/layout/cycle5"/>
    <dgm:cxn modelId="{42C1BCE0-D561-4202-8839-B6D2AC6BC94F}" type="presParOf" srcId="{6A20FEC1-C6EF-4469-886F-1FB4E4E06963}" destId="{3204064E-86B9-4A1D-AC40-6B3607D41628}" srcOrd="21" destOrd="0" presId="urn:microsoft.com/office/officeart/2005/8/layout/cycle5"/>
    <dgm:cxn modelId="{DBDA169D-19D2-4F27-A204-A36B6D2035E4}" type="presParOf" srcId="{6A20FEC1-C6EF-4469-886F-1FB4E4E06963}" destId="{285E9CCE-C7D2-4139-86F0-64E7E1C35BC1}" srcOrd="22" destOrd="0" presId="urn:microsoft.com/office/officeart/2005/8/layout/cycle5"/>
    <dgm:cxn modelId="{950AE99C-542F-411B-BDCA-375DE1609C5C}" type="presParOf" srcId="{6A20FEC1-C6EF-4469-886F-1FB4E4E06963}" destId="{19FF4228-BCF6-4DBF-AEE0-CF82A986A726}" srcOrd="23" destOrd="0" presId="urn:microsoft.com/office/officeart/2005/8/layout/cycle5"/>
  </dgm:cxnLst>
  <dgm:bg>
    <a:noFill/>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E2F18-F043-2846-95DB-CBAA147D529B}">
      <dsp:nvSpPr>
        <dsp:cNvPr id="0" name=""/>
        <dsp:cNvSpPr/>
      </dsp:nvSpPr>
      <dsp:spPr>
        <a:xfrm>
          <a:off x="2802301" y="83268"/>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Plan</a:t>
          </a:r>
          <a:endParaRPr lang="en-US" sz="2000" kern="1200" dirty="0">
            <a:solidFill>
              <a:srgbClr val="186072"/>
            </a:solidFill>
          </a:endParaRPr>
        </a:p>
      </dsp:txBody>
      <dsp:txXfrm>
        <a:off x="2825970" y="106937"/>
        <a:ext cx="1225982" cy="437516"/>
      </dsp:txXfrm>
    </dsp:sp>
    <dsp:sp modelId="{8864FD29-B527-0A45-AF38-136A7CA3EA73}">
      <dsp:nvSpPr>
        <dsp:cNvPr id="0" name=""/>
        <dsp:cNvSpPr/>
      </dsp:nvSpPr>
      <dsp:spPr>
        <a:xfrm>
          <a:off x="1194113" y="325695"/>
          <a:ext cx="4489695" cy="4489695"/>
        </a:xfrm>
        <a:custGeom>
          <a:avLst/>
          <a:gdLst/>
          <a:ahLst/>
          <a:cxnLst/>
          <a:rect l="0" t="0" r="0" b="0"/>
          <a:pathLst>
            <a:path>
              <a:moveTo>
                <a:pt x="3021641" y="138682"/>
              </a:moveTo>
              <a:arcTo wR="2244847" hR="2244847" stAng="17414696" swAng="683613"/>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9ED3D520-3DE0-864B-ACAB-5B591616A6D9}">
      <dsp:nvSpPr>
        <dsp:cNvPr id="0" name=""/>
        <dsp:cNvSpPr/>
      </dsp:nvSpPr>
      <dsp:spPr>
        <a:xfrm>
          <a:off x="4390798" y="740879"/>
          <a:ext cx="1271020" cy="484633"/>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Collect</a:t>
          </a:r>
          <a:endParaRPr lang="en-US" sz="2000" kern="1200" dirty="0">
            <a:solidFill>
              <a:srgbClr val="186072"/>
            </a:solidFill>
          </a:endParaRPr>
        </a:p>
      </dsp:txBody>
      <dsp:txXfrm>
        <a:off x="4414456" y="764537"/>
        <a:ext cx="1223704" cy="437317"/>
      </dsp:txXfrm>
    </dsp:sp>
    <dsp:sp modelId="{3BACACFC-1124-AF4D-BBB2-76FDB50352A6}">
      <dsp:nvSpPr>
        <dsp:cNvPr id="0" name=""/>
        <dsp:cNvSpPr/>
      </dsp:nvSpPr>
      <dsp:spPr>
        <a:xfrm>
          <a:off x="1194113" y="325695"/>
          <a:ext cx="4489695" cy="4489695"/>
        </a:xfrm>
        <a:custGeom>
          <a:avLst/>
          <a:gdLst/>
          <a:ahLst/>
          <a:cxnLst/>
          <a:rect l="0" t="0" r="0" b="0"/>
          <a:pathLst>
            <a:path>
              <a:moveTo>
                <a:pt x="4173874" y="1096720"/>
              </a:moveTo>
              <a:arcTo wR="2244847" hR="2244847" stAng="19754372" swAng="1110679"/>
            </a:path>
          </a:pathLst>
        </a:custGeom>
        <a:noFill/>
        <a:ln w="28575" cap="flat" cmpd="sng" algn="ctr">
          <a:solidFill>
            <a:srgbClr val="186072"/>
          </a:solidFill>
          <a:prstDash val="solid"/>
          <a:tailEnd type="arrow"/>
        </a:ln>
        <a:effectLst/>
      </dsp:spPr>
      <dsp:style>
        <a:lnRef idx="1">
          <a:scrgbClr r="0" g="0" b="0"/>
        </a:lnRef>
        <a:fillRef idx="0">
          <a:scrgbClr r="0" g="0" b="0"/>
        </a:fillRef>
        <a:effectRef idx="0">
          <a:scrgbClr r="0" g="0" b="0"/>
        </a:effectRef>
        <a:fontRef idx="minor"/>
      </dsp:style>
    </dsp:sp>
    <dsp:sp modelId="{F0A86B52-E2FF-4D63-93A1-E61D8377C34A}">
      <dsp:nvSpPr>
        <dsp:cNvPr id="0" name=""/>
        <dsp:cNvSpPr/>
      </dsp:nvSpPr>
      <dsp:spPr>
        <a:xfrm>
          <a:off x="5047148" y="2328115"/>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Assure</a:t>
          </a:r>
        </a:p>
      </dsp:txBody>
      <dsp:txXfrm>
        <a:off x="5070817" y="2351784"/>
        <a:ext cx="1225982" cy="437516"/>
      </dsp:txXfrm>
    </dsp:sp>
    <dsp:sp modelId="{A9CD118D-5A7B-4B7B-BEB0-016F1E217120}">
      <dsp:nvSpPr>
        <dsp:cNvPr id="0" name=""/>
        <dsp:cNvSpPr/>
      </dsp:nvSpPr>
      <dsp:spPr>
        <a:xfrm>
          <a:off x="1194113" y="325695"/>
          <a:ext cx="4489695" cy="4489695"/>
        </a:xfrm>
        <a:custGeom>
          <a:avLst/>
          <a:gdLst/>
          <a:ahLst/>
          <a:cxnLst/>
          <a:rect l="0" t="0" r="0" b="0"/>
          <a:pathLst>
            <a:path>
              <a:moveTo>
                <a:pt x="4438595" y="2721095"/>
              </a:moveTo>
              <a:arcTo wR="2244847" hR="2244847" stAng="734908" swAng="1110550"/>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4BA36C64-20B8-A14E-8759-154A58F6D6C3}">
      <dsp:nvSpPr>
        <dsp:cNvPr id="0" name=""/>
        <dsp:cNvSpPr/>
      </dsp:nvSpPr>
      <dsp:spPr>
        <a:xfrm>
          <a:off x="4389648" y="3915462"/>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Describe</a:t>
          </a:r>
          <a:endParaRPr lang="en-US" sz="2000" b="1" kern="1200" dirty="0">
            <a:solidFill>
              <a:srgbClr val="186072"/>
            </a:solidFill>
          </a:endParaRPr>
        </a:p>
      </dsp:txBody>
      <dsp:txXfrm>
        <a:off x="4413317" y="3939131"/>
        <a:ext cx="1225982" cy="437516"/>
      </dsp:txXfrm>
    </dsp:sp>
    <dsp:sp modelId="{6A2CC0A6-BC38-5041-A60B-0DABCA6762C7}">
      <dsp:nvSpPr>
        <dsp:cNvPr id="0" name=""/>
        <dsp:cNvSpPr/>
      </dsp:nvSpPr>
      <dsp:spPr>
        <a:xfrm>
          <a:off x="1194113" y="325695"/>
          <a:ext cx="4489695" cy="4489695"/>
        </a:xfrm>
        <a:custGeom>
          <a:avLst/>
          <a:gdLst/>
          <a:ahLst/>
          <a:cxnLst/>
          <a:rect l="0" t="0" r="0" b="0"/>
          <a:pathLst>
            <a:path>
              <a:moveTo>
                <a:pt x="3422269" y="4156134"/>
              </a:moveTo>
              <a:arcTo wR="2244847" hR="2244847" stAng="3501925" swAng="683437"/>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1E7C3E94-8CB6-456F-B0D4-B3FA407A51A6}">
      <dsp:nvSpPr>
        <dsp:cNvPr id="0" name=""/>
        <dsp:cNvSpPr/>
      </dsp:nvSpPr>
      <dsp:spPr>
        <a:xfrm>
          <a:off x="2802301" y="4572963"/>
          <a:ext cx="1273320" cy="484854"/>
        </a:xfrm>
        <a:prstGeom prst="roundRect">
          <a:avLst/>
        </a:prstGeom>
        <a:gradFill flip="none" rotWithShape="0">
          <a:gsLst>
            <a:gs pos="0">
              <a:schemeClr val="bg1"/>
            </a:gs>
            <a:gs pos="100000">
              <a:srgbClr val="99C9C7"/>
            </a:gs>
          </a:gsLst>
          <a:lin ang="5400000" scaled="0"/>
          <a:tileRect/>
        </a:gradFill>
        <a:ln>
          <a:solidFill>
            <a:srgbClr val="18607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Preserve</a:t>
          </a:r>
        </a:p>
      </dsp:txBody>
      <dsp:txXfrm>
        <a:off x="2825970" y="4596632"/>
        <a:ext cx="1225982" cy="437516"/>
      </dsp:txXfrm>
    </dsp:sp>
    <dsp:sp modelId="{0FD4A519-10D4-4EE7-AC3E-EBD7D85740E2}">
      <dsp:nvSpPr>
        <dsp:cNvPr id="0" name=""/>
        <dsp:cNvSpPr/>
      </dsp:nvSpPr>
      <dsp:spPr>
        <a:xfrm>
          <a:off x="1194113" y="325695"/>
          <a:ext cx="4489695" cy="4489695"/>
        </a:xfrm>
        <a:custGeom>
          <a:avLst/>
          <a:gdLst/>
          <a:ahLst/>
          <a:cxnLst/>
          <a:rect l="0" t="0" r="0" b="0"/>
          <a:pathLst>
            <a:path>
              <a:moveTo>
                <a:pt x="1468089" y="4351025"/>
              </a:moveTo>
              <a:arcTo wR="2244847" hR="2244847" stAng="6614639" swAng="683437"/>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25E735C8-6CA7-48F9-B4AF-4D9B92978769}">
      <dsp:nvSpPr>
        <dsp:cNvPr id="0" name=""/>
        <dsp:cNvSpPr/>
      </dsp:nvSpPr>
      <dsp:spPr>
        <a:xfrm>
          <a:off x="1214954" y="3915462"/>
          <a:ext cx="1273320" cy="484854"/>
        </a:xfrm>
        <a:prstGeom prst="roundRect">
          <a:avLst/>
        </a:prstGeom>
        <a:gradFill flip="none" rotWithShape="1">
          <a:gsLst>
            <a:gs pos="0">
              <a:schemeClr val="bg1"/>
            </a:gs>
            <a:gs pos="100000">
              <a:srgbClr val="99C9C7"/>
            </a:gs>
          </a:gsLst>
          <a:lin ang="5400000" scaled="0"/>
          <a:tileRect/>
        </a:gradFill>
        <a:ln>
          <a:solidFill>
            <a:srgbClr val="457184"/>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Discover</a:t>
          </a:r>
        </a:p>
      </dsp:txBody>
      <dsp:txXfrm>
        <a:off x="1238623" y="3939131"/>
        <a:ext cx="1225982" cy="437516"/>
      </dsp:txXfrm>
    </dsp:sp>
    <dsp:sp modelId="{7DFDE678-6B1C-4BBC-A38E-46FB50420688}">
      <dsp:nvSpPr>
        <dsp:cNvPr id="0" name=""/>
        <dsp:cNvSpPr/>
      </dsp:nvSpPr>
      <dsp:spPr>
        <a:xfrm>
          <a:off x="1194113" y="325695"/>
          <a:ext cx="4489695" cy="4489695"/>
        </a:xfrm>
        <a:custGeom>
          <a:avLst/>
          <a:gdLst/>
          <a:ahLst/>
          <a:cxnLst/>
          <a:rect l="0" t="0" r="0" b="0"/>
          <a:pathLst>
            <a:path>
              <a:moveTo>
                <a:pt x="315764" y="3392879"/>
              </a:moveTo>
              <a:arcTo wR="2244847" hR="2244847" stAng="8954542" swAng="1110550"/>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E2536CDD-7DBF-4C6B-85BF-882FE6A71FDF}">
      <dsp:nvSpPr>
        <dsp:cNvPr id="0" name=""/>
        <dsp:cNvSpPr/>
      </dsp:nvSpPr>
      <dsp:spPr>
        <a:xfrm>
          <a:off x="557453" y="2328115"/>
          <a:ext cx="1273320" cy="484854"/>
        </a:xfrm>
        <a:prstGeom prst="roundRect">
          <a:avLst/>
        </a:prstGeom>
        <a:gradFill flip="none" rotWithShape="1">
          <a:gsLst>
            <a:gs pos="0">
              <a:schemeClr val="bg1"/>
            </a:gs>
            <a:gs pos="100000">
              <a:srgbClr val="99C9C7"/>
            </a:gs>
          </a:gsLst>
          <a:lin ang="5400000" scaled="0"/>
          <a:tileRect/>
        </a:gradFill>
        <a:ln>
          <a:solidFill>
            <a:srgbClr val="457184"/>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Integrate</a:t>
          </a:r>
        </a:p>
      </dsp:txBody>
      <dsp:txXfrm>
        <a:off x="581122" y="2351784"/>
        <a:ext cx="1225982" cy="437516"/>
      </dsp:txXfrm>
    </dsp:sp>
    <dsp:sp modelId="{049616A8-A793-4C77-8E33-8F4622C118F7}">
      <dsp:nvSpPr>
        <dsp:cNvPr id="0" name=""/>
        <dsp:cNvSpPr/>
      </dsp:nvSpPr>
      <dsp:spPr>
        <a:xfrm>
          <a:off x="1194113" y="325695"/>
          <a:ext cx="4489695" cy="4489695"/>
        </a:xfrm>
        <a:custGeom>
          <a:avLst/>
          <a:gdLst/>
          <a:ahLst/>
          <a:cxnLst/>
          <a:rect l="0" t="0" r="0" b="0"/>
          <a:pathLst>
            <a:path>
              <a:moveTo>
                <a:pt x="51099" y="1768599"/>
              </a:moveTo>
              <a:arcTo wR="2244847" hR="2244847" stAng="11534908" swAng="1110550"/>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 modelId="{3204064E-86B9-4A1D-AC40-6B3607D41628}">
      <dsp:nvSpPr>
        <dsp:cNvPr id="0" name=""/>
        <dsp:cNvSpPr/>
      </dsp:nvSpPr>
      <dsp:spPr>
        <a:xfrm>
          <a:off x="1214954" y="740769"/>
          <a:ext cx="1273320" cy="484854"/>
        </a:xfrm>
        <a:prstGeom prst="roundRect">
          <a:avLst/>
        </a:prstGeom>
        <a:gradFill flip="none" rotWithShape="1">
          <a:gsLst>
            <a:gs pos="0">
              <a:schemeClr val="bg1"/>
            </a:gs>
            <a:gs pos="100000">
              <a:srgbClr val="99C9C7"/>
            </a:gs>
          </a:gsLst>
          <a:lin ang="5400000" scaled="0"/>
          <a:tileRect/>
        </a:gradFill>
        <a:ln>
          <a:solidFill>
            <a:srgbClr val="457184"/>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rgbClr val="186072"/>
              </a:solidFill>
            </a:rPr>
            <a:t>Analyze</a:t>
          </a:r>
        </a:p>
      </dsp:txBody>
      <dsp:txXfrm>
        <a:off x="1238623" y="764438"/>
        <a:ext cx="1225982" cy="437516"/>
      </dsp:txXfrm>
    </dsp:sp>
    <dsp:sp modelId="{19FF4228-BCF6-4DBF-AEE0-CF82A986A726}">
      <dsp:nvSpPr>
        <dsp:cNvPr id="0" name=""/>
        <dsp:cNvSpPr/>
      </dsp:nvSpPr>
      <dsp:spPr>
        <a:xfrm>
          <a:off x="1194113" y="325695"/>
          <a:ext cx="4489695" cy="4489695"/>
        </a:xfrm>
        <a:custGeom>
          <a:avLst/>
          <a:gdLst/>
          <a:ahLst/>
          <a:cxnLst/>
          <a:rect l="0" t="0" r="0" b="0"/>
          <a:pathLst>
            <a:path>
              <a:moveTo>
                <a:pt x="1067425" y="333560"/>
              </a:moveTo>
              <a:arcTo wR="2244847" hR="2244847" stAng="14301925" swAng="683437"/>
            </a:path>
          </a:pathLst>
        </a:custGeom>
        <a:noFill/>
        <a:ln w="28575" cap="flat" cmpd="sng" algn="ctr">
          <a:solidFill>
            <a:srgbClr val="186072"/>
          </a:solidFill>
          <a:prstDash val="solid"/>
          <a:round/>
          <a:headEnd type="none" w="med" len="med"/>
          <a:tailEnd type="arrow" w="med" len="me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69AC03-65B9-4208-8662-939E02014D16}" type="datetimeFigureOut">
              <a:rPr lang="en-US" smtClean="0"/>
              <a:t>9/24/2019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5A6034-75E8-42FE-BAB4-C6BEA5A7F72E}" type="slidenum">
              <a:rPr lang="en-US" smtClean="0"/>
              <a:t>‹#›</a:t>
            </a:fld>
            <a:endParaRPr lang="en-US"/>
          </a:p>
        </p:txBody>
      </p:sp>
    </p:spTree>
    <p:extLst>
      <p:ext uri="{BB962C8B-B14F-4D97-AF65-F5344CB8AC3E}">
        <p14:creationId xmlns:p14="http://schemas.microsoft.com/office/powerpoint/2010/main" val="616708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45534-6F43-481E-B34B-FE19DE5AF068}" type="datetimeFigureOut">
              <a:rPr lang="en-US" smtClean="0"/>
              <a:t>9/24/2019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2B8BE6-9A06-47E4-BD20-C8B30611DC32}" type="slidenum">
              <a:rPr lang="en-US" smtClean="0"/>
              <a:t>‹#›</a:t>
            </a:fld>
            <a:endParaRPr lang="en-US"/>
          </a:p>
        </p:txBody>
      </p:sp>
    </p:spTree>
    <p:extLst>
      <p:ext uri="{BB962C8B-B14F-4D97-AF65-F5344CB8AC3E}">
        <p14:creationId xmlns:p14="http://schemas.microsoft.com/office/powerpoint/2010/main" val="1098994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box.northwestern.edu/"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creativecommons.org/licenses/"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research experience</a:t>
            </a:r>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706085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article from the Atlantic about the Current Biology study</a:t>
            </a:r>
          </a:p>
          <a:p>
            <a:r>
              <a:rPr lang="en-US" dirty="0" smtClean="0"/>
              <a:t>Prevention of data loss. As this study published in Current Biology in January 2014 shows:</a:t>
            </a:r>
          </a:p>
          <a:p>
            <a:endParaRPr lang="en-US" dirty="0" smtClean="0"/>
          </a:p>
          <a:p>
            <a:r>
              <a:rPr lang="en-US" dirty="0" smtClean="0"/>
              <a:t>1. the availability of data decreased by 17% each year after publication </a:t>
            </a:r>
          </a:p>
          <a:p>
            <a:endParaRPr lang="en-US" dirty="0" smtClean="0"/>
          </a:p>
          <a:p>
            <a:r>
              <a:rPr lang="en-US" dirty="0" smtClean="0"/>
              <a:t>2. most raw data from scientific papers published twenty years ago is unobtainable</a:t>
            </a:r>
          </a:p>
          <a:p>
            <a:endParaRPr lang="en-US" dirty="0" smtClean="0"/>
          </a:p>
          <a:p>
            <a:r>
              <a:rPr lang="en-US" dirty="0" smtClean="0"/>
              <a:t>3. the most common obstacles to data sharing were because authors have since changed their contact information and can't be reached or because the data was stored using outdated technology, like floppy disks.</a:t>
            </a:r>
          </a:p>
          <a:p>
            <a:endParaRPr lang="en-US" dirty="0" smtClean="0"/>
          </a:p>
        </p:txBody>
      </p:sp>
      <p:sp>
        <p:nvSpPr>
          <p:cNvPr id="4" name="Slide Number Placeholder 3"/>
          <p:cNvSpPr>
            <a:spLocks noGrp="1"/>
          </p:cNvSpPr>
          <p:nvPr>
            <p:ph type="sldNum" sz="quarter" idx="10"/>
          </p:nvPr>
        </p:nvSpPr>
        <p:spPr/>
        <p:txBody>
          <a:bodyPr/>
          <a:lstStyle/>
          <a:p>
            <a:fld id="{682B8BE6-9A06-47E4-BD20-C8B30611DC32}" type="slidenum">
              <a:rPr lang="en-US" smtClean="0"/>
              <a:t>12</a:t>
            </a:fld>
            <a:endParaRPr lang="en-US"/>
          </a:p>
        </p:txBody>
      </p:sp>
    </p:spTree>
    <p:extLst>
      <p:ext uri="{BB962C8B-B14F-4D97-AF65-F5344CB8AC3E}">
        <p14:creationId xmlns:p14="http://schemas.microsoft.com/office/powerpoint/2010/main" val="234596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lvl="0" rtl="0">
              <a:buNone/>
            </a:pPr>
            <a:r>
              <a:rPr lang="en-US" dirty="0" smtClean="0"/>
              <a:t>Prevention</a:t>
            </a:r>
            <a:r>
              <a:rPr lang="en-US" baseline="0" dirty="0" smtClean="0"/>
              <a:t> of data loss</a:t>
            </a:r>
            <a:r>
              <a:rPr lang="en-US" dirty="0" smtClean="0"/>
              <a:t>. </a:t>
            </a:r>
            <a:r>
              <a:rPr lang="en-US" dirty="0"/>
              <a:t>As this study published in Current Biology in January 2014 shows:</a:t>
            </a:r>
          </a:p>
          <a:p>
            <a:endParaRPr lang="en-US" dirty="0"/>
          </a:p>
          <a:p>
            <a:pPr lvl="0" rtl="0">
              <a:buNone/>
            </a:pPr>
            <a:r>
              <a:rPr lang="en-US" dirty="0"/>
              <a:t>1. the availability of data decreased by 17% each year after publication </a:t>
            </a:r>
          </a:p>
          <a:p>
            <a:endParaRPr lang="en-US" dirty="0"/>
          </a:p>
          <a:p>
            <a:pPr lvl="0" rtl="0">
              <a:buNone/>
            </a:pPr>
            <a:r>
              <a:rPr lang="en-US" dirty="0"/>
              <a:t>2. </a:t>
            </a:r>
            <a:r>
              <a:rPr lang="en-US" b="0" i="0" u="none" strike="noStrike" cap="none" baseline="0" dirty="0"/>
              <a:t>most raw data from scientific papers published twenty years ago is unobtainable</a:t>
            </a:r>
          </a:p>
          <a:p>
            <a:endParaRPr lang="en-US" b="0" i="0" u="none" strike="noStrike" cap="none" baseline="0" dirty="0"/>
          </a:p>
          <a:p>
            <a:pPr>
              <a:buNone/>
            </a:pPr>
            <a:r>
              <a:rPr lang="en-US" dirty="0"/>
              <a:t>3. the most common obstacles to data sharing were</a:t>
            </a:r>
            <a:r>
              <a:rPr lang="en-US" b="0" i="0" u="none" strike="noStrike" cap="none" baseline="0" dirty="0"/>
              <a:t> because authors have since changed their contact information and can't be reached or because the data was stored using outdated technology, like floppy disks.</a:t>
            </a:r>
          </a:p>
        </p:txBody>
      </p:sp>
      <p:sp>
        <p:nvSpPr>
          <p:cNvPr id="145" name="Shape 1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dirty="0"/>
              <a:t> </a:t>
            </a:r>
          </a:p>
        </p:txBody>
      </p:sp>
    </p:spTree>
    <p:extLst>
      <p:ext uri="{BB962C8B-B14F-4D97-AF65-F5344CB8AC3E}">
        <p14:creationId xmlns:p14="http://schemas.microsoft.com/office/powerpoint/2010/main" val="3764156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15</a:t>
            </a:fld>
            <a:endParaRPr lang="en-US"/>
          </a:p>
        </p:txBody>
      </p:sp>
    </p:spTree>
    <p:extLst>
      <p:ext uri="{BB962C8B-B14F-4D97-AF65-F5344CB8AC3E}">
        <p14:creationId xmlns:p14="http://schemas.microsoft.com/office/powerpoint/2010/main" val="866340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0541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start with a brief time line of Federal</a:t>
            </a:r>
            <a:r>
              <a:rPr lang="en-US" baseline="0" dirty="0" smtClean="0"/>
              <a:t> data management sharing requirements.</a:t>
            </a:r>
            <a:endParaRPr lang="en-US" dirty="0" smtClean="0"/>
          </a:p>
          <a:p>
            <a:r>
              <a:rPr lang="en-US" dirty="0" smtClean="0"/>
              <a:t>OSTP memo-- Granting agencies must develop a plan to make the results of federally-funded research publically available free of charge within 12 months after original publication. Includes published articles and data. </a:t>
            </a:r>
          </a:p>
          <a:p>
            <a:r>
              <a:rPr lang="en-US" dirty="0" smtClean="0"/>
              <a:t>All affected funding agencies will require DMPs.</a:t>
            </a:r>
          </a:p>
          <a:p>
            <a:endParaRPr lang="en-US" dirty="0" smtClean="0"/>
          </a:p>
          <a:p>
            <a:r>
              <a:rPr lang="en-US" dirty="0" smtClean="0"/>
              <a:t>implement policies that require the deposition of research data underpinning the results described in scientific publications of federally funded scientific research in publicly accessible repositories. Optimally, such data would be made freely available in nonproprietary machine-readable formats and would allow for discoverability, reuse, and repurposing.”</a:t>
            </a:r>
          </a:p>
          <a:p>
            <a:endParaRPr lang="en-US" dirty="0" smtClean="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91374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buNone/>
            </a:pPr>
            <a:r>
              <a:rPr lang="en-US" dirty="0" smtClean="0"/>
              <a:t>In addition to Federal</a:t>
            </a:r>
            <a:r>
              <a:rPr lang="en-US" baseline="0" dirty="0" smtClean="0"/>
              <a:t> mandates, many journals require the deposit of data underlying publications be placed in a publically accessible repository.</a:t>
            </a:r>
          </a:p>
          <a:p>
            <a:pPr>
              <a:buNone/>
            </a:pPr>
            <a:r>
              <a:rPr lang="en-US" baseline="0" dirty="0" smtClean="0"/>
              <a:t>Some of these journal offer advice on where to deposit the data.</a:t>
            </a:r>
            <a:endParaRPr lang="en-US" dirty="0" smtClean="0"/>
          </a:p>
          <a:p>
            <a:pPr>
              <a:buNone/>
            </a:pPr>
            <a:r>
              <a:rPr lang="en-US" dirty="0" smtClean="0"/>
              <a:t>The </a:t>
            </a:r>
            <a:r>
              <a:rPr lang="en-US" dirty="0"/>
              <a:t>Public Library of Science requires authors in PLoS Journals to have made the data supporting their arguments freely available at the time of publication, ‘with rare exception’. </a:t>
            </a:r>
            <a:r>
              <a:rPr lang="en-US" dirty="0" smtClean="0"/>
              <a:t>Some Journal publishers require or recommend that supporting data for articles be made publicly available.</a:t>
            </a:r>
          </a:p>
          <a:p>
            <a:pPr>
              <a:buNone/>
            </a:pPr>
            <a:endParaRPr lang="en-US" dirty="0" smtClean="0"/>
          </a:p>
          <a:p>
            <a:pPr>
              <a:buNone/>
            </a:pPr>
            <a:r>
              <a:rPr lang="en-US" dirty="0" smtClean="0"/>
              <a:t>The Joint Data Archiving Policy (JDAP) requires data sharing in a public archive as a condition of publication.</a:t>
            </a:r>
          </a:p>
          <a:p>
            <a:pPr>
              <a:buNone/>
            </a:pPr>
            <a:r>
              <a:rPr lang="en-US" dirty="0" smtClean="0"/>
              <a:t>Journals that have adopted JDAP include: Science, Nature and Genetics</a:t>
            </a:r>
          </a:p>
          <a:p>
            <a:pPr>
              <a:buNone/>
            </a:pPr>
            <a:endParaRPr lang="en-US" dirty="0" smtClean="0"/>
          </a:p>
          <a:p>
            <a:pPr>
              <a:buNone/>
            </a:pPr>
            <a:r>
              <a:rPr lang="en-US" dirty="0" smtClean="0"/>
              <a:t>In the area of data sharing, some journals are requiring a form of data deposit upon publication. The specifics vary, </a:t>
            </a:r>
            <a:r>
              <a:rPr lang="en-US" u="sng" dirty="0" smtClean="0"/>
              <a:t>each journal has a slightly different approach about whether the data may or may not be embargoed for a period of time, in most cases, it is the author’s responsibility to find an appropriate archive into which to deposit. </a:t>
            </a:r>
          </a:p>
          <a:p>
            <a:pPr>
              <a:buNone/>
            </a:pPr>
            <a:r>
              <a:rPr lang="en-US" dirty="0" smtClean="0"/>
              <a:t>Each journal has different requirements when it comes to data sharing, so you will need to pay close attention to your particular journal. Their requirements can range from:</a:t>
            </a:r>
          </a:p>
          <a:p>
            <a:pPr>
              <a:buNone/>
            </a:pPr>
            <a:r>
              <a:rPr lang="en-US" dirty="0" smtClean="0"/>
              <a:t>An associated data file is required with your manuscript submission. This often takes the form of a file of figures used in the paper, sometimes with the backing data required.</a:t>
            </a:r>
          </a:p>
          <a:p>
            <a:pPr>
              <a:buNone/>
            </a:pPr>
            <a:r>
              <a:rPr lang="en-US" dirty="0" smtClean="0"/>
              <a:t>Data available upon request: If your journal allows this method of sharing, your only requirement is to supply contact information and answer the requests for data as they come in.</a:t>
            </a:r>
          </a:p>
          <a:p>
            <a:pPr>
              <a:buNone/>
            </a:pPr>
            <a:r>
              <a:rPr lang="en-US" dirty="0" smtClean="0"/>
              <a:t>Minimum dataset: From your stockpile of project data, only the minimum set necessary to support the claims made in the current paper must be deposited.</a:t>
            </a:r>
          </a:p>
          <a:p>
            <a:pPr>
              <a:buNone/>
            </a:pPr>
            <a:r>
              <a:rPr lang="en-US" dirty="0" smtClean="0"/>
              <a:t>Full Data Deposit and Sharing: In these cases, the journal will require a full deposit of your research data in an appropriate repository. This can include, in the case of Nature, data, code, and associated protocols.</a:t>
            </a:r>
          </a:p>
          <a:p>
            <a:pPr>
              <a:buNone/>
            </a:pPr>
            <a:endParaRPr lang="en-US" dirty="0" smtClean="0"/>
          </a:p>
          <a:p>
            <a:pPr>
              <a:buNone/>
            </a:pPr>
            <a:r>
              <a:rPr lang="en-US" dirty="0" smtClean="0"/>
              <a:t>Things to keep in mind: </a:t>
            </a:r>
          </a:p>
          <a:p>
            <a:pPr>
              <a:buNone/>
            </a:pPr>
            <a:r>
              <a:rPr lang="en-US" dirty="0" smtClean="0"/>
              <a:t>Publisher agreement: your level of sharing can be negotiable! Before signing your publication agreement, get confirmation on the terms of sharing and ask for any amendments that you would like.</a:t>
            </a:r>
          </a:p>
          <a:p>
            <a:pPr>
              <a:buNone/>
            </a:pPr>
            <a:r>
              <a:rPr lang="en-US" dirty="0" smtClean="0"/>
              <a:t>Data Availability Statement: Many journals require a data availability statement, or a clear outline of exactly how you will make the data available, early in the manuscript submission process. Keeping in mind your agreement and the realities of what you are able to share, write your Data Availability Statement accordingly.</a:t>
            </a:r>
          </a:p>
          <a:p>
            <a:pPr>
              <a:buNone/>
            </a:pPr>
            <a:endParaRPr lang="en-US" dirty="0" smtClean="0"/>
          </a:p>
          <a:p>
            <a:pPr>
              <a:buNone/>
            </a:pPr>
            <a:endParaRPr lang="en-US" dirty="0" smtClean="0"/>
          </a:p>
          <a:p>
            <a:pPr>
              <a:buNone/>
            </a:pPr>
            <a:endParaRPr lang="en-US" dirty="0"/>
          </a:p>
        </p:txBody>
      </p:sp>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9363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FAIR principles</a:t>
            </a:r>
            <a:r>
              <a:rPr lang="en-US" baseline="0" dirty="0" smtClean="0"/>
              <a:t> were published in 2016. They serve as a guide to all researchers who manage research data and who may have a desire or responsibility to deposit it in a repository or otherwise share it freely in the future. Increasingly adopted by institutions, including some in the US.</a:t>
            </a:r>
          </a:p>
          <a:p>
            <a:endParaRPr lang="en-US" baseline="0" dirty="0" smtClean="0"/>
          </a:p>
          <a:p>
            <a:r>
              <a:rPr lang="en-US" baseline="0" dirty="0" smtClean="0"/>
              <a:t>Approximately only 15% if researchers are familiar with FAIR principles. (State of open data report- Digital Science).</a:t>
            </a:r>
          </a:p>
          <a:p>
            <a:r>
              <a:rPr lang="en-US" baseline="0" dirty="0" smtClean="0"/>
              <a:t>Open data and FAIR are 2 separate concepts.  Open data means data that can be used freely from the internet.  Fair means thinking about the people who might use your data.   This is done by adding persistent identifies ( DOI) so data doesn't disappear, adding metadata that describes the data and a license stating the conditions under which data can be reused (creative commons). Present data in a standardize way so it is machine readable. (develop community standards.)</a:t>
            </a:r>
          </a:p>
          <a:p>
            <a:endParaRPr lang="en-US" baseline="0" dirty="0" smtClean="0"/>
          </a:p>
          <a:p>
            <a:r>
              <a:rPr lang="en-US" baseline="0" dirty="0" smtClean="0"/>
              <a:t>Data can be FAIR but not open.( </a:t>
            </a:r>
            <a:r>
              <a:rPr lang="en-US" baseline="0" dirty="0" err="1" smtClean="0"/>
              <a:t>eg</a:t>
            </a:r>
            <a:r>
              <a:rPr lang="en-US" baseline="0" dirty="0" smtClean="0"/>
              <a:t> medical data). How describe the data (metadata) is crucial in helping users discover the data.</a:t>
            </a:r>
          </a:p>
          <a:p>
            <a:endParaRPr lang="en-US" baseline="0" dirty="0" smtClean="0"/>
          </a:p>
          <a:p>
            <a:r>
              <a:rPr lang="en-US" baseline="0" dirty="0" smtClean="0"/>
              <a:t>In practice, for researchers it can be very simple to achieve the findable and accessible parts. If depositing to a data repository, try to always choose one that will mint a DOI for your deposit. This makes the dataset an identifiable object on the Web, and allows it to be cited. This identified object should then be retrievable through free and open internet protocols (which any well-designed data repository will allow for).</a:t>
            </a:r>
          </a:p>
          <a:p>
            <a:endParaRPr lang="en-US" baseline="0" dirty="0" smtClean="0"/>
          </a:p>
          <a:p>
            <a:r>
              <a:rPr lang="en-US" baseline="0" dirty="0" smtClean="0"/>
              <a:t>To cover the R first, to be optimally re-useable a dataset should be assigned a license. We will talk about licenses later, and now we will see how having a license is an important part of depositing data. Re-use is made easier if the second user of a dataset knows what they may and may not do with re-used data.</a:t>
            </a:r>
          </a:p>
          <a:p>
            <a:endParaRPr lang="en-US" baseline="0" dirty="0" smtClean="0"/>
          </a:p>
          <a:p>
            <a:r>
              <a:rPr lang="en-US" baseline="0" dirty="0" smtClean="0"/>
              <a:t>Finally, interoperability it achieved mainly through the use of common metadata standards to describe a dataset in a repository.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6483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because I like graphics.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003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British journal of medicine.</a:t>
            </a:r>
          </a:p>
          <a:p>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23</a:t>
            </a:fld>
            <a:endParaRPr lang="en-US"/>
          </a:p>
        </p:txBody>
      </p:sp>
    </p:spTree>
    <p:extLst>
      <p:ext uri="{BB962C8B-B14F-4D97-AF65-F5344CB8AC3E}">
        <p14:creationId xmlns:p14="http://schemas.microsoft.com/office/powerpoint/2010/main" val="1916929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Foldit is a very simple game, which tackles biology’s biggest issue – folding proteins. To play the game you don’t need any biology background, just your native spatial reasoning skills. Motivation comes in the form of competition, and from this stand point, the game has been more than suitably designed. Basically you get scored for three factors: how well you pack the protein, how efficiently you hide the </a:t>
            </a:r>
            <a:r>
              <a:rPr lang="en-US" dirty="0" err="1" smtClean="0"/>
              <a:t>hydrophobics</a:t>
            </a:r>
            <a:r>
              <a:rPr lang="en-US" dirty="0" smtClean="0"/>
              <a:t> and how you clear the clashes.  Trust me, it’s a lot simpler than it sounds.</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24</a:t>
            </a:fld>
            <a:endParaRPr lang="en-US"/>
          </a:p>
        </p:txBody>
      </p:sp>
    </p:spTree>
    <p:extLst>
      <p:ext uri="{BB962C8B-B14F-4D97-AF65-F5344CB8AC3E}">
        <p14:creationId xmlns:p14="http://schemas.microsoft.com/office/powerpoint/2010/main" val="4170281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2</a:t>
            </a:fld>
            <a:endParaRPr lang="en-US"/>
          </a:p>
        </p:txBody>
      </p:sp>
    </p:spTree>
    <p:extLst>
      <p:ext uri="{BB962C8B-B14F-4D97-AF65-F5344CB8AC3E}">
        <p14:creationId xmlns:p14="http://schemas.microsoft.com/office/powerpoint/2010/main" val="739070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There are many representations of the data life cycle. Just google it.  </a:t>
            </a:r>
          </a:p>
          <a:p>
            <a:r>
              <a:rPr lang="en-US" dirty="0" smtClean="0"/>
              <a:t>The DMP occurs at the start of the cycle, when researchers are applying for a grant. However, the information in the plan directly relates to the data life cycle as a whole.</a:t>
            </a:r>
          </a:p>
          <a:p>
            <a:endParaRPr lang="en-US" dirty="0" smtClean="0"/>
          </a:p>
          <a:p>
            <a:r>
              <a:rPr lang="en-US" dirty="0" smtClean="0"/>
              <a:t>Data management planning is the starting point in the data life cycle. However the plan should be revisited often throughout the project to ensure</a:t>
            </a:r>
            <a:r>
              <a:rPr lang="en-US" baseline="0" dirty="0" smtClean="0"/>
              <a:t> proper data documentation and management</a:t>
            </a:r>
            <a:r>
              <a:rPr lang="en-US" dirty="0" smtClean="0"/>
              <a:t>.</a:t>
            </a:r>
          </a:p>
          <a:p>
            <a:endParaRPr lang="en-US" dirty="0" smtClean="0"/>
          </a:p>
          <a:p>
            <a:r>
              <a:rPr lang="en-US" sz="1200" b="1" kern="1200" dirty="0" smtClean="0">
                <a:solidFill>
                  <a:schemeClr val="tx1"/>
                </a:solidFill>
                <a:effectLst/>
                <a:latin typeface="+mn-lt"/>
                <a:ea typeface="+mn-ea"/>
                <a:cs typeface="+mn-cs"/>
              </a:rPr>
              <a:t>The Data Life Cycle: An Overview</a:t>
            </a:r>
          </a:p>
          <a:p>
            <a:r>
              <a:rPr lang="en-US" sz="1200" b="1" kern="1200" dirty="0" smtClean="0">
                <a:solidFill>
                  <a:schemeClr val="tx1"/>
                </a:solidFill>
                <a:effectLst/>
                <a:latin typeface="+mn-lt"/>
                <a:ea typeface="+mn-ea"/>
                <a:cs typeface="+mn-cs"/>
              </a:rPr>
              <a:t>The data life cycle has eight components:</a:t>
            </a:r>
          </a:p>
          <a:p>
            <a:r>
              <a:rPr lang="en-US" sz="1200" b="1" kern="1200" dirty="0" smtClean="0">
                <a:solidFill>
                  <a:schemeClr val="tx1"/>
                </a:solidFill>
                <a:effectLst/>
                <a:latin typeface="+mn-lt"/>
                <a:ea typeface="+mn-ea"/>
                <a:cs typeface="+mn-cs"/>
              </a:rPr>
              <a:t>Plan</a:t>
            </a:r>
            <a:r>
              <a:rPr lang="en-US" sz="1200" kern="1200" dirty="0" smtClean="0">
                <a:solidFill>
                  <a:schemeClr val="tx1"/>
                </a:solidFill>
                <a:effectLst/>
                <a:latin typeface="+mn-lt"/>
                <a:ea typeface="+mn-ea"/>
                <a:cs typeface="+mn-cs"/>
              </a:rPr>
              <a:t>: description of the data that will be compiled, and how the data will be managed and made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accessible throughout its lifetime</a:t>
            </a:r>
          </a:p>
          <a:p>
            <a:r>
              <a:rPr lang="en-US" sz="1200" b="1" kern="1200" dirty="0" smtClean="0">
                <a:solidFill>
                  <a:schemeClr val="tx1"/>
                </a:solidFill>
                <a:effectLst/>
                <a:latin typeface="+mn-lt"/>
                <a:ea typeface="+mn-ea"/>
                <a:cs typeface="+mn-cs"/>
              </a:rPr>
              <a:t>Collect</a:t>
            </a:r>
            <a:r>
              <a:rPr lang="en-US" sz="1200" kern="1200" dirty="0" smtClean="0">
                <a:solidFill>
                  <a:schemeClr val="tx1"/>
                </a:solidFill>
                <a:effectLst/>
                <a:latin typeface="+mn-lt"/>
                <a:ea typeface="+mn-ea"/>
                <a:cs typeface="+mn-cs"/>
              </a:rPr>
              <a:t>: observations are made either by hand or with sensors or other instruments and the</a:t>
            </a:r>
          </a:p>
          <a:p>
            <a:r>
              <a:rPr lang="en-US" sz="1200" kern="1200" dirty="0" smtClean="0">
                <a:solidFill>
                  <a:schemeClr val="tx1"/>
                </a:solidFill>
                <a:effectLst/>
                <a:latin typeface="+mn-lt"/>
                <a:ea typeface="+mn-ea"/>
                <a:cs typeface="+mn-cs"/>
              </a:rPr>
              <a:t>data are placed a into digital form</a:t>
            </a:r>
          </a:p>
          <a:p>
            <a:r>
              <a:rPr lang="en-US" sz="1200" b="1" kern="1200" dirty="0" smtClean="0">
                <a:solidFill>
                  <a:schemeClr val="tx1"/>
                </a:solidFill>
                <a:effectLst/>
                <a:latin typeface="+mn-lt"/>
                <a:ea typeface="+mn-ea"/>
                <a:cs typeface="+mn-cs"/>
              </a:rPr>
              <a:t>Assure</a:t>
            </a:r>
            <a:r>
              <a:rPr lang="en-US" sz="1200" kern="1200" dirty="0" smtClean="0">
                <a:solidFill>
                  <a:schemeClr val="tx1"/>
                </a:solidFill>
                <a:effectLst/>
                <a:latin typeface="+mn-lt"/>
                <a:ea typeface="+mn-ea"/>
                <a:cs typeface="+mn-cs"/>
              </a:rPr>
              <a:t>: the quality of the data are assured through checks and inspections</a:t>
            </a:r>
          </a:p>
          <a:p>
            <a:r>
              <a:rPr lang="en-US" sz="1200" b="1" kern="1200" dirty="0" smtClean="0">
                <a:solidFill>
                  <a:schemeClr val="tx1"/>
                </a:solidFill>
                <a:effectLst/>
                <a:latin typeface="+mn-lt"/>
                <a:ea typeface="+mn-ea"/>
                <a:cs typeface="+mn-cs"/>
              </a:rPr>
              <a:t>Describe</a:t>
            </a:r>
            <a:r>
              <a:rPr lang="en-US" sz="1200" kern="1200" dirty="0" smtClean="0">
                <a:solidFill>
                  <a:schemeClr val="tx1"/>
                </a:solidFill>
                <a:effectLst/>
                <a:latin typeface="+mn-lt"/>
                <a:ea typeface="+mn-ea"/>
                <a:cs typeface="+mn-cs"/>
              </a:rPr>
              <a:t>: data are accurately and thoroughly described using the appropriate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metadata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standards</a:t>
            </a:r>
          </a:p>
          <a:p>
            <a:r>
              <a:rPr lang="en-US" sz="1200" b="1" kern="1200" dirty="0" smtClean="0">
                <a:solidFill>
                  <a:schemeClr val="tx1"/>
                </a:solidFill>
                <a:effectLst/>
                <a:latin typeface="+mn-lt"/>
                <a:ea typeface="+mn-ea"/>
                <a:cs typeface="+mn-cs"/>
              </a:rPr>
              <a:t>Preserve</a:t>
            </a:r>
            <a:r>
              <a:rPr lang="en-US" sz="1200" kern="1200" dirty="0" smtClean="0">
                <a:solidFill>
                  <a:schemeClr val="tx1"/>
                </a:solidFill>
                <a:effectLst/>
                <a:latin typeface="+mn-lt"/>
                <a:ea typeface="+mn-ea"/>
                <a:cs typeface="+mn-cs"/>
              </a:rPr>
              <a:t>: data are submitted to an appropriate long-term archive (i.e. data center)</a:t>
            </a:r>
          </a:p>
          <a:p>
            <a:r>
              <a:rPr lang="en-US" sz="1200" b="1" kern="1200" dirty="0" smtClean="0">
                <a:solidFill>
                  <a:schemeClr val="tx1"/>
                </a:solidFill>
                <a:effectLst/>
                <a:latin typeface="+mn-lt"/>
                <a:ea typeface="+mn-ea"/>
                <a:cs typeface="+mn-cs"/>
              </a:rPr>
              <a:t>Discover</a:t>
            </a:r>
            <a:r>
              <a:rPr lang="en-US" sz="1200" kern="1200" dirty="0" smtClean="0">
                <a:solidFill>
                  <a:schemeClr val="tx1"/>
                </a:solidFill>
                <a:effectLst/>
                <a:latin typeface="+mn-lt"/>
                <a:ea typeface="+mn-ea"/>
                <a:cs typeface="+mn-cs"/>
              </a:rPr>
              <a:t>: potentially useful data are located and obtained, along with the relevant information</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bout the data (metadata)</a:t>
            </a:r>
          </a:p>
          <a:p>
            <a:r>
              <a:rPr lang="en-US" sz="1200" b="1" kern="1200" dirty="0" smtClean="0">
                <a:solidFill>
                  <a:schemeClr val="tx1"/>
                </a:solidFill>
                <a:effectLst/>
                <a:latin typeface="+mn-lt"/>
                <a:ea typeface="+mn-ea"/>
                <a:cs typeface="+mn-cs"/>
              </a:rPr>
              <a:t>Integrate</a:t>
            </a:r>
            <a:r>
              <a:rPr lang="en-US" sz="1200" kern="1200" dirty="0" smtClean="0">
                <a:solidFill>
                  <a:schemeClr val="tx1"/>
                </a:solidFill>
                <a:effectLst/>
                <a:latin typeface="+mn-lt"/>
                <a:ea typeface="+mn-ea"/>
                <a:cs typeface="+mn-cs"/>
              </a:rPr>
              <a:t>: data from disparate sources are combined to form one homogeneous set of data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 be readily analyzed</a:t>
            </a:r>
          </a:p>
          <a:p>
            <a:r>
              <a:rPr lang="en-US" sz="1200" b="1" kern="1200" dirty="0" smtClean="0">
                <a:solidFill>
                  <a:schemeClr val="tx1"/>
                </a:solidFill>
                <a:effectLst/>
                <a:latin typeface="+mn-lt"/>
                <a:ea typeface="+mn-ea"/>
                <a:cs typeface="+mn-cs"/>
              </a:rPr>
              <a:t>Analyze</a:t>
            </a:r>
            <a:r>
              <a:rPr lang="en-US" sz="1200" kern="1200" dirty="0" smtClean="0">
                <a:solidFill>
                  <a:schemeClr val="tx1"/>
                </a:solidFill>
                <a:effectLst/>
                <a:latin typeface="+mn-lt"/>
                <a:ea typeface="+mn-ea"/>
                <a:cs typeface="+mn-cs"/>
              </a:rPr>
              <a:t>: data are analyzed</a:t>
            </a:r>
          </a:p>
          <a:p>
            <a:endParaRPr lang="en-US" dirty="0" smtClean="0"/>
          </a:p>
          <a:p>
            <a:r>
              <a:rPr lang="en-US" dirty="0" smtClean="0"/>
              <a:t/>
            </a:r>
            <a:br>
              <a:rPr lang="en-US" dirty="0" smtClean="0"/>
            </a:br>
            <a:endParaRPr lang="en-US" dirty="0" smtClean="0"/>
          </a:p>
          <a:p>
            <a:r>
              <a:rPr lang="en-US" dirty="0" smtClean="0"/>
              <a:t/>
            </a:r>
            <a:br>
              <a:rPr lang="en-US" dirty="0" smtClean="0"/>
            </a:br>
            <a:endParaRPr 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solidFill>
                  <a:prstClr val="black"/>
                </a:solidFill>
                <a:latin typeface="Calibri" pitchFamily="34" charset="0"/>
                <a:ea typeface="ＭＳ Ｐゴシック" pitchFamily="34" charset="-128"/>
              </a:rPr>
              <a:pPr eaLnBrk="1" hangingPunct="1"/>
              <a:t>26</a:t>
            </a:fld>
            <a:endParaRPr lang="en-US" smtClean="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3135389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27</a:t>
            </a:fld>
            <a:endParaRPr lang="en-US"/>
          </a:p>
        </p:txBody>
      </p:sp>
    </p:spTree>
    <p:extLst>
      <p:ext uri="{BB962C8B-B14F-4D97-AF65-F5344CB8AC3E}">
        <p14:creationId xmlns:p14="http://schemas.microsoft.com/office/powerpoint/2010/main" val="1390446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28</a:t>
            </a:fld>
            <a:endParaRPr lang="en-US"/>
          </a:p>
        </p:txBody>
      </p:sp>
    </p:spTree>
    <p:extLst>
      <p:ext uri="{BB962C8B-B14F-4D97-AF65-F5344CB8AC3E}">
        <p14:creationId xmlns:p14="http://schemas.microsoft.com/office/powerpoint/2010/main" val="2606693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all disciplines, but applications of these may be subject specific. </a:t>
            </a:r>
            <a:r>
              <a:rPr lang="en-US" dirty="0" err="1" smtClean="0"/>
              <a:t>Eg</a:t>
            </a:r>
            <a:r>
              <a:rPr lang="en-US" dirty="0" smtClean="0"/>
              <a:t> metadata</a:t>
            </a:r>
          </a:p>
          <a:p>
            <a:endParaRPr lang="en-US" dirty="0" smtClean="0"/>
          </a:p>
          <a:p>
            <a:r>
              <a:rPr lang="en-US" dirty="0" smtClean="0"/>
              <a:t>Some</a:t>
            </a:r>
            <a:r>
              <a:rPr lang="en-US" baseline="0" dirty="0" smtClean="0"/>
              <a:t> of these should be done throughout the data life cycle. (</a:t>
            </a:r>
            <a:r>
              <a:rPr lang="en-US" baseline="0" dirty="0" err="1" smtClean="0"/>
              <a:t>eg</a:t>
            </a:r>
            <a:r>
              <a:rPr lang="en-US" baseline="0" dirty="0" smtClean="0"/>
              <a:t> top 4)</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29</a:t>
            </a:fld>
            <a:endParaRPr lang="en-US"/>
          </a:p>
        </p:txBody>
      </p:sp>
    </p:spTree>
    <p:extLst>
      <p:ext uri="{BB962C8B-B14F-4D97-AF65-F5344CB8AC3E}">
        <p14:creationId xmlns:p14="http://schemas.microsoft.com/office/powerpoint/2010/main" val="3707221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place to start is with a data management plan. </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30</a:t>
            </a:fld>
            <a:endParaRPr lang="en-US"/>
          </a:p>
        </p:txBody>
      </p:sp>
    </p:spTree>
    <p:extLst>
      <p:ext uri="{BB962C8B-B14F-4D97-AF65-F5344CB8AC3E}">
        <p14:creationId xmlns:p14="http://schemas.microsoft.com/office/powerpoint/2010/main" val="2630747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typically 5 areas to be addressed in DMP.  However, </a:t>
            </a:r>
            <a:r>
              <a:rPr lang="en-US" dirty="0" err="1" smtClean="0"/>
              <a:t>requiremets</a:t>
            </a:r>
            <a:r>
              <a:rPr lang="en-US" dirty="0" smtClean="0"/>
              <a:t> will change with funding</a:t>
            </a:r>
            <a:r>
              <a:rPr lang="en-US" baseline="0" dirty="0" smtClean="0"/>
              <a:t> agency, so be sure to check the agencies requirements.</a:t>
            </a:r>
            <a:endParaRPr lang="en-US" dirty="0" smtClean="0"/>
          </a:p>
          <a:p>
            <a:endParaRPr lang="en-US" dirty="0" smtClean="0"/>
          </a:p>
          <a:p>
            <a:r>
              <a:rPr lang="en-US" dirty="0" smtClean="0"/>
              <a:t>Types of data to be produced. </a:t>
            </a:r>
          </a:p>
          <a:p>
            <a:r>
              <a:rPr lang="en-US" dirty="0" smtClean="0"/>
              <a:t> </a:t>
            </a:r>
          </a:p>
          <a:p>
            <a:r>
              <a:rPr lang="en-US" dirty="0" smtClean="0"/>
              <a:t>Standards or descriptions that would be used with the data (metadata).</a:t>
            </a:r>
          </a:p>
          <a:p>
            <a:endParaRPr lang="en-US" dirty="0" smtClean="0"/>
          </a:p>
          <a:p>
            <a:r>
              <a:rPr lang="en-US" dirty="0" smtClean="0"/>
              <a:t>How these data will be accessed and shared.</a:t>
            </a:r>
          </a:p>
          <a:p>
            <a:endParaRPr lang="en-US" dirty="0" smtClean="0"/>
          </a:p>
          <a:p>
            <a:r>
              <a:rPr lang="en-US" dirty="0" smtClean="0"/>
              <a:t>Policies and provisions for data sharing and reuse.</a:t>
            </a:r>
          </a:p>
          <a:p>
            <a:endParaRPr lang="en-US" dirty="0" smtClean="0"/>
          </a:p>
          <a:p>
            <a:r>
              <a:rPr lang="en-US" dirty="0" smtClean="0"/>
              <a:t>Provisions for archiving and preservation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8BF-51E0-4DB7-8251-D593488ABA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6906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office of digital humanities also posts all DMPs from approved applications.</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34</a:t>
            </a:fld>
            <a:endParaRPr lang="en-US"/>
          </a:p>
        </p:txBody>
      </p:sp>
    </p:spTree>
    <p:extLst>
      <p:ext uri="{BB962C8B-B14F-4D97-AF65-F5344CB8AC3E}">
        <p14:creationId xmlns:p14="http://schemas.microsoft.com/office/powerpoint/2010/main" val="3511919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all disciplines, but applications of these may be subject specific. </a:t>
            </a:r>
            <a:r>
              <a:rPr lang="en-US" dirty="0" err="1" smtClean="0"/>
              <a:t>Eg</a:t>
            </a:r>
            <a:r>
              <a:rPr lang="en-US" dirty="0" smtClean="0"/>
              <a:t> metadata</a:t>
            </a:r>
          </a:p>
          <a:p>
            <a:endParaRPr lang="en-US" dirty="0" smtClean="0"/>
          </a:p>
          <a:p>
            <a:r>
              <a:rPr lang="en-US" dirty="0" smtClean="0"/>
              <a:t>Some</a:t>
            </a:r>
            <a:r>
              <a:rPr lang="en-US" baseline="0" dirty="0" smtClean="0"/>
              <a:t> of these should be done throughout the data life cycle. (</a:t>
            </a:r>
            <a:r>
              <a:rPr lang="en-US" baseline="0" dirty="0" err="1" smtClean="0"/>
              <a:t>eg</a:t>
            </a:r>
            <a:r>
              <a:rPr lang="en-US" baseline="0" dirty="0" smtClean="0"/>
              <a:t> top 4)</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35</a:t>
            </a:fld>
            <a:endParaRPr lang="en-US"/>
          </a:p>
        </p:txBody>
      </p:sp>
    </p:spTree>
    <p:extLst>
      <p:ext uri="{BB962C8B-B14F-4D97-AF65-F5344CB8AC3E}">
        <p14:creationId xmlns:p14="http://schemas.microsoft.com/office/powerpoint/2010/main" val="3707221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36</a:t>
            </a:fld>
            <a:endParaRPr lang="en-US"/>
          </a:p>
        </p:txBody>
      </p:sp>
    </p:spTree>
    <p:extLst>
      <p:ext uri="{BB962C8B-B14F-4D97-AF65-F5344CB8AC3E}">
        <p14:creationId xmlns:p14="http://schemas.microsoft.com/office/powerpoint/2010/main" val="2905207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37</a:t>
            </a:fld>
            <a:endParaRPr lang="en-US"/>
          </a:p>
        </p:txBody>
      </p:sp>
    </p:spTree>
    <p:extLst>
      <p:ext uri="{BB962C8B-B14F-4D97-AF65-F5344CB8AC3E}">
        <p14:creationId xmlns:p14="http://schemas.microsoft.com/office/powerpoint/2010/main" val="580781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3</a:t>
            </a:fld>
            <a:endParaRPr lang="en-US"/>
          </a:p>
        </p:txBody>
      </p:sp>
    </p:spTree>
    <p:extLst>
      <p:ext uri="{BB962C8B-B14F-4D97-AF65-F5344CB8AC3E}">
        <p14:creationId xmlns:p14="http://schemas.microsoft.com/office/powerpoint/2010/main" val="1522892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best date</a:t>
            </a:r>
            <a:r>
              <a:rPr lang="en-US" baseline="0" dirty="0" smtClean="0"/>
              <a:t> format to use.  In the US we do month day year, but in Europe and other places they use day month year.  Putting year </a:t>
            </a:r>
            <a:r>
              <a:rPr lang="en-US" baseline="0" dirty="0" err="1" smtClean="0"/>
              <a:t>frist</a:t>
            </a:r>
            <a:r>
              <a:rPr lang="en-US" baseline="0" dirty="0" smtClean="0"/>
              <a:t> will help avoid confusion.</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38</a:t>
            </a:fld>
            <a:endParaRPr lang="en-US"/>
          </a:p>
        </p:txBody>
      </p:sp>
    </p:spTree>
    <p:extLst>
      <p:ext uri="{BB962C8B-B14F-4D97-AF65-F5344CB8AC3E}">
        <p14:creationId xmlns:p14="http://schemas.microsoft.com/office/powerpoint/2010/main" val="1474381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all disciplines, but applications of these may be subject specific. </a:t>
            </a:r>
            <a:r>
              <a:rPr lang="en-US" dirty="0" err="1" smtClean="0"/>
              <a:t>Eg</a:t>
            </a:r>
            <a:r>
              <a:rPr lang="en-US" dirty="0" smtClean="0"/>
              <a:t> metadata</a:t>
            </a:r>
          </a:p>
          <a:p>
            <a:endParaRPr lang="en-US" dirty="0" smtClean="0"/>
          </a:p>
          <a:p>
            <a:r>
              <a:rPr lang="en-US" dirty="0" smtClean="0"/>
              <a:t>Some</a:t>
            </a:r>
            <a:r>
              <a:rPr lang="en-US" baseline="0" dirty="0" smtClean="0"/>
              <a:t> of these should be done throughout the data life cycle. (</a:t>
            </a:r>
            <a:r>
              <a:rPr lang="en-US" baseline="0" dirty="0" err="1" smtClean="0"/>
              <a:t>eg</a:t>
            </a:r>
            <a:r>
              <a:rPr lang="en-US" baseline="0" dirty="0" smtClean="0"/>
              <a:t> top 4)</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39</a:t>
            </a:fld>
            <a:endParaRPr lang="en-US"/>
          </a:p>
        </p:txBody>
      </p:sp>
    </p:spTree>
    <p:extLst>
      <p:ext uri="{BB962C8B-B14F-4D97-AF65-F5344CB8AC3E}">
        <p14:creationId xmlns:p14="http://schemas.microsoft.com/office/powerpoint/2010/main" val="3707221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you describe your data is important.  Good descriptions makes it easier for you and others to use the data</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40</a:t>
            </a:fld>
            <a:endParaRPr lang="en-US"/>
          </a:p>
        </p:txBody>
      </p:sp>
    </p:spTree>
    <p:extLst>
      <p:ext uri="{BB962C8B-B14F-4D97-AF65-F5344CB8AC3E}">
        <p14:creationId xmlns:p14="http://schemas.microsoft.com/office/powerpoint/2010/main" val="1889440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a controlled vocabulary to make data more discoverable even for the researcher</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41</a:t>
            </a:fld>
            <a:endParaRPr lang="en-US"/>
          </a:p>
        </p:txBody>
      </p:sp>
    </p:spTree>
    <p:extLst>
      <p:ext uri="{BB962C8B-B14F-4D97-AF65-F5344CB8AC3E}">
        <p14:creationId xmlns:p14="http://schemas.microsoft.com/office/powerpoint/2010/main" val="3332912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Inter-university Consortium for Political and Social Research </a:t>
            </a:r>
          </a:p>
          <a:p>
            <a:r>
              <a:rPr lang="en-US" dirty="0" smtClean="0"/>
              <a:t>ICPSR maintains a data archive of more than 250,000 files of research in the social sciences. It hosts 16 specialized collections of data in education, aging, criminal justice, substance abuse, terrorism, and other fields.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030892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all disciplines, but applications of these may be subject specific. </a:t>
            </a:r>
            <a:r>
              <a:rPr lang="en-US" dirty="0" err="1" smtClean="0"/>
              <a:t>Eg</a:t>
            </a:r>
            <a:r>
              <a:rPr lang="en-US" dirty="0" smtClean="0"/>
              <a:t> metadata</a:t>
            </a:r>
          </a:p>
          <a:p>
            <a:endParaRPr lang="en-US" dirty="0" smtClean="0"/>
          </a:p>
          <a:p>
            <a:r>
              <a:rPr lang="en-US" dirty="0" smtClean="0"/>
              <a:t>Some</a:t>
            </a:r>
            <a:r>
              <a:rPr lang="en-US" baseline="0" dirty="0" smtClean="0"/>
              <a:t> of these should be done throughout the data life cycle. (</a:t>
            </a:r>
            <a:r>
              <a:rPr lang="en-US" baseline="0" dirty="0" err="1" smtClean="0"/>
              <a:t>eg</a:t>
            </a:r>
            <a:r>
              <a:rPr lang="en-US" baseline="0" dirty="0" smtClean="0"/>
              <a:t> top 4)</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43</a:t>
            </a:fld>
            <a:endParaRPr lang="en-US"/>
          </a:p>
        </p:txBody>
      </p:sp>
    </p:spTree>
    <p:extLst>
      <p:ext uri="{BB962C8B-B14F-4D97-AF65-F5344CB8AC3E}">
        <p14:creationId xmlns:p14="http://schemas.microsoft.com/office/powerpoint/2010/main" val="3707221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2B8BE6-9A06-47E4-BD20-C8B30611DC32}" type="slidenum">
              <a:rPr lang="en-US" smtClean="0"/>
              <a:t>44</a:t>
            </a:fld>
            <a:endParaRPr lang="en-US"/>
          </a:p>
        </p:txBody>
      </p:sp>
    </p:spTree>
    <p:extLst>
      <p:ext uri="{BB962C8B-B14F-4D97-AF65-F5344CB8AC3E}">
        <p14:creationId xmlns:p14="http://schemas.microsoft.com/office/powerpoint/2010/main" val="1422406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by now you understand that data backups and storage are very important .</a:t>
            </a:r>
            <a:r>
              <a:rPr lang="en-US" baseline="0" dirty="0" smtClean="0"/>
              <a:t> These are a few best practices.</a:t>
            </a:r>
            <a:endParaRPr lang="en-US" dirty="0" smtClean="0"/>
          </a:p>
          <a:p>
            <a:r>
              <a:rPr lang="en-US" dirty="0" smtClean="0"/>
              <a:t>Opportunities may vary depending on the researchers situation</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45</a:t>
            </a:fld>
            <a:endParaRPr lang="en-US"/>
          </a:p>
        </p:txBody>
      </p:sp>
    </p:spTree>
    <p:extLst>
      <p:ext uri="{BB962C8B-B14F-4D97-AF65-F5344CB8AC3E}">
        <p14:creationId xmlns:p14="http://schemas.microsoft.com/office/powerpoint/2010/main" val="3398676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Applies to all disciplines, but applications of these may be subject specific. </a:t>
            </a:r>
            <a:r>
              <a:rPr lang="en-US" dirty="0" err="1" smtClean="0"/>
              <a:t>Eg</a:t>
            </a:r>
            <a:r>
              <a:rPr lang="en-US" dirty="0" smtClean="0"/>
              <a:t> metadata</a:t>
            </a:r>
          </a:p>
          <a:p>
            <a:endParaRPr lang="en-US" dirty="0" smtClean="0"/>
          </a:p>
          <a:p>
            <a:r>
              <a:rPr lang="en-US" dirty="0" smtClean="0"/>
              <a:t>Some</a:t>
            </a:r>
            <a:r>
              <a:rPr lang="en-US" baseline="0" dirty="0" smtClean="0"/>
              <a:t> of these should be done throughout the data life cycle. (</a:t>
            </a:r>
            <a:r>
              <a:rPr lang="en-US" baseline="0" dirty="0" err="1" smtClean="0"/>
              <a:t>eg</a:t>
            </a:r>
            <a:r>
              <a:rPr lang="en-US" baseline="0" dirty="0" smtClean="0"/>
              <a:t> top 4)</a:t>
            </a:r>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48</a:t>
            </a:fld>
            <a:endParaRPr lang="en-US"/>
          </a:p>
        </p:txBody>
      </p:sp>
    </p:spTree>
    <p:extLst>
      <p:ext uri="{BB962C8B-B14F-4D97-AF65-F5344CB8AC3E}">
        <p14:creationId xmlns:p14="http://schemas.microsoft.com/office/powerpoint/2010/main" val="3707221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find/ share data.</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1403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3A0A9-F8F4-3E4B-88BA-84A96AE251FA}" type="slidenum">
              <a:rPr lang="en-US" smtClean="0"/>
              <a:t>4</a:t>
            </a:fld>
            <a:endParaRPr lang="en-US"/>
          </a:p>
        </p:txBody>
      </p:sp>
    </p:spTree>
    <p:extLst>
      <p:ext uri="{BB962C8B-B14F-4D97-AF65-F5344CB8AC3E}">
        <p14:creationId xmlns:p14="http://schemas.microsoft.com/office/powerpoint/2010/main" val="2357034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51</a:t>
            </a:fld>
            <a:endParaRPr lang="en-US"/>
          </a:p>
        </p:txBody>
      </p:sp>
    </p:spTree>
    <p:extLst>
      <p:ext uri="{BB962C8B-B14F-4D97-AF65-F5344CB8AC3E}">
        <p14:creationId xmlns:p14="http://schemas.microsoft.com/office/powerpoint/2010/main" val="899352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to Northwestern faculty, staff, student, or researcher at Northwestern University, with a current Northwestern University </a:t>
            </a:r>
            <a:r>
              <a:rPr lang="en-US" dirty="0" err="1" smtClean="0"/>
              <a:t>NetID</a:t>
            </a:r>
            <a:r>
              <a:rPr lang="en-US" dirty="0" smtClean="0"/>
              <a:t> and password. </a:t>
            </a:r>
          </a:p>
          <a:p>
            <a:r>
              <a:rPr lang="en-US" dirty="0" smtClean="0"/>
              <a:t>The content must be in digital form. </a:t>
            </a:r>
          </a:p>
          <a:p>
            <a:r>
              <a:rPr lang="en-US" dirty="0" smtClean="0"/>
              <a:t>The content must be permanent. The NULR is an archive that preserves scholarly output, not a place to store works in process. If you require this kind of service, please visit </a:t>
            </a:r>
            <a:r>
              <a:rPr lang="en-US" u="sng" dirty="0" smtClean="0">
                <a:hlinkClick r:id="rId3"/>
              </a:rPr>
              <a:t>http://box.northwestern.edu</a:t>
            </a:r>
            <a:r>
              <a:rPr lang="en-US" dirty="0" smtClean="0"/>
              <a:t>.  </a:t>
            </a:r>
          </a:p>
          <a:p>
            <a:r>
              <a:rPr lang="en-US" dirty="0" smtClean="0"/>
              <a:t>Scholarly publishers often allow researchers to upload either the pre-print (before submission to the journal) or the post-print (after submission and peer-review) versions of journal articles to institutional repositories</a:t>
            </a:r>
          </a:p>
          <a:p>
            <a:r>
              <a:rPr lang="en-US" dirty="0" smtClean="0"/>
              <a:t>As part of deposit you must choose a license. NULR prefers but does not require that materials be made available with a </a:t>
            </a:r>
            <a:r>
              <a:rPr lang="en-US" u="sng" dirty="0" smtClean="0">
                <a:hlinkClick r:id="rId4"/>
              </a:rPr>
              <a:t>Creative Commons</a:t>
            </a:r>
            <a:r>
              <a:rPr lang="en-US" dirty="0" smtClean="0"/>
              <a:t> license.  We recommend CC BY for articles and CC0 for data sets.</a:t>
            </a:r>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5587954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271252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608532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Repository Finder (https://repositoryfinder.datacite.org/ )</a:t>
            </a:r>
          </a:p>
          <a:p>
            <a:r>
              <a:rPr lang="en-US" dirty="0" smtClean="0"/>
              <a:t>Built on top of the Re3data registry</a:t>
            </a:r>
          </a:p>
          <a:p>
            <a:r>
              <a:rPr lang="en-US" dirty="0" smtClean="0"/>
              <a:t>Pilot project of the space and environment sciences community</a:t>
            </a:r>
          </a:p>
          <a:p>
            <a:r>
              <a:rPr lang="en-US" dirty="0" smtClean="0"/>
              <a:t>Allows you to easily find a repository to deposit data and to find FAIR repositories.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7309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04" name="Shape 3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buNone/>
            </a:pPr>
            <a:r>
              <a:rPr lang="en-US" sz="1800" b="0" i="0" u="none" strike="noStrike" cap="none" baseline="0" dirty="0" smtClean="0"/>
              <a:t>Will post to Arch</a:t>
            </a:r>
            <a:endParaRPr lang="en-US" sz="1800" b="0" i="0" u="none" strike="noStrike" cap="none" baseline="0" dirty="0"/>
          </a:p>
        </p:txBody>
      </p:sp>
      <p:sp>
        <p:nvSpPr>
          <p:cNvPr id="305" name="Shape 3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922048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000" b="0" i="0" u="none" strike="noStrike" cap="none" baseline="0" dirty="0"/>
          </a:p>
        </p:txBody>
      </p:sp>
      <p:sp>
        <p:nvSpPr>
          <p:cNvPr id="98" name="Shape 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955452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examples of the types of data.  Moon rocks are data, but when people talk about big data, little big data, or just data, they are usually talking</a:t>
            </a:r>
            <a:r>
              <a:rPr lang="en-US" baseline="0" dirty="0" smtClean="0"/>
              <a:t> about born digital data.  Born digital data is what we mean for the purposes of this presentation.</a:t>
            </a:r>
            <a:endParaRPr lang="en-US" dirty="0"/>
          </a:p>
        </p:txBody>
      </p:sp>
      <p:sp>
        <p:nvSpPr>
          <p:cNvPr id="4" name="Slide Number Placeholder 3"/>
          <p:cNvSpPr>
            <a:spLocks noGrp="1"/>
          </p:cNvSpPr>
          <p:nvPr>
            <p:ph type="sldNum" sz="quarter" idx="10"/>
          </p:nvPr>
        </p:nvSpPr>
        <p:spPr/>
        <p:txBody>
          <a:bodyPr/>
          <a:lstStyle/>
          <a:p>
            <a:fld id="{C402D8BF-51E0-4DB7-8251-D593488ABAE5}" type="slidenum">
              <a:rPr lang="en-US" smtClean="0"/>
              <a:t>6</a:t>
            </a:fld>
            <a:endParaRPr lang="en-US" dirty="0"/>
          </a:p>
        </p:txBody>
      </p:sp>
    </p:spTree>
    <p:extLst>
      <p:ext uri="{BB962C8B-B14F-4D97-AF65-F5344CB8AC3E}">
        <p14:creationId xmlns:p14="http://schemas.microsoft.com/office/powerpoint/2010/main" val="3747229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should a researcher begin?  With good data management.   Good data management is the basis of successful research. </a:t>
            </a:r>
          </a:p>
          <a:p>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7</a:t>
            </a:fld>
            <a:endParaRPr lang="en-US"/>
          </a:p>
        </p:txBody>
      </p:sp>
    </p:spTree>
    <p:extLst>
      <p:ext uri="{BB962C8B-B14F-4D97-AF65-F5344CB8AC3E}">
        <p14:creationId xmlns:p14="http://schemas.microsoft.com/office/powerpoint/2010/main" val="1353930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article from the Atlantic about the Current Biology study</a:t>
            </a:r>
          </a:p>
          <a:p>
            <a:r>
              <a:rPr lang="en-US" dirty="0" smtClean="0"/>
              <a:t>Prevention of data loss. As this study published in Current Biology in January 2014 shows:</a:t>
            </a:r>
          </a:p>
          <a:p>
            <a:r>
              <a:rPr lang="en-US" dirty="0" smtClean="0"/>
              <a:t>1. the availability of data decreased by 17% each year after publication </a:t>
            </a:r>
          </a:p>
          <a:p>
            <a:r>
              <a:rPr lang="en-US" dirty="0" smtClean="0"/>
              <a:t>2. most raw data from scientific papers published twenty years ago is unobtainable</a:t>
            </a:r>
          </a:p>
          <a:p>
            <a:r>
              <a:rPr lang="en-US" dirty="0" smtClean="0"/>
              <a:t>3. the most common obstacles to data sharing were because authors have since changed their contact information and can't be reached or because the data was stored using outdated technology, like floppy disks.</a:t>
            </a:r>
          </a:p>
          <a:p>
            <a:endParaRPr lang="en-US" dirty="0" smtClean="0"/>
          </a:p>
          <a:p>
            <a:r>
              <a:rPr lang="en-US" dirty="0" err="1" smtClean="0"/>
              <a:t>Reporducibility</a:t>
            </a:r>
            <a:r>
              <a:rPr lang="en-US" dirty="0" smtClean="0"/>
              <a:t>-</a:t>
            </a:r>
            <a:r>
              <a:rPr lang="en-US" baseline="0" dirty="0" smtClean="0"/>
              <a:t>  </a:t>
            </a:r>
          </a:p>
          <a:p>
            <a:r>
              <a:rPr lang="en-US" baseline="0" dirty="0" smtClean="0"/>
              <a:t>Big issue in social sciences, especially psychology</a:t>
            </a:r>
            <a:endParaRPr lang="en-US" dirty="0" smtClean="0"/>
          </a:p>
          <a:p>
            <a:r>
              <a:rPr lang="en-US" dirty="0" smtClean="0"/>
              <a:t>One study showed that 80% of cancer papers were irreproducible</a:t>
            </a:r>
          </a:p>
          <a:p>
            <a:endParaRPr lang="en-US" dirty="0" smtClean="0"/>
          </a:p>
          <a:p>
            <a:r>
              <a:rPr lang="en-US" dirty="0" smtClean="0"/>
              <a:t>Data Reuse</a:t>
            </a:r>
          </a:p>
          <a:p>
            <a:r>
              <a:rPr lang="en-US" dirty="0" smtClean="0"/>
              <a:t>How important is old climate data today?</a:t>
            </a:r>
          </a:p>
          <a:p>
            <a:endParaRPr lang="en-US" dirty="0"/>
          </a:p>
        </p:txBody>
      </p:sp>
      <p:sp>
        <p:nvSpPr>
          <p:cNvPr id="4" name="Slide Number Placeholder 3"/>
          <p:cNvSpPr>
            <a:spLocks noGrp="1"/>
          </p:cNvSpPr>
          <p:nvPr>
            <p:ph type="sldNum" sz="quarter" idx="10"/>
          </p:nvPr>
        </p:nvSpPr>
        <p:spPr/>
        <p:txBody>
          <a:bodyPr/>
          <a:lstStyle/>
          <a:p>
            <a:fld id="{682B8BE6-9A06-47E4-BD20-C8B30611DC32}" type="slidenum">
              <a:rPr lang="en-US" smtClean="0"/>
              <a:t>9</a:t>
            </a:fld>
            <a:endParaRPr lang="en-US"/>
          </a:p>
        </p:txBody>
      </p:sp>
    </p:spTree>
    <p:extLst>
      <p:ext uri="{BB962C8B-B14F-4D97-AF65-F5344CB8AC3E}">
        <p14:creationId xmlns:p14="http://schemas.microsoft.com/office/powerpoint/2010/main" val="78753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000" b="0" i="0" u="none" strike="noStrike" cap="none" baseline="0" dirty="0"/>
          </a:p>
        </p:txBody>
      </p:sp>
      <p:sp>
        <p:nvSpPr>
          <p:cNvPr id="98" name="Shape 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29696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1590427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68962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379552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2" name="Shape 2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dirty="0"/>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dirty="0"/>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solidFill>
                  <a:prstClr val="black">
                    <a:tint val="75000"/>
                  </a:prstClr>
                </a:solidFill>
              </a:rPr>
              <a:pPr/>
              <a:t>9/24/2019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BBEC0E-B3E1-48A1-9F68-8A2A54A2D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64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solidFill>
                  <a:prstClr val="black">
                    <a:tint val="75000"/>
                  </a:prstClr>
                </a:solidFill>
              </a:rPr>
              <a:pPr/>
              <a:t>9/24/2019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BBEC0E-B3E1-48A1-9F68-8A2A54A2D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64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Date Placeholder 11"/>
          <p:cNvSpPr>
            <a:spLocks noGrp="1"/>
          </p:cNvSpPr>
          <p:nvPr>
            <p:ph type="dt" sz="half" idx="14"/>
          </p:nvPr>
        </p:nvSpPr>
        <p:spPr>
          <a:xfrm>
            <a:off x="2695696" y="6436626"/>
            <a:ext cx="850392" cy="224367"/>
          </a:xfrm>
          <a:prstGeom prst="rect">
            <a:avLst/>
          </a:prstGeom>
        </p:spPr>
        <p:txBody>
          <a:bodyPr/>
          <a:lstStyle/>
          <a:p>
            <a:pPr defTabSz="457200"/>
            <a:fld id="{6E460D88-FDEE-654D-9AC4-EB2542DECCF3}" type="datetime1">
              <a:rPr lang="en-US" smtClean="0">
                <a:solidFill>
                  <a:srgbClr val="54585A"/>
                </a:solidFill>
              </a:rPr>
              <a:pPr defTabSz="457200"/>
              <a:t>9/24/2019</a:t>
            </a:fld>
            <a:endParaRPr lang="en-US" dirty="0">
              <a:solidFill>
                <a:srgbClr val="54585A"/>
              </a:solidFill>
            </a:endParaRPr>
          </a:p>
        </p:txBody>
      </p:sp>
      <p:sp>
        <p:nvSpPr>
          <p:cNvPr id="7" name="Footer Placeholder 12"/>
          <p:cNvSpPr>
            <a:spLocks noGrp="1"/>
          </p:cNvSpPr>
          <p:nvPr>
            <p:ph type="ftr" sz="quarter" idx="15"/>
          </p:nvPr>
        </p:nvSpPr>
        <p:spPr>
          <a:xfrm>
            <a:off x="3121994" y="6374244"/>
            <a:ext cx="5181600" cy="308355"/>
          </a:xfrm>
          <a:prstGeom prst="rect">
            <a:avLst/>
          </a:prstGeom>
        </p:spPr>
        <p:txBody>
          <a:bodyPr/>
          <a:lstStyle/>
          <a:p>
            <a:pPr defTabSz="457200"/>
            <a:r>
              <a:rPr lang="en-US" smtClean="0">
                <a:solidFill>
                  <a:srgbClr val="605F62"/>
                </a:solidFill>
              </a:rPr>
              <a:t>Presentation or Section Title</a:t>
            </a:r>
            <a:endParaRPr lang="en-US" dirty="0">
              <a:solidFill>
                <a:srgbClr val="605F62"/>
              </a:solidFill>
            </a:endParaRPr>
          </a:p>
        </p:txBody>
      </p:sp>
      <p:sp>
        <p:nvSpPr>
          <p:cNvPr id="8" name="Slide Number Placeholder 13"/>
          <p:cNvSpPr>
            <a:spLocks noGrp="1"/>
          </p:cNvSpPr>
          <p:nvPr>
            <p:ph type="sldNum" sz="quarter" idx="16"/>
          </p:nvPr>
        </p:nvSpPr>
        <p:spPr>
          <a:xfrm>
            <a:off x="8305800" y="6374245"/>
            <a:ext cx="346745" cy="308355"/>
          </a:xfrm>
          <a:prstGeom prst="rect">
            <a:avLst/>
          </a:prstGeom>
        </p:spPr>
        <p:txBody>
          <a:bodyPr/>
          <a:lstStyle/>
          <a:p>
            <a:pPr defTabSz="457200"/>
            <a:fld id="{0D558541-60C9-42A2-8392-FF12533A6B7A}" type="slidenum">
              <a:rPr lang="en-US" smtClean="0">
                <a:solidFill>
                  <a:srgbClr val="B0A2C5"/>
                </a:solidFill>
              </a:rPr>
              <a:pPr defTabSz="457200"/>
              <a:t>‹#›</a:t>
            </a:fld>
            <a:endParaRPr lang="en-US" dirty="0">
              <a:solidFill>
                <a:srgbClr val="B0A2C5"/>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7413" y="6328494"/>
            <a:ext cx="1788381" cy="452796"/>
          </a:xfrm>
          <a:prstGeom prst="rect">
            <a:avLst/>
          </a:prstGeom>
        </p:spPr>
      </p:pic>
    </p:spTree>
    <p:extLst>
      <p:ext uri="{BB962C8B-B14F-4D97-AF65-F5344CB8AC3E}">
        <p14:creationId xmlns:p14="http://schemas.microsoft.com/office/powerpoint/2010/main" val="3218371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4217998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497A1CCF-76E0-416A-96D9-2BF752252160}" type="datetimeFigureOut">
              <a:rPr lang="en-US" smtClean="0">
                <a:solidFill>
                  <a:prstClr val="black">
                    <a:tint val="75000"/>
                  </a:prstClr>
                </a:solidFill>
              </a:rPr>
              <a:pPr defTabSz="685800">
                <a:defRPr/>
              </a:pPr>
              <a:t>9/24/2019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EBBEC0E-B3E1-48A1-9F68-8A2A54A2D039}"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087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7A1CCF-76E0-416A-96D9-2BF752252160}" type="datetimeFigureOut">
              <a:rPr lang="en-US" sz="1350" smtClean="0">
                <a:solidFill>
                  <a:srgbClr val="A1E8D9"/>
                </a:solidFill>
              </a:rPr>
              <a:pPr defTabSz="685800"/>
              <a:t>9/24/2019</a:t>
            </a:fld>
            <a:endParaRPr lang="en-US" sz="1350">
              <a:solidFill>
                <a:srgbClr val="A1E8D9"/>
              </a:solidFill>
            </a:endParaRPr>
          </a:p>
        </p:txBody>
      </p:sp>
      <p:sp>
        <p:nvSpPr>
          <p:cNvPr id="3" name="Footer Placeholder 2"/>
          <p:cNvSpPr>
            <a:spLocks noGrp="1"/>
          </p:cNvSpPr>
          <p:nvPr>
            <p:ph type="ftr" sz="quarter" idx="11"/>
          </p:nvPr>
        </p:nvSpPr>
        <p:spPr/>
        <p:txBody>
          <a:bodyPr/>
          <a:lstStyle/>
          <a:p>
            <a:pPr defTabSz="685800"/>
            <a:endParaRPr lang="en-US" sz="1350">
              <a:solidFill>
                <a:srgbClr val="A1E8D9"/>
              </a:solidFill>
            </a:endParaRPr>
          </a:p>
        </p:txBody>
      </p:sp>
      <p:sp>
        <p:nvSpPr>
          <p:cNvPr id="4" name="Slide Number Placeholder 3"/>
          <p:cNvSpPr>
            <a:spLocks noGrp="1"/>
          </p:cNvSpPr>
          <p:nvPr>
            <p:ph type="sldNum" sz="quarter" idx="12"/>
          </p:nvPr>
        </p:nvSpPr>
        <p:spPr/>
        <p:txBody>
          <a:bodyPr/>
          <a:lstStyle/>
          <a:p>
            <a:pPr defTabSz="685800"/>
            <a:fld id="{DEBBEC0E-B3E1-48A1-9F68-8A2A54A2D039}" type="slidenum">
              <a:rPr lang="en-US" sz="1350" smtClean="0">
                <a:solidFill>
                  <a:srgbClr val="A1E8D9"/>
                </a:solidFill>
              </a:rPr>
              <a:pPr defTabSz="685800"/>
              <a:t>‹#›</a:t>
            </a:fld>
            <a:endParaRPr lang="en-US" sz="1350">
              <a:solidFill>
                <a:srgbClr val="A1E8D9"/>
              </a:solidFill>
            </a:endParaRPr>
          </a:p>
        </p:txBody>
      </p:sp>
    </p:spTree>
    <p:extLst>
      <p:ext uri="{BB962C8B-B14F-4D97-AF65-F5344CB8AC3E}">
        <p14:creationId xmlns:p14="http://schemas.microsoft.com/office/powerpoint/2010/main" val="793446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7A1CCF-76E0-416A-96D9-2BF752252160}" type="datetimeFigureOut">
              <a:rPr lang="en-US" sz="1350" smtClean="0">
                <a:solidFill>
                  <a:srgbClr val="A1E8D9"/>
                </a:solidFill>
              </a:rPr>
              <a:pPr defTabSz="685800"/>
              <a:t>9/24/2019</a:t>
            </a:fld>
            <a:endParaRPr lang="en-US" sz="1350">
              <a:solidFill>
                <a:srgbClr val="A1E8D9"/>
              </a:solidFill>
            </a:endParaRPr>
          </a:p>
        </p:txBody>
      </p:sp>
      <p:sp>
        <p:nvSpPr>
          <p:cNvPr id="5" name="Footer Placeholder 4"/>
          <p:cNvSpPr>
            <a:spLocks noGrp="1"/>
          </p:cNvSpPr>
          <p:nvPr>
            <p:ph type="ftr" sz="quarter" idx="11"/>
          </p:nvPr>
        </p:nvSpPr>
        <p:spPr/>
        <p:txBody>
          <a:bodyPr/>
          <a:lstStyle/>
          <a:p>
            <a:pPr defTabSz="685800"/>
            <a:endParaRPr lang="en-US" sz="1350">
              <a:solidFill>
                <a:srgbClr val="A1E8D9"/>
              </a:solidFill>
            </a:endParaRPr>
          </a:p>
        </p:txBody>
      </p:sp>
      <p:sp>
        <p:nvSpPr>
          <p:cNvPr id="6" name="Slide Number Placeholder 5"/>
          <p:cNvSpPr>
            <a:spLocks noGrp="1"/>
          </p:cNvSpPr>
          <p:nvPr>
            <p:ph type="sldNum" sz="quarter" idx="12"/>
          </p:nvPr>
        </p:nvSpPr>
        <p:spPr/>
        <p:txBody>
          <a:bodyPr/>
          <a:lstStyle/>
          <a:p>
            <a:pPr defTabSz="685800"/>
            <a:fld id="{DEBBEC0E-B3E1-48A1-9F68-8A2A54A2D039}" type="slidenum">
              <a:rPr lang="en-US" sz="1350" smtClean="0">
                <a:solidFill>
                  <a:srgbClr val="A1E8D9"/>
                </a:solidFill>
              </a:rPr>
              <a:pPr defTabSz="685800"/>
              <a:t>‹#›</a:t>
            </a:fld>
            <a:endParaRPr lang="en-US" sz="1350">
              <a:solidFill>
                <a:srgbClr val="A1E8D9"/>
              </a:solidFill>
            </a:endParaRPr>
          </a:p>
        </p:txBody>
      </p:sp>
    </p:spTree>
    <p:extLst>
      <p:ext uri="{BB962C8B-B14F-4D97-AF65-F5344CB8AC3E}">
        <p14:creationId xmlns:p14="http://schemas.microsoft.com/office/powerpoint/2010/main" val="50556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A1CCF-76E0-416A-96D9-2BF752252160}"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2634764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fld id="{374C8C3F-E1B2-40BD-BB18-5C198EDD6B33}" type="datetimeFigureOut">
              <a:rPr lang="en-US" smtClean="0">
                <a:solidFill>
                  <a:prstClr val="black">
                    <a:tint val="75000"/>
                  </a:prstClr>
                </a:solidFill>
              </a:rPr>
              <a:pPr defTabSz="514350"/>
              <a:t>9/24/2019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51435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514350"/>
            <a:fld id="{73C4D153-F835-4D27-82BA-065C6671E30B}"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1372135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7A1CCF-76E0-416A-96D9-2BF752252160}"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2020279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7A1CCF-76E0-416A-96D9-2BF752252160}"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41666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7A1CCF-76E0-416A-96D9-2BF752252160}" type="datetimeFigureOut">
              <a:rPr lang="en-US" smtClean="0"/>
              <a:t>9/24/2019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41361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7A1CCF-76E0-416A-96D9-2BF752252160}" type="datetimeFigureOut">
              <a:rPr lang="en-US" smtClean="0"/>
              <a:t>9/24/2019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47360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7A1CCF-76E0-416A-96D9-2BF752252160}" type="datetimeFigureOut">
              <a:rPr lang="en-US" smtClean="0"/>
              <a:t>9/24/2019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258827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7A1CCF-76E0-416A-96D9-2BF752252160}"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548118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7A1CCF-76E0-416A-96D9-2BF752252160}"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BEC0E-B3E1-48A1-9F68-8A2A54A2D039}" type="slidenum">
              <a:rPr lang="en-US" smtClean="0"/>
              <a:t>‹#›</a:t>
            </a:fld>
            <a:endParaRPr lang="en-US"/>
          </a:p>
        </p:txBody>
      </p:sp>
    </p:spTree>
    <p:extLst>
      <p:ext uri="{BB962C8B-B14F-4D97-AF65-F5344CB8AC3E}">
        <p14:creationId xmlns:p14="http://schemas.microsoft.com/office/powerpoint/2010/main" val="2607014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jpeg"/><Relationship Id="rId4"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A1CCF-76E0-416A-96D9-2BF752252160}" type="datetimeFigureOut">
              <a:rPr lang="en-US" smtClean="0"/>
              <a:t>9/24/2019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BEC0E-B3E1-48A1-9F68-8A2A54A2D039}" type="slidenum">
              <a:rPr lang="en-US" smtClean="0"/>
              <a:t>‹#›</a:t>
            </a:fld>
            <a:endParaRPr lang="en-US"/>
          </a:p>
        </p:txBody>
      </p:sp>
    </p:spTree>
    <p:extLst>
      <p:ext uri="{BB962C8B-B14F-4D97-AF65-F5344CB8AC3E}">
        <p14:creationId xmlns:p14="http://schemas.microsoft.com/office/powerpoint/2010/main" val="1277717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a:lvl1pPr>
            <a:lvl2pPr marL="742950" marR="0" indent="-107950" algn="l" rtl="0">
              <a:spcBef>
                <a:spcPts val="560"/>
              </a:spcBef>
              <a:buClr>
                <a:schemeClr val="dk1"/>
              </a:buClr>
              <a:buFont typeface="Calibri"/>
              <a:buChar char="–"/>
              <a:defRPr/>
            </a:lvl2pPr>
            <a:lvl3pPr marL="1143000" marR="0" indent="-76200" algn="l" rtl="0">
              <a:spcBef>
                <a:spcPts val="480"/>
              </a:spcBef>
              <a:buClr>
                <a:schemeClr val="dk1"/>
              </a:buClr>
              <a:buFont typeface="Calibri"/>
              <a:buChar char="•"/>
              <a:defRPr/>
            </a:lvl3pPr>
            <a:lvl4pPr marL="1600200" marR="0" indent="-101600" algn="l" rtl="0">
              <a:spcBef>
                <a:spcPts val="400"/>
              </a:spcBef>
              <a:buClr>
                <a:schemeClr val="dk1"/>
              </a:buClr>
              <a:buFont typeface="Calibri"/>
              <a:buChar char="–"/>
              <a:defRPr/>
            </a:lvl4pPr>
            <a:lvl5pPr marL="2057400" marR="0" indent="-101600" algn="l" rtl="0">
              <a:spcBef>
                <a:spcPts val="400"/>
              </a:spcBef>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a:lvl1pPr>
            <a:lvl2pPr marL="457200" marR="0" indent="0" algn="l" rtl="0">
              <a:defRPr/>
            </a:lvl2pPr>
            <a:lvl3pPr marL="914400" marR="0" indent="0" algn="l" rtl="0">
              <a:defRPr/>
            </a:lvl3pPr>
            <a:lvl4pPr marL="1371600" marR="0" indent="0" algn="l" rtl="0">
              <a:defRPr/>
            </a:lvl4pPr>
            <a:lvl5pPr marL="1828800" marR="0" indent="0" algn="l" rtl="0">
              <a:defRPr/>
            </a:lvl5pPr>
            <a:lvl6pPr marL="2286000" marR="0" indent="0" algn="l" rtl="0">
              <a:defRPr/>
            </a:lvl6pPr>
            <a:lvl7pPr marL="2743200" marR="0" indent="0" algn="l" rtl="0">
              <a:defRPr/>
            </a:lvl7pPr>
            <a:lvl8pPr marL="3200400" marR="0" indent="0" algn="l" rtl="0">
              <a:defRPr/>
            </a:lvl8pPr>
            <a:lvl9pPr marL="3657600" marR="0" indent="0" algn="l" rtl="0">
              <a:defRPr/>
            </a:lvl9pPr>
          </a:lstStyle>
          <a:p>
            <a:endParaRPr sz="1400" kern="0" dirty="0">
              <a:solidFill>
                <a:srgbClr val="000000"/>
              </a:solidFill>
              <a:cs typeface="Arial"/>
              <a:sym typeface="Arial"/>
              <a:rtl val="0"/>
            </a:endParaRPr>
          </a:p>
        </p:txBody>
      </p:sp>
    </p:spTree>
  </p:cSld>
  <p:clrMap bg1="lt1" tx1="dk1" bg2="dk2" tx2="lt2" accent1="accent1" accent2="accent2" accent3="accent3" accent4="accent4" accent5="accent5" accent6="accent6" hlink="hlink" folHlink="folHlink"/>
  <p:sldLayoutIdLst>
    <p:sldLayoutId id="2147483661"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A1CCF-76E0-416A-96D9-2BF752252160}" type="datetimeFigureOut">
              <a:rPr lang="en-US" smtClean="0">
                <a:solidFill>
                  <a:prstClr val="black">
                    <a:tint val="75000"/>
                  </a:prstClr>
                </a:solidFill>
              </a:rPr>
              <a:pPr/>
              <a:t>9/24/2019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BEC0E-B3E1-48A1-9F68-8A2A54A2D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717194"/>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A1CCF-76E0-416A-96D9-2BF752252160}" type="datetimeFigureOut">
              <a:rPr lang="en-US" smtClean="0">
                <a:solidFill>
                  <a:prstClr val="black">
                    <a:tint val="75000"/>
                  </a:prstClr>
                </a:solidFill>
              </a:rPr>
              <a:pPr/>
              <a:t>9/24/2019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BEC0E-B3E1-48A1-9F68-8A2A54A2D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717194"/>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1100604" y="168284"/>
            <a:ext cx="7159932" cy="1016000"/>
          </a:xfrm>
          <a:prstGeom prst="rect">
            <a:avLst/>
          </a:prstGeom>
        </p:spPr>
        <p:txBody>
          <a:bodyPr vert="horz" lIns="0" tIns="0" rIns="91440" bIns="45720" rtlCol="0" anchor="b">
            <a:noAutofit/>
          </a:bodyPr>
          <a:lstStyle/>
          <a:p>
            <a:r>
              <a:rPr lang="en-US" dirty="0"/>
              <a:t>Click to edit Master title style</a:t>
            </a:r>
          </a:p>
        </p:txBody>
      </p:sp>
      <p:sp>
        <p:nvSpPr>
          <p:cNvPr id="15" name="Text Placeholder 2"/>
          <p:cNvSpPr>
            <a:spLocks noGrp="1"/>
          </p:cNvSpPr>
          <p:nvPr>
            <p:ph type="body" idx="1"/>
          </p:nvPr>
        </p:nvSpPr>
        <p:spPr>
          <a:xfrm>
            <a:off x="932610" y="2033045"/>
            <a:ext cx="7350339" cy="397193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p:cNvSpPr>
            <a:spLocks noGrp="1"/>
          </p:cNvSpPr>
          <p:nvPr>
            <p:ph type="dt" sz="half" idx="2"/>
          </p:nvPr>
        </p:nvSpPr>
        <p:spPr>
          <a:xfrm>
            <a:off x="2756915" y="6445093"/>
            <a:ext cx="850392" cy="224367"/>
          </a:xfrm>
          <a:prstGeom prst="rect">
            <a:avLst/>
          </a:prstGeom>
        </p:spPr>
        <p:txBody>
          <a:bodyPr vert="horz" wrap="none" lIns="0" tIns="0" rIns="0" bIns="0" rtlCol="0" anchor="b"/>
          <a:lstStyle>
            <a:lvl1pPr>
              <a:defRPr lang="en-US" sz="800" smtClean="0"/>
            </a:lvl1pPr>
          </a:lstStyle>
          <a:p>
            <a:fld id="{4DD056AA-046F-1E41-8A7D-BECBA863898E}" type="datetime1">
              <a:rPr lang="en-US" smtClean="0"/>
              <a:t>9/24/2019</a:t>
            </a:fld>
            <a:endParaRPr lang="en-US" dirty="0"/>
          </a:p>
        </p:txBody>
      </p:sp>
      <p:sp>
        <p:nvSpPr>
          <p:cNvPr id="17" name="Footer Placeholder 4"/>
          <p:cNvSpPr>
            <a:spLocks noGrp="1"/>
          </p:cNvSpPr>
          <p:nvPr>
            <p:ph type="ftr" sz="quarter" idx="3"/>
          </p:nvPr>
        </p:nvSpPr>
        <p:spPr>
          <a:xfrm>
            <a:off x="3868431" y="6382711"/>
            <a:ext cx="4435163" cy="308355"/>
          </a:xfrm>
          <a:prstGeom prst="rect">
            <a:avLst/>
          </a:prstGeom>
        </p:spPr>
        <p:txBody>
          <a:bodyPr vert="horz" lIns="0" tIns="0" rIns="0" bIns="0" rtlCol="0" anchor="b"/>
          <a:lstStyle>
            <a:lvl1pPr algn="r">
              <a:defRPr sz="1400">
                <a:solidFill>
                  <a:schemeClr val="tx1"/>
                </a:solidFill>
              </a:defRPr>
            </a:lvl1pPr>
          </a:lstStyle>
          <a:p>
            <a:r>
              <a:rPr lang="en-US">
                <a:solidFill>
                  <a:srgbClr val="605F62"/>
                </a:solidFill>
              </a:rPr>
              <a:t>Presentation or Section Title</a:t>
            </a:r>
            <a:endParaRPr lang="en-US" dirty="0">
              <a:solidFill>
                <a:srgbClr val="605F62"/>
              </a:solidFill>
            </a:endParaRPr>
          </a:p>
        </p:txBody>
      </p:sp>
      <p:sp>
        <p:nvSpPr>
          <p:cNvPr id="18" name="Slide Number Placeholder 5"/>
          <p:cNvSpPr>
            <a:spLocks noGrp="1"/>
          </p:cNvSpPr>
          <p:nvPr>
            <p:ph type="sldNum" sz="quarter" idx="4"/>
          </p:nvPr>
        </p:nvSpPr>
        <p:spPr>
          <a:xfrm>
            <a:off x="8305800" y="6382712"/>
            <a:ext cx="346745" cy="308355"/>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pic>
        <p:nvPicPr>
          <p:cNvPr id="4" name="Picture 3" descr="PPT-RGB-Shapes1.ai"/>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30198" y="507101"/>
            <a:ext cx="1572122" cy="732972"/>
          </a:xfrm>
          <a:prstGeom prst="rect">
            <a:avLst/>
          </a:prstGeom>
        </p:spPr>
      </p:pic>
      <p:pic>
        <p:nvPicPr>
          <p:cNvPr id="5" name="Picture 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07413" y="6328494"/>
            <a:ext cx="1788381" cy="452796"/>
          </a:xfrm>
          <a:prstGeom prst="rect">
            <a:avLst/>
          </a:prstGeom>
        </p:spPr>
      </p:pic>
    </p:spTree>
    <p:extLst>
      <p:ext uri="{BB962C8B-B14F-4D97-AF65-F5344CB8AC3E}">
        <p14:creationId xmlns:p14="http://schemas.microsoft.com/office/powerpoint/2010/main" val="3463514707"/>
      </p:ext>
    </p:extLst>
  </p:cSld>
  <p:clrMap bg1="lt1" tx1="dk1" bg2="lt2" tx2="dk2" accent1="accent1" accent2="accent2" accent3="accent3" accent4="accent4" accent5="accent5" accent6="accent6" hlink="hlink" folHlink="folHlink"/>
  <p:sldLayoutIdLst>
    <p:sldLayoutId id="2147483676" r:id="rId1"/>
    <p:sldLayoutId id="2147483681" r:id="rId2"/>
  </p:sldLayoutIdLst>
  <p:hf hdr="0"/>
  <p:txStyles>
    <p:titleStyle>
      <a:lvl1pPr algn="l" defTabSz="457200" rtl="0" eaLnBrk="1" latinLnBrk="0" hangingPunct="1">
        <a:lnSpc>
          <a:spcPct val="90000"/>
        </a:lnSpc>
        <a:spcBef>
          <a:spcPct val="0"/>
        </a:spcBef>
        <a:buNone/>
        <a:tabLst/>
        <a:defRPr sz="2800" kern="1200">
          <a:solidFill>
            <a:schemeClr val="tx2"/>
          </a:solidFill>
          <a:latin typeface="+mj-lt"/>
          <a:ea typeface="+mj-ea"/>
          <a:cs typeface="+mj-cs"/>
        </a:defRPr>
      </a:lvl1pPr>
    </p:titleStyle>
    <p:bodyStyle>
      <a:lvl1pPr marL="174625" indent="-174625"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1pPr>
      <a:lvl2pPr marL="403225" indent="-228600" algn="l" defTabSz="457200" rtl="0" eaLnBrk="1" latinLnBrk="0" hangingPunct="1">
        <a:spcBef>
          <a:spcPct val="20000"/>
        </a:spcBef>
        <a:buSzPct val="80000"/>
        <a:buFont typeface="Lucida Grande"/>
        <a:buChar char="-"/>
        <a:defRPr sz="1700" kern="1200">
          <a:solidFill>
            <a:schemeClr val="tx1"/>
          </a:solidFill>
          <a:latin typeface="+mn-lt"/>
          <a:ea typeface="+mn-ea"/>
          <a:cs typeface="+mn-cs"/>
        </a:defRPr>
      </a:lvl2pPr>
      <a:lvl3pPr marL="630238" indent="-174625"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8838" indent="-176213" algn="l" defTabSz="457200" rtl="0" eaLnBrk="1" latinLnBrk="0" hangingPunct="1">
        <a:spcBef>
          <a:spcPct val="20000"/>
        </a:spcBef>
        <a:buFont typeface="Arial"/>
        <a:buChar char="•"/>
        <a:defRPr sz="1400" kern="1200">
          <a:solidFill>
            <a:schemeClr val="tx1"/>
          </a:solidFill>
          <a:latin typeface="+mn-lt"/>
          <a:ea typeface="+mn-ea"/>
          <a:cs typeface="+mn-cs"/>
        </a:defRPr>
      </a:lvl4pPr>
      <a:lvl5pPr marL="1025525" indent="-166688"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97A1CCF-76E0-416A-96D9-2BF752252160}" type="datetimeFigureOut">
              <a:rPr lang="en-US" smtClean="0">
                <a:solidFill>
                  <a:prstClr val="black">
                    <a:tint val="75000"/>
                  </a:prstClr>
                </a:solidFill>
              </a:rPr>
              <a:pPr/>
              <a:t>9/24/2019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EBBEC0E-B3E1-48A1-9F68-8A2A54A2D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038883"/>
      </p:ext>
    </p:extLst>
  </p:cSld>
  <p:clrMap bg1="lt1" tx1="dk1" bg2="lt2" tx2="dk2" accent1="accent1" accent2="accent2" accent3="accent3" accent4="accent4" accent5="accent5" accent6="accent6" hlink="hlink" folHlink="folHlink"/>
  <p:sldLayoutIdLst>
    <p:sldLayoutId id="2147483710"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593367"/>
            <a:ext cx="8520600" cy="943200"/>
          </a:xfrm>
          <a:prstGeom prst="rect">
            <a:avLst/>
          </a:prstGeom>
          <a:noFill/>
          <a:ln>
            <a:noFill/>
          </a:ln>
        </p:spPr>
        <p:txBody>
          <a:bodyPr wrap="square" lIns="91425" tIns="91425" rIns="91425" bIns="91425" anchor="t" anchorCtr="0"/>
          <a:lstStyle>
            <a:lvl1pPr lvl="0" rtl="0">
              <a:spcBef>
                <a:spcPts val="0"/>
              </a:spcBef>
              <a:buSzPts val="3600"/>
              <a:buFont typeface="Lora"/>
              <a:buNone/>
              <a:defRPr sz="3600" b="1">
                <a:latin typeface="Lora"/>
                <a:ea typeface="Lora"/>
                <a:cs typeface="Lora"/>
                <a:sym typeface="Lora"/>
              </a:defRPr>
            </a:lvl1pPr>
            <a:lvl2pPr lvl="1"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52" name="Shape 52"/>
          <p:cNvSpPr txBox="1">
            <a:spLocks noGrp="1"/>
          </p:cNvSpPr>
          <p:nvPr>
            <p:ph type="body" idx="1"/>
          </p:nvPr>
        </p:nvSpPr>
        <p:spPr>
          <a:xfrm>
            <a:off x="311700" y="1688433"/>
            <a:ext cx="8520600" cy="4403600"/>
          </a:xfrm>
          <a:prstGeom prst="rect">
            <a:avLst/>
          </a:prstGeom>
          <a:noFill/>
          <a:ln>
            <a:noFill/>
          </a:ln>
        </p:spPr>
        <p:txBody>
          <a:bodyPr wrap="square" lIns="91425" tIns="91425" rIns="91425" bIns="91425" anchor="t" anchorCtr="0"/>
          <a:lstStyle>
            <a:lvl1pPr lvl="0" rtl="0">
              <a:lnSpc>
                <a:spcPct val="115000"/>
              </a:lnSpc>
              <a:spcBef>
                <a:spcPts val="0"/>
              </a:spcBef>
              <a:spcAft>
                <a:spcPts val="1600"/>
              </a:spcAft>
              <a:buClr>
                <a:schemeClr val="dk2"/>
              </a:buClr>
              <a:buSzPts val="1800"/>
              <a:buFont typeface="Open Sans"/>
              <a:buChar char="●"/>
              <a:defRPr sz="1800">
                <a:solidFill>
                  <a:schemeClr val="dk2"/>
                </a:solidFill>
                <a:latin typeface="Open Sans"/>
                <a:ea typeface="Open Sans"/>
                <a:cs typeface="Open Sans"/>
                <a:sym typeface="Open Sans"/>
              </a:defRPr>
            </a:lvl1pPr>
            <a:lvl2pPr lvl="1" rtl="0">
              <a:lnSpc>
                <a:spcPct val="115000"/>
              </a:lnSpc>
              <a:spcBef>
                <a:spcPts val="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2pPr>
            <a:lvl3pPr lvl="2" rtl="0">
              <a:lnSpc>
                <a:spcPct val="115000"/>
              </a:lnSpc>
              <a:spcBef>
                <a:spcPts val="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3pPr>
            <a:lvl4pPr lvl="3" rtl="0">
              <a:lnSpc>
                <a:spcPct val="115000"/>
              </a:lnSpc>
              <a:spcBef>
                <a:spcPts val="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4pPr>
            <a:lvl5pPr lvl="4" rtl="0">
              <a:lnSpc>
                <a:spcPct val="115000"/>
              </a:lnSpc>
              <a:spcBef>
                <a:spcPts val="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5pPr>
            <a:lvl6pPr lvl="5" rtl="0">
              <a:lnSpc>
                <a:spcPct val="115000"/>
              </a:lnSpc>
              <a:spcBef>
                <a:spcPts val="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6pPr>
            <a:lvl7pPr lvl="6" rtl="0">
              <a:lnSpc>
                <a:spcPct val="115000"/>
              </a:lnSpc>
              <a:spcBef>
                <a:spcPts val="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7pPr>
            <a:lvl8pPr lvl="7" rtl="0">
              <a:lnSpc>
                <a:spcPct val="115000"/>
              </a:lnSpc>
              <a:spcBef>
                <a:spcPts val="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8pPr>
            <a:lvl9pPr lvl="8" rtl="0">
              <a:lnSpc>
                <a:spcPct val="115000"/>
              </a:lnSpc>
              <a:spcBef>
                <a:spcPts val="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53" name="Shape 53"/>
          <p:cNvSpPr txBox="1">
            <a:spLocks noGrp="1"/>
          </p:cNvSpPr>
          <p:nvPr>
            <p:ph type="sldNum" idx="12"/>
          </p:nvPr>
        </p:nvSpPr>
        <p:spPr>
          <a:xfrm>
            <a:off x="8472458" y="6217623"/>
            <a:ext cx="548700" cy="524800"/>
          </a:xfrm>
          <a:prstGeom prst="rect">
            <a:avLst/>
          </a:prstGeom>
          <a:noFill/>
          <a:ln>
            <a:noFill/>
          </a:ln>
        </p:spPr>
        <p:txBody>
          <a:bodyPr wrap="square" lIns="91425" tIns="91425" rIns="91425" bIns="91425" anchor="ctr" anchorCtr="0">
            <a:noAutofit/>
          </a:bodyPr>
          <a:lstStyle/>
          <a:p>
            <a:pPr algn="r"/>
            <a:fld id="{00000000-1234-1234-1234-123412341234}" type="slidenum">
              <a:rPr lang="en" sz="750" smtClean="0">
                <a:solidFill>
                  <a:schemeClr val="dk2"/>
                </a:solidFill>
                <a:latin typeface="Open Sans"/>
                <a:ea typeface="Open Sans"/>
                <a:cs typeface="Open Sans"/>
                <a:sym typeface="Open Sans"/>
              </a:rPr>
              <a:pPr algn="r"/>
              <a:t>‹#›</a:t>
            </a:fld>
            <a:endParaRPr lang="en" sz="75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434640949"/>
      </p:ext>
    </p:extLst>
  </p:cSld>
  <p:clrMap bg1="lt1" tx1="dk1" bg2="dk2" tx2="lt2" accent1="accent1" accent2="accent2" accent3="accent3" accent4="accent4" accent5="accent5" accent6="accent6" hlink="hlink" folHlink="folHlink"/>
  <p:sldLayoutIdLst>
    <p:sldLayoutId id="2147483712" r:id="rId1"/>
    <p:sldLayoutId id="214748371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374C8C3F-E1B2-40BD-BB18-5C198EDD6B33}" type="datetimeFigureOut">
              <a:rPr lang="en-US" smtClean="0"/>
              <a:t>9/24/2019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73C4D153-F835-4D27-82BA-065C6671E30B}" type="slidenum">
              <a:rPr lang="en-US" smtClean="0"/>
              <a:t>‹#›</a:t>
            </a:fld>
            <a:endParaRPr lang="en-US"/>
          </a:p>
        </p:txBody>
      </p:sp>
    </p:spTree>
    <p:extLst>
      <p:ext uri="{BB962C8B-B14F-4D97-AF65-F5344CB8AC3E}">
        <p14:creationId xmlns:p14="http://schemas.microsoft.com/office/powerpoint/2010/main" val="2867368174"/>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c2.staticflickr.com/1/680/2184220234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twitter.com/gailst/status/237525591547580416"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tmp"/><Relationship Id="rId4" Type="http://schemas.openxmlformats.org/officeDocument/2006/relationships/image" Target="../media/image15.tmp"/></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mbiddulph/324081897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guerito/3107019/"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tmp"/><Relationship Id="rId5" Type="http://schemas.openxmlformats.org/officeDocument/2006/relationships/image" Target="../media/image21.png"/><Relationship Id="rId4" Type="http://schemas.openxmlformats.org/officeDocument/2006/relationships/image" Target="../media/image20.tm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libereurope.eu/wp-content/uploads/2017/12/LIBER-FAIR-Data.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tm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N2zK3sAtr-4"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tmp"/></Relationships>
</file>

<file path=ppt/slides/_rels/slide3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www.flickr.com/photos/climateinteractive/1394468247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flickr.com/photos/musebrarian/328964968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8dhp_20j0Ys"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0.tmp"/></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hyperlink" Target="http://www.it.northwestern.edu/file-sharing/box.html" TargetMode="External"/><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7.tmp"/><Relationship Id="rId5" Type="http://schemas.openxmlformats.org/officeDocument/2006/relationships/image" Target="../media/image46.tmp"/><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8" Type="http://schemas.openxmlformats.org/officeDocument/2006/relationships/hyperlink" Target="http://www.re3data.org/" TargetMode="External"/><Relationship Id="rId3" Type="http://schemas.openxmlformats.org/officeDocument/2006/relationships/image" Target="../media/image48.jpg"/><Relationship Id="rId7" Type="http://schemas.openxmlformats.org/officeDocument/2006/relationships/hyperlink" Target="https://www.springernature.com/gp/authors/research-data-policy"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ieee-dataport.org/about-ieee-dataport" TargetMode="External"/><Relationship Id="rId5" Type="http://schemas.openxmlformats.org/officeDocument/2006/relationships/hyperlink" Target="https://acs.figshare.com/" TargetMode="External"/><Relationship Id="rId4" Type="http://schemas.openxmlformats.org/officeDocument/2006/relationships/hyperlink" Target="https://data.mendeley.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hyperlink" Target="https://digitalhub.northwestern.edu/"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hyperlink" Target="https://arch.library.northwestern.edu/"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hyperlink" Target="mailto:chris-diaz@northwestern.edu" TargetMode="External"/><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hyperlink" Target="mailto:c-buys@northwestern.edu" TargetMode="External"/><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flickr.com/photos/23165290@N00/9338136777/"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repositoryfinder.datacite.org/"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58.tmp"/></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mailto:c-buys@northwestern.edu" TargetMode="External"/><Relationship Id="rId1" Type="http://schemas.openxmlformats.org/officeDocument/2006/relationships/slideLayout" Target="../slideLayouts/slideLayout17.xml"/><Relationship Id="rId4" Type="http://schemas.openxmlformats.org/officeDocument/2006/relationships/hyperlink" Target="https://www.flickr.com/photos/49889874@N05/5645164344"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hyperlink" Target="mailto:c-buys@northwestern.edu"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hyperlink" Target="https://dmp.cdlib.org/" TargetMode="External"/><Relationship Id="rId5" Type="http://schemas.openxmlformats.org/officeDocument/2006/relationships/hyperlink" Target="http://www.library.northwestern.edu/dmp" TargetMode="External"/><Relationship Id="rId4" Type="http://schemas.openxmlformats.org/officeDocument/2006/relationships/hyperlink" Target="http://libguides.northwestern.edu/datamanagemen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600" dirty="0"/>
              <a:t>Research Data Management and Data Sharing</a:t>
            </a:r>
            <a:endParaRPr lang="en-US" sz="3600" b="1" dirty="0"/>
          </a:p>
        </p:txBody>
      </p:sp>
      <p:sp>
        <p:nvSpPr>
          <p:cNvPr id="6" name="Text Placeholder 5"/>
          <p:cNvSpPr>
            <a:spLocks noGrp="1"/>
          </p:cNvSpPr>
          <p:nvPr>
            <p:ph idx="1"/>
          </p:nvPr>
        </p:nvSpPr>
        <p:spPr/>
        <p:txBody>
          <a:bodyPr/>
          <a:lstStyle/>
          <a:p>
            <a:pPr marL="203200" indent="0" algn="ctr">
              <a:buNone/>
            </a:pPr>
            <a:r>
              <a:rPr lang="en-US" sz="2000" dirty="0" err="1" smtClean="0"/>
              <a:t>Cunera</a:t>
            </a:r>
            <a:r>
              <a:rPr lang="en-US" sz="2000" dirty="0" smtClean="0"/>
              <a:t> Buys</a:t>
            </a:r>
          </a:p>
          <a:p>
            <a:pPr marL="203200" indent="0" algn="ctr">
              <a:buNone/>
            </a:pPr>
            <a:r>
              <a:rPr lang="en-US" sz="2000" dirty="0" smtClean="0"/>
              <a:t>Data Management Librarian</a:t>
            </a:r>
          </a:p>
          <a:p>
            <a:pPr marL="203200" indent="0" algn="ctr">
              <a:buNone/>
            </a:pPr>
            <a:r>
              <a:rPr lang="en-US" sz="2000" dirty="0" smtClean="0"/>
              <a:t>RRF 2019</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913" y="3134915"/>
            <a:ext cx="5670395" cy="2923796"/>
          </a:xfrm>
          <a:prstGeom prst="rect">
            <a:avLst/>
          </a:prstGeom>
        </p:spPr>
      </p:pic>
      <p:sp>
        <p:nvSpPr>
          <p:cNvPr id="8" name="TextBox 7"/>
          <p:cNvSpPr txBox="1"/>
          <p:nvPr/>
        </p:nvSpPr>
        <p:spPr>
          <a:xfrm>
            <a:off x="6035597" y="6615924"/>
            <a:ext cx="3810000" cy="215444"/>
          </a:xfrm>
          <a:prstGeom prst="rect">
            <a:avLst/>
          </a:prstGeom>
          <a:noFill/>
        </p:spPr>
        <p:txBody>
          <a:bodyPr wrap="square" rtlCol="0">
            <a:spAutoFit/>
          </a:bodyPr>
          <a:lstStyle/>
          <a:p>
            <a:r>
              <a:rPr lang="en-US" sz="800" dirty="0">
                <a:hlinkClick r:id="rId4"/>
              </a:rPr>
              <a:t>https://</a:t>
            </a:r>
            <a:r>
              <a:rPr lang="en-US" sz="800" dirty="0" smtClean="0">
                <a:hlinkClick r:id="rId4"/>
              </a:rPr>
              <a:t>c2.staticflickr.com/1/680/21842202345</a:t>
            </a:r>
            <a:r>
              <a:rPr lang="en-US" sz="800" dirty="0" smtClean="0"/>
              <a:t> CC BY-SA 2.0</a:t>
            </a:r>
            <a:endParaRPr lang="en-US" sz="800" dirty="0"/>
          </a:p>
        </p:txBody>
      </p:sp>
    </p:spTree>
    <p:extLst>
      <p:ext uri="{BB962C8B-B14F-4D97-AF65-F5344CB8AC3E}">
        <p14:creationId xmlns:p14="http://schemas.microsoft.com/office/powerpoint/2010/main" val="42012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smtClean="0">
                <a:solidFill>
                  <a:schemeClr val="dk1"/>
                </a:solidFill>
                <a:latin typeface="Calibri"/>
                <a:ea typeface="Calibri"/>
                <a:cs typeface="Calibri"/>
                <a:sym typeface="Calibri"/>
              </a:rPr>
              <a:t>Data nightmares</a:t>
            </a:r>
            <a:endParaRPr lang="en-US" sz="4400" dirty="0">
              <a:solidFill>
                <a:schemeClr val="dk1"/>
              </a:solidFill>
              <a:latin typeface="Calibri"/>
              <a:ea typeface="Calibri"/>
              <a:cs typeface="Calibri"/>
              <a:sym typeface="Calibri"/>
            </a:endParaRPr>
          </a:p>
        </p:txBody>
      </p:sp>
      <p:pic>
        <p:nvPicPr>
          <p:cNvPr id="5" name="Shape 50">
            <a:hlinkClick r:id="rId3"/>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1386946" y="1492250"/>
            <a:ext cx="3857625" cy="5143500"/>
          </a:xfrm>
          <a:prstGeom prst="rect">
            <a:avLst/>
          </a:prstGeom>
          <a:noFill/>
          <a:ln>
            <a:noFill/>
          </a:ln>
        </p:spPr>
      </p:pic>
      <p:sp>
        <p:nvSpPr>
          <p:cNvPr id="6" name="TextBox 5"/>
          <p:cNvSpPr txBox="1"/>
          <p:nvPr/>
        </p:nvSpPr>
        <p:spPr>
          <a:xfrm>
            <a:off x="6199637" y="5915199"/>
            <a:ext cx="2239818" cy="507831"/>
          </a:xfrm>
          <a:prstGeom prst="rect">
            <a:avLst/>
          </a:prstGeom>
          <a:noFill/>
        </p:spPr>
        <p:txBody>
          <a:bodyPr wrap="square" rtlCol="0">
            <a:spAutoFit/>
          </a:bodyPr>
          <a:lstStyle/>
          <a:p>
            <a:r>
              <a:rPr lang="en-US" sz="900" dirty="0" smtClean="0">
                <a:hlinkClick r:id="rId3"/>
              </a:rPr>
              <a:t>Tweeted in 2012 </a:t>
            </a:r>
            <a:r>
              <a:rPr lang="en-US" sz="900" dirty="0" smtClean="0"/>
              <a:t>by Gail Steinhart, Head of Research Services, Mann Library, Cornell University </a:t>
            </a:r>
            <a:endParaRPr lang="en-US" sz="900" dirty="0"/>
          </a:p>
        </p:txBody>
      </p:sp>
      <p:cxnSp>
        <p:nvCxnSpPr>
          <p:cNvPr id="7" name="Straight Arrow Connector 6"/>
          <p:cNvCxnSpPr/>
          <p:nvPr/>
        </p:nvCxnSpPr>
        <p:spPr>
          <a:xfrm flipH="1">
            <a:off x="5056612" y="4354292"/>
            <a:ext cx="1847273"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76" y="1988545"/>
            <a:ext cx="6813020" cy="2941204"/>
          </a:xfrm>
          <a:prstGeom prst="rect">
            <a:avLst/>
          </a:prstGeom>
        </p:spPr>
      </p:pic>
    </p:spTree>
    <p:extLst>
      <p:ext uri="{BB962C8B-B14F-4D97-AF65-F5344CB8AC3E}">
        <p14:creationId xmlns:p14="http://schemas.microsoft.com/office/powerpoint/2010/main" val="1435494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583022" cy="6858000"/>
          </a:xfrm>
          <a:prstGeom prst="rect">
            <a:avLst/>
          </a:prstGeom>
        </p:spPr>
      </p:pic>
      <p:sp>
        <p:nvSpPr>
          <p:cNvPr id="5" name="TextBox 4"/>
          <p:cNvSpPr txBox="1"/>
          <p:nvPr/>
        </p:nvSpPr>
        <p:spPr>
          <a:xfrm>
            <a:off x="121443" y="457200"/>
            <a:ext cx="8836819" cy="276999"/>
          </a:xfrm>
          <a:prstGeom prst="rect">
            <a:avLst/>
          </a:prstGeom>
          <a:noFill/>
        </p:spPr>
        <p:txBody>
          <a:bodyPr wrap="square" rtlCol="0">
            <a:spAutoFit/>
          </a:bodyPr>
          <a:lstStyle/>
          <a:p>
            <a:r>
              <a:rPr lang="en-US" sz="1200"/>
              <a:t>https://www.theatlantic.com/national/archive/2013/12/scientific-data-lost-forever/356422/</a:t>
            </a:r>
            <a:endParaRPr lang="en-US" sz="1200" dirty="0"/>
          </a:p>
        </p:txBody>
      </p:sp>
    </p:spTree>
    <p:extLst>
      <p:ext uri="{BB962C8B-B14F-4D97-AF65-F5344CB8AC3E}">
        <p14:creationId xmlns:p14="http://schemas.microsoft.com/office/powerpoint/2010/main" val="2199966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p:cNvPicPr preferRelativeResize="0"/>
          <p:nvPr/>
        </p:nvPicPr>
        <p:blipFill rotWithShape="1">
          <a:blip r:embed="rId3"/>
          <a:srcRect l="16214" t="9312" r="16636" b="-9311"/>
          <a:stretch/>
        </p:blipFill>
        <p:spPr>
          <a:xfrm>
            <a:off x="685800" y="1066800"/>
            <a:ext cx="7239000" cy="6853611"/>
          </a:xfrm>
          <a:prstGeom prst="rect">
            <a:avLst/>
          </a:prstGeom>
          <a:noFill/>
          <a:ln>
            <a:noFill/>
          </a:ln>
        </p:spPr>
      </p:pic>
      <p:sp>
        <p:nvSpPr>
          <p:cNvPr id="141" name="Shape 141"/>
          <p:cNvSpPr txBox="1">
            <a:spLocks noGrp="1"/>
          </p:cNvSpPr>
          <p:nvPr>
            <p:ph type="title"/>
          </p:nvPr>
        </p:nvSpPr>
        <p:spPr>
          <a:xfrm>
            <a:off x="457200" y="76200"/>
            <a:ext cx="8077199" cy="7921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Prevent Data Loss</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332" y="0"/>
            <a:ext cx="6349335" cy="6858000"/>
          </a:xfrm>
          <a:prstGeom prst="rect">
            <a:avLst/>
          </a:prstGeom>
        </p:spPr>
      </p:pic>
    </p:spTree>
    <p:extLst>
      <p:ext uri="{BB962C8B-B14F-4D97-AF65-F5344CB8AC3E}">
        <p14:creationId xmlns:p14="http://schemas.microsoft.com/office/powerpoint/2010/main" val="1618503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329382" cy="2065199"/>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086" y="1994656"/>
            <a:ext cx="7567316" cy="1966131"/>
          </a:xfrm>
          <a:prstGeom prst="rect">
            <a:avLst/>
          </a:prstGeom>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12" y="3922459"/>
            <a:ext cx="8618967" cy="3010161"/>
          </a:xfrm>
          <a:prstGeom prst="rect">
            <a:avLst/>
          </a:prstGeom>
        </p:spPr>
      </p:pic>
    </p:spTree>
    <p:extLst>
      <p:ext uri="{BB962C8B-B14F-4D97-AF65-F5344CB8AC3E}">
        <p14:creationId xmlns:p14="http://schemas.microsoft.com/office/powerpoint/2010/main" val="84793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b="1" dirty="0">
                <a:solidFill>
                  <a:srgbClr val="000000"/>
                </a:solidFill>
                <a:latin typeface="Akkurat Pro" panose="020B0504020101020102" pitchFamily="34" charset="0"/>
              </a:rPr>
              <a:t>Data Management &amp; Data Sharing</a:t>
            </a:r>
            <a:endParaRPr lang="en-US" dirty="0">
              <a:latin typeface="Akkurat Pro" panose="020B0504020101020102" pitchFamily="34" charset="0"/>
            </a:endParaRPr>
          </a:p>
        </p:txBody>
      </p:sp>
      <p:sp>
        <p:nvSpPr>
          <p:cNvPr id="6" name="Content Placeholder 5"/>
          <p:cNvSpPr>
            <a:spLocks noGrp="1"/>
          </p:cNvSpPr>
          <p:nvPr>
            <p:ph idx="1"/>
          </p:nvPr>
        </p:nvSpPr>
        <p:spPr/>
        <p:txBody>
          <a:bodyPr>
            <a:noAutofit/>
          </a:bodyPr>
          <a:lstStyle/>
          <a:p>
            <a:pPr marL="0" indent="0">
              <a:spcBef>
                <a:spcPts val="0"/>
              </a:spcBef>
              <a:buNone/>
            </a:pPr>
            <a:r>
              <a:rPr lang="en-US" sz="1350" dirty="0">
                <a:latin typeface="Akkurat Pro" panose="020B0504020101020102" pitchFamily="34" charset="0"/>
              </a:rPr>
              <a:t>Makes your data easily accessible by you and others</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Can save you time and perhaps money</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Data sharing increases recognition of your work</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May help you find collaborators more easily</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smtClean="0">
                <a:latin typeface="Akkurat Pro" panose="020B0504020101020102" pitchFamily="34" charset="0"/>
              </a:rPr>
              <a:t>Helps </a:t>
            </a:r>
            <a:r>
              <a:rPr lang="en-US" sz="1350" dirty="0">
                <a:latin typeface="Akkurat Pro" panose="020B0504020101020102" pitchFamily="34" charset="0"/>
              </a:rPr>
              <a:t>further new discoveries and research</a:t>
            </a:r>
          </a:p>
          <a:p>
            <a:pPr marL="0" indent="0">
              <a:spcBef>
                <a:spcPts val="0"/>
              </a:spcBef>
              <a:buNone/>
            </a:pPr>
            <a:endParaRPr lang="en-US" sz="1350" dirty="0">
              <a:latin typeface="Akkurat Pro" panose="020B0504020101020102" pitchFamily="34" charset="0"/>
            </a:endParaRPr>
          </a:p>
          <a:p>
            <a:pPr marL="0" indent="0">
              <a:spcBef>
                <a:spcPts val="0"/>
              </a:spcBef>
              <a:buNone/>
            </a:pPr>
            <a:endParaRPr lang="en-US" sz="1350" dirty="0" smtClean="0">
              <a:latin typeface="Akkurat Pro" panose="020B0504020101020102" pitchFamily="34" charset="0"/>
            </a:endParaRPr>
          </a:p>
          <a:p>
            <a:pPr marL="0" indent="0">
              <a:spcBef>
                <a:spcPts val="0"/>
              </a:spcBef>
              <a:buNone/>
            </a:pPr>
            <a:endParaRPr lang="en-US" sz="1350" dirty="0">
              <a:latin typeface="Akkurat Pro" panose="020B0504020101020102" pitchFamily="34" charset="0"/>
            </a:endParaRPr>
          </a:p>
          <a:p>
            <a:pPr marL="0" indent="0">
              <a:spcBef>
                <a:spcPts val="0"/>
              </a:spcBef>
              <a:buNone/>
            </a:pPr>
            <a:endParaRPr lang="en-US" sz="1350" dirty="0">
              <a:latin typeface="Akkurat Pro" panose="020B0504020101020102" pitchFamily="34" charset="0"/>
            </a:endParaRPr>
          </a:p>
        </p:txBody>
      </p:sp>
      <p:sp>
        <p:nvSpPr>
          <p:cNvPr id="4" name="Slide Number Placeholder 3"/>
          <p:cNvSpPr>
            <a:spLocks noGrp="1"/>
          </p:cNvSpPr>
          <p:nvPr>
            <p:ph type="sldNum" sz="quarter" idx="12"/>
          </p:nvPr>
        </p:nvSpPr>
        <p:spPr/>
        <p:txBody>
          <a:bodyPr/>
          <a:lstStyle/>
          <a:p>
            <a:pPr defTabSz="342900">
              <a:defRPr/>
            </a:pPr>
            <a:fld id="{106E12CD-FCB1-464E-A775-0B83FDDACE03}" type="slidenum">
              <a:rPr lang="en-US" sz="900">
                <a:solidFill>
                  <a:srgbClr val="000000"/>
                </a:solidFill>
                <a:latin typeface="Arial"/>
                <a:cs typeface="Arial"/>
                <a:sym typeface="Arial"/>
                <a:rtl val="0"/>
              </a:rPr>
              <a:pPr defTabSz="342900">
                <a:defRPr/>
              </a:pPr>
              <a:t>16</a:t>
            </a:fld>
            <a:endParaRPr lang="en-US" sz="900" dirty="0">
              <a:solidFill>
                <a:srgbClr val="000000"/>
              </a:solidFill>
              <a:latin typeface="Arial"/>
              <a:cs typeface="Arial"/>
              <a:sym typeface="Arial"/>
              <a:rtl val="0"/>
            </a:endParaRPr>
          </a:p>
        </p:txBody>
      </p:sp>
      <p:sp>
        <p:nvSpPr>
          <p:cNvPr id="3" name="TextBox 2"/>
          <p:cNvSpPr txBox="1"/>
          <p:nvPr/>
        </p:nvSpPr>
        <p:spPr>
          <a:xfrm>
            <a:off x="5252884" y="5682913"/>
            <a:ext cx="4734232" cy="215444"/>
          </a:xfrm>
          <a:prstGeom prst="rect">
            <a:avLst/>
          </a:prstGeom>
          <a:noFill/>
        </p:spPr>
        <p:txBody>
          <a:bodyPr wrap="square" rtlCol="0">
            <a:spAutoFit/>
          </a:bodyPr>
          <a:lstStyle/>
          <a:p>
            <a:pPr defTabSz="457200">
              <a:defRPr/>
            </a:pPr>
            <a:r>
              <a:rPr lang="en-US" sz="800" dirty="0">
                <a:solidFill>
                  <a:prstClr val="black"/>
                </a:solidFill>
                <a:latin typeface="Calibri"/>
                <a:hlinkClick r:id="rId3"/>
              </a:rPr>
              <a:t>https://www.flickr.com/photos/mbiddulph/3240818979/</a:t>
            </a:r>
            <a:r>
              <a:rPr lang="en-US" sz="800" dirty="0">
                <a:solidFill>
                  <a:prstClr val="black"/>
                </a:solidFill>
                <a:latin typeface="Calibri"/>
              </a:rPr>
              <a:t>  (CC BY-SA 2.0)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520" y="1355557"/>
            <a:ext cx="1514475" cy="2286000"/>
          </a:xfrm>
          <a:prstGeom prst="rect">
            <a:avLst/>
          </a:prstGeom>
        </p:spPr>
      </p:pic>
    </p:spTree>
    <p:extLst>
      <p:ext uri="{BB962C8B-B14F-4D97-AF65-F5344CB8AC3E}">
        <p14:creationId xmlns:p14="http://schemas.microsoft.com/office/powerpoint/2010/main" val="2263959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 &amp; Data Sharing</a:t>
            </a:r>
          </a:p>
        </p:txBody>
      </p:sp>
      <p:sp>
        <p:nvSpPr>
          <p:cNvPr id="3" name="Content Placeholder 2"/>
          <p:cNvSpPr>
            <a:spLocks noGrp="1"/>
          </p:cNvSpPr>
          <p:nvPr>
            <p:ph idx="1"/>
          </p:nvPr>
        </p:nvSpPr>
        <p:spPr/>
        <p:txBody>
          <a:bodyPr/>
          <a:lstStyle/>
          <a:p>
            <a:r>
              <a:rPr lang="en-US" sz="2800" dirty="0"/>
              <a:t>Federal and other funding agencies require data management plans and data sharing</a:t>
            </a:r>
          </a:p>
          <a:p>
            <a:endParaRPr lang="en-US" sz="2800" dirty="0"/>
          </a:p>
          <a:p>
            <a:r>
              <a:rPr lang="en-US" sz="2800" dirty="0"/>
              <a:t>Journals require deposit of data underlying the articles in public repositories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1959" y="4005512"/>
            <a:ext cx="3751636" cy="2494439"/>
          </a:xfrm>
          <a:prstGeom prst="rect">
            <a:avLst/>
          </a:prstGeom>
        </p:spPr>
      </p:pic>
      <p:sp>
        <p:nvSpPr>
          <p:cNvPr id="5" name="TextBox 4"/>
          <p:cNvSpPr txBox="1"/>
          <p:nvPr/>
        </p:nvSpPr>
        <p:spPr>
          <a:xfrm>
            <a:off x="4841913" y="6499952"/>
            <a:ext cx="3800820" cy="253916"/>
          </a:xfrm>
          <a:prstGeom prst="rect">
            <a:avLst/>
          </a:prstGeom>
          <a:noFill/>
        </p:spPr>
        <p:txBody>
          <a:bodyPr wrap="square" rtlCol="0">
            <a:spAutoFit/>
          </a:bodyPr>
          <a:lstStyle/>
          <a:p>
            <a:r>
              <a:rPr lang="en-US" sz="1050" dirty="0">
                <a:hlinkClick r:id="rId3"/>
              </a:rPr>
              <a:t>https://www.flickr.com/photos/guerito/3107019</a:t>
            </a:r>
            <a:r>
              <a:rPr lang="en-US" sz="1050" dirty="0" smtClean="0">
                <a:hlinkClick r:id="rId3"/>
              </a:rPr>
              <a:t>/</a:t>
            </a:r>
            <a:r>
              <a:rPr lang="en-US" sz="1050" dirty="0" smtClean="0"/>
              <a:t> (CC </a:t>
            </a:r>
            <a:r>
              <a:rPr lang="en-US" sz="1050" dirty="0"/>
              <a:t>BY-NC 2.0)</a:t>
            </a:r>
          </a:p>
        </p:txBody>
      </p:sp>
    </p:spTree>
    <p:extLst>
      <p:ext uri="{BB962C8B-B14F-4D97-AF65-F5344CB8AC3E}">
        <p14:creationId xmlns:p14="http://schemas.microsoft.com/office/powerpoint/2010/main" val="1614738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Brief History of Federal Data Sharing </a:t>
            </a:r>
            <a:r>
              <a:rPr lang="en-US" sz="2400" dirty="0"/>
              <a:t>R</a:t>
            </a:r>
            <a:r>
              <a:rPr lang="en-US" sz="2400" dirty="0" smtClean="0"/>
              <a:t>equirements</a:t>
            </a:r>
            <a:endParaRPr lang="en-US" sz="2400" dirty="0"/>
          </a:p>
        </p:txBody>
      </p:sp>
      <p:sp>
        <p:nvSpPr>
          <p:cNvPr id="3" name="Text Placeholder 2"/>
          <p:cNvSpPr>
            <a:spLocks noGrp="1"/>
          </p:cNvSpPr>
          <p:nvPr>
            <p:ph type="body" idx="1"/>
          </p:nvPr>
        </p:nvSpPr>
        <p:spPr/>
        <p:txBody>
          <a:bodyPr>
            <a:normAutofit/>
          </a:bodyPr>
          <a:lstStyle/>
          <a:p>
            <a:r>
              <a:rPr lang="en-US" sz="2200" dirty="0" smtClean="0"/>
              <a:t>2003 - NIH Data </a:t>
            </a:r>
            <a:r>
              <a:rPr lang="en-US" sz="2200" dirty="0"/>
              <a:t>Sharing Policy for projects above $</a:t>
            </a:r>
            <a:r>
              <a:rPr lang="en-US" sz="2200" dirty="0" smtClean="0"/>
              <a:t>500K.</a:t>
            </a:r>
          </a:p>
          <a:p>
            <a:endParaRPr lang="en-US" sz="2200" dirty="0" smtClean="0"/>
          </a:p>
          <a:p>
            <a:r>
              <a:rPr lang="en-US" sz="2200" dirty="0" smtClean="0"/>
              <a:t>2011- NSF  requires Data Management Plans (DMPs)</a:t>
            </a:r>
          </a:p>
          <a:p>
            <a:endParaRPr lang="en-US" sz="2200" dirty="0" smtClean="0"/>
          </a:p>
          <a:p>
            <a:r>
              <a:rPr lang="en-US" sz="2200" dirty="0" smtClean="0"/>
              <a:t>2013- White </a:t>
            </a:r>
            <a:r>
              <a:rPr lang="en-US" sz="2200" dirty="0"/>
              <a:t>House Office of Science and Technology Policy (OSTP) </a:t>
            </a:r>
            <a:r>
              <a:rPr lang="en-US" sz="2200" dirty="0" smtClean="0"/>
              <a:t>Memo requiring public access to data</a:t>
            </a:r>
          </a:p>
          <a:p>
            <a:endParaRPr lang="en-US" sz="2200" dirty="0" smtClean="0"/>
          </a:p>
          <a:p>
            <a:r>
              <a:rPr lang="en-US" sz="2200" dirty="0" smtClean="0"/>
              <a:t>2016-19 Federal Departments and agencies have public access plans</a:t>
            </a:r>
            <a:endParaRPr lang="en-US" dirty="0"/>
          </a:p>
          <a:p>
            <a:endParaRPr lang="en-US" dirty="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813551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agency responses</a:t>
            </a:r>
            <a:endParaRPr lang="en-US" dirty="0"/>
          </a:p>
        </p:txBody>
      </p:sp>
      <p:sp>
        <p:nvSpPr>
          <p:cNvPr id="3" name="Content Placeholder 2"/>
          <p:cNvSpPr>
            <a:spLocks noGrp="1"/>
          </p:cNvSpPr>
          <p:nvPr>
            <p:ph idx="1"/>
          </p:nvPr>
        </p:nvSpPr>
        <p:spPr/>
        <p:txBody>
          <a:bodyPr/>
          <a:lstStyle/>
          <a:p>
            <a:r>
              <a:rPr lang="en-US" dirty="0" smtClean="0"/>
              <a:t>Require Data Management Plans (DMPs)</a:t>
            </a:r>
          </a:p>
          <a:p>
            <a:r>
              <a:rPr lang="en-US" dirty="0" smtClean="0"/>
              <a:t>Publications to be available to public within 12 months (</a:t>
            </a:r>
            <a:r>
              <a:rPr lang="en-US" dirty="0"/>
              <a:t>O</a:t>
            </a:r>
            <a:r>
              <a:rPr lang="en-US" dirty="0" smtClean="0"/>
              <a:t>pen Access)</a:t>
            </a:r>
          </a:p>
          <a:p>
            <a:r>
              <a:rPr lang="en-US" dirty="0" smtClean="0"/>
              <a:t>Data supporting publications must be available in a public repository</a:t>
            </a:r>
            <a:endParaRPr lang="en-US" dirty="0"/>
          </a:p>
        </p:txBody>
      </p:sp>
    </p:spTree>
    <p:extLst>
      <p:ext uri="{BB962C8B-B14F-4D97-AF65-F5344CB8AC3E}">
        <p14:creationId xmlns:p14="http://schemas.microsoft.com/office/powerpoint/2010/main" val="101516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Text Placeholder 3"/>
          <p:cNvSpPr>
            <a:spLocks noGrp="1"/>
          </p:cNvSpPr>
          <p:nvPr>
            <p:ph type="body" idx="1"/>
          </p:nvPr>
        </p:nvSpPr>
        <p:spPr/>
        <p:txBody>
          <a:bodyPr/>
          <a:lstStyle/>
          <a:p>
            <a:r>
              <a:rPr lang="en-US" dirty="0" smtClean="0"/>
              <a:t>Background on data management/ data sharing</a:t>
            </a:r>
          </a:p>
          <a:p>
            <a:pPr marL="203200" indent="0">
              <a:buNone/>
            </a:pPr>
            <a:endParaRPr lang="en-US" dirty="0" smtClean="0"/>
          </a:p>
          <a:p>
            <a:r>
              <a:rPr lang="en-US" dirty="0" smtClean="0"/>
              <a:t>Why data </a:t>
            </a:r>
            <a:r>
              <a:rPr lang="en-US" dirty="0"/>
              <a:t>management/ data sharing </a:t>
            </a:r>
            <a:r>
              <a:rPr lang="en-US" dirty="0" smtClean="0"/>
              <a:t>is important</a:t>
            </a:r>
          </a:p>
          <a:p>
            <a:pPr marL="203200" indent="0">
              <a:buNone/>
            </a:pPr>
            <a:endParaRPr lang="en-US" dirty="0" smtClean="0"/>
          </a:p>
          <a:p>
            <a:r>
              <a:rPr lang="en-US" dirty="0" smtClean="0"/>
              <a:t>Intro to best practices for data management</a:t>
            </a:r>
          </a:p>
          <a:p>
            <a:pPr marL="203200" indent="0">
              <a:buNone/>
            </a:pPr>
            <a:endParaRPr lang="en-US" dirty="0" smtClean="0"/>
          </a:p>
          <a:p>
            <a:r>
              <a:rPr lang="en-US" dirty="0" smtClean="0"/>
              <a:t>Library resources for data management/ sharing</a:t>
            </a:r>
          </a:p>
          <a:p>
            <a:endParaRPr lang="en-US" dirty="0" smtClean="0"/>
          </a:p>
          <a:p>
            <a:endParaRPr lang="en-US" dirty="0" smtClean="0"/>
          </a:p>
          <a:p>
            <a:endParaRPr lang="en-US" dirty="0" smtClean="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306" y="2514600"/>
            <a:ext cx="4343400" cy="4343400"/>
          </a:xfrm>
          <a:prstGeom prst="rect">
            <a:avLst/>
          </a:prstGeom>
        </p:spPr>
      </p:pic>
      <p:sp>
        <p:nvSpPr>
          <p:cNvPr id="5" name="TextBox 4"/>
          <p:cNvSpPr txBox="1"/>
          <p:nvPr/>
        </p:nvSpPr>
        <p:spPr>
          <a:xfrm>
            <a:off x="2948166" y="6503278"/>
            <a:ext cx="2874611" cy="246221"/>
          </a:xfrm>
          <a:prstGeom prst="rect">
            <a:avLst/>
          </a:prstGeom>
          <a:noFill/>
        </p:spPr>
        <p:txBody>
          <a:bodyPr wrap="square" rtlCol="0">
            <a:spAutoFit/>
          </a:bodyPr>
          <a:lstStyle/>
          <a:p>
            <a:r>
              <a:rPr lang="en-US" sz="1000" dirty="0" smtClean="0"/>
              <a:t>Photo by Carl Vogtmann</a:t>
            </a:r>
            <a:endParaRPr lang="en-US" sz="1000" dirty="0"/>
          </a:p>
        </p:txBody>
      </p:sp>
    </p:spTree>
    <p:extLst>
      <p:ext uri="{BB962C8B-B14F-4D97-AF65-F5344CB8AC3E}">
        <p14:creationId xmlns:p14="http://schemas.microsoft.com/office/powerpoint/2010/main" val="557029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57200" y="-628678"/>
            <a:ext cx="8229600" cy="204631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Journal Requirements</a:t>
            </a:r>
          </a:p>
        </p:txBody>
      </p:sp>
      <p:pic>
        <p:nvPicPr>
          <p:cNvPr id="249" name="Shape 249"/>
          <p:cNvPicPr preferRelativeResize="0">
            <a:picLocks noGrp="1"/>
          </p:cNvPicPr>
          <p:nvPr>
            <p:ph type="body" idx="1"/>
          </p:nvPr>
        </p:nvPicPr>
        <p:blipFill rotWithShape="1">
          <a:blip r:embed="rId3"/>
          <a:srcRect l="737" t="9118" r="-736" b="68011"/>
          <a:stretch/>
        </p:blipFill>
        <p:spPr>
          <a:xfrm>
            <a:off x="324778" y="1028701"/>
            <a:ext cx="5029200" cy="990600"/>
          </a:xfrm>
          <a:prstGeom prst="rect">
            <a:avLst/>
          </a:prstGeom>
          <a:noFill/>
          <a:ln>
            <a:noFill/>
          </a:ln>
        </p:spPr>
      </p:pic>
      <p:sp>
        <p:nvSpPr>
          <p:cNvPr id="250" name="Shape 250"/>
          <p:cNvSpPr txBox="1"/>
          <p:nvPr/>
        </p:nvSpPr>
        <p:spPr>
          <a:xfrm>
            <a:off x="685800" y="2209801"/>
            <a:ext cx="5105400" cy="685800"/>
          </a:xfrm>
          <a:prstGeom prst="rect">
            <a:avLst/>
          </a:prstGeom>
          <a:noFill/>
          <a:ln>
            <a:noFill/>
          </a:ln>
        </p:spPr>
        <p:txBody>
          <a:bodyPr lIns="91425" tIns="45700" rIns="91425" bIns="45700" anchor="t" anchorCtr="0">
            <a:noAutofit/>
          </a:bodyPr>
          <a:lstStyle/>
          <a:p>
            <a:pPr>
              <a:buSzPct val="25000"/>
            </a:pPr>
            <a:r>
              <a:rPr lang="en-US" sz="1200" dirty="0" smtClean="0">
                <a:solidFill>
                  <a:prstClr val="black"/>
                </a:solidFill>
                <a:ea typeface="Calibri"/>
                <a:cs typeface="Calibri"/>
                <a:sym typeface="Calibri"/>
              </a:rPr>
              <a:t>PLOS </a:t>
            </a:r>
            <a:r>
              <a:rPr lang="en-US" sz="1200" dirty="0">
                <a:solidFill>
                  <a:prstClr val="black"/>
                </a:solidFill>
                <a:ea typeface="Calibri"/>
                <a:cs typeface="Calibri"/>
                <a:sym typeface="Calibri"/>
              </a:rPr>
              <a:t>journals require authors to make all data underlying the findings described in their manuscript fully available without restriction, with rare </a:t>
            </a:r>
            <a:r>
              <a:rPr lang="en-US" sz="1200" dirty="0" smtClean="0">
                <a:solidFill>
                  <a:prstClr val="black"/>
                </a:solidFill>
                <a:ea typeface="Calibri"/>
                <a:cs typeface="Calibri"/>
                <a:sym typeface="Calibri"/>
              </a:rPr>
              <a:t>exception.</a:t>
            </a:r>
            <a:endParaRPr lang="en-US" sz="1200" dirty="0">
              <a:solidFill>
                <a:prstClr val="black"/>
              </a:solidFill>
              <a:ea typeface="Calibri"/>
              <a:cs typeface="Calibri"/>
              <a:sym typeface="Calibri"/>
            </a:endParaRPr>
          </a:p>
          <a:p>
            <a:endParaRPr lang="en-US" sz="1200" dirty="0">
              <a:solidFill>
                <a:prstClr val="black"/>
              </a:solidFill>
              <a:ea typeface="Calibri"/>
              <a:cs typeface="Calibri"/>
              <a:sym typeface="Calibri"/>
            </a:endParaRPr>
          </a:p>
          <a:p>
            <a:endParaRPr lang="en-US" sz="1200" dirty="0">
              <a:solidFill>
                <a:prstClr val="black"/>
              </a:solidFill>
              <a:ea typeface="Calibri"/>
              <a:cs typeface="Calibri"/>
              <a:sym typeface="Calibri"/>
            </a:endParaRP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625" y="2903509"/>
            <a:ext cx="5342163" cy="3188380"/>
          </a:xfrm>
          <a:prstGeom prst="rect">
            <a:avLst/>
          </a:prstGeom>
        </p:spPr>
      </p:pic>
      <p:pic>
        <p:nvPicPr>
          <p:cNvPr id="4" name="Picture 3"/>
          <p:cNvPicPr>
            <a:picLocks noChangeAspect="1"/>
          </p:cNvPicPr>
          <p:nvPr/>
        </p:nvPicPr>
        <p:blipFill>
          <a:blip r:embed="rId5"/>
          <a:stretch>
            <a:fillRect/>
          </a:stretch>
        </p:blipFill>
        <p:spPr>
          <a:xfrm>
            <a:off x="6424495" y="1686393"/>
            <a:ext cx="1571625" cy="190500"/>
          </a:xfrm>
          <a:prstGeom prst="rect">
            <a:avLst/>
          </a:prstGeom>
        </p:spPr>
      </p:pic>
      <p:pic>
        <p:nvPicPr>
          <p:cNvPr id="5" name="Picture 4"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929" y="4008651"/>
            <a:ext cx="2415742" cy="746635"/>
          </a:xfrm>
          <a:prstGeom prst="rect">
            <a:avLst/>
          </a:prstGeom>
        </p:spPr>
      </p:pic>
      <p:pic>
        <p:nvPicPr>
          <p:cNvPr id="6" name="Picture 5"/>
          <p:cNvPicPr>
            <a:picLocks noChangeAspect="1"/>
          </p:cNvPicPr>
          <p:nvPr/>
        </p:nvPicPr>
        <p:blipFill>
          <a:blip r:embed="rId7"/>
          <a:stretch>
            <a:fillRect/>
          </a:stretch>
        </p:blipFill>
        <p:spPr>
          <a:xfrm>
            <a:off x="0" y="5822809"/>
            <a:ext cx="4298053" cy="887322"/>
          </a:xfrm>
          <a:prstGeom prst="rect">
            <a:avLst/>
          </a:prstGeom>
        </p:spPr>
      </p:pic>
    </p:spTree>
    <p:extLst>
      <p:ext uri="{BB962C8B-B14F-4D97-AF65-F5344CB8AC3E}">
        <p14:creationId xmlns:p14="http://schemas.microsoft.com/office/powerpoint/2010/main" val="3484402982"/>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FAIR Principles for scientific data management</a:t>
            </a:r>
            <a:endParaRPr lang="en-US" dirty="0"/>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pPr defTabSz="457200"/>
            <a:fld id="{E3B27F35-6D29-4183-A737-D3096AB5D69C}" type="slidenum">
              <a:rPr lang="en-US">
                <a:solidFill>
                  <a:srgbClr val="B0A2C5"/>
                </a:solidFill>
                <a:latin typeface="Calibri"/>
              </a:rPr>
              <a:pPr defTabSz="457200"/>
              <a:t>21</a:t>
            </a:fld>
            <a:endParaRPr lang="en-US">
              <a:solidFill>
                <a:srgbClr val="B0A2C5"/>
              </a:solidFill>
              <a:latin typeface="Calibri"/>
            </a:endParaRPr>
          </a:p>
        </p:txBody>
      </p:sp>
      <p:sp>
        <p:nvSpPr>
          <p:cNvPr id="9" name="Text Box 200"/>
          <p:cNvSpPr txBox="1"/>
          <p:nvPr/>
        </p:nvSpPr>
        <p:spPr>
          <a:xfrm>
            <a:off x="414528" y="1824712"/>
            <a:ext cx="8333232" cy="3819572"/>
          </a:xfrm>
          <a:prstGeom prst="rect">
            <a:avLst/>
          </a:prstGeom>
          <a:noFill/>
          <a:ln w="6350">
            <a:noFill/>
          </a:ln>
          <a:effectLst/>
        </p:spPr>
        <p:txBody>
          <a:bodyPr rot="0" spcFirstLastPara="0" vert="horz" wrap="square" lIns="68580" tIns="68580" rIns="68580" bIns="0" numCol="1" spcCol="0" rtlCol="0" fromWordArt="0" anchor="t" anchorCtr="0" forceAA="0" compatLnSpc="1">
            <a:prstTxWarp prst="textNoShape">
              <a:avLst/>
            </a:prstTxWarp>
            <a:noAutofit/>
          </a:bodyPr>
          <a:lstStyle/>
          <a:p>
            <a:pPr defTabSz="685800">
              <a:defRPr/>
            </a:pPr>
            <a:r>
              <a:rPr lang="en-US"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Data </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that is stored, curated, and shared according to the FAIR principles (a set of guiding principles) to make data</a:t>
            </a:r>
          </a:p>
          <a:p>
            <a:pPr defTabSz="685800">
              <a:defRPr/>
            </a:pP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Findable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described richly with metadata and have a unique identifier (often a URI)</a:t>
            </a:r>
          </a:p>
          <a:p>
            <a:pPr defTabSz="685800">
              <a:defRPr/>
            </a:pPr>
            <a:endPar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Accessible: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retrievable by their identifier through free and open Internet protocols that allow authentication and authorization where necessary</a:t>
            </a:r>
          </a:p>
          <a:p>
            <a:pPr defTabSz="685800">
              <a:defRPr/>
            </a:pPr>
            <a:endPar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Interoperable: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described with commonly used metadata standards and controlled vocabularies</a:t>
            </a:r>
          </a:p>
          <a:p>
            <a:pPr defTabSz="685800">
              <a:defRPr/>
            </a:pPr>
            <a:endPar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Re-usable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have been assigned a license assuring their re-use and have a clear provenance</a:t>
            </a:r>
          </a:p>
          <a:p>
            <a:pPr defTabSz="685800">
              <a:defRPr/>
            </a:pPr>
            <a:r>
              <a:rPr lang="en-US" sz="1350" kern="0" cap="all" dirty="0">
                <a:solidFill>
                  <a:srgbClr val="000000"/>
                </a:solidFill>
                <a:latin typeface="Calibri" panose="020F0502020204030204"/>
                <a:ea typeface="Calibri" panose="020F0502020204030204" pitchFamily="34" charset="0"/>
                <a:cs typeface="Times New Roman" panose="02020603050405020304" pitchFamily="18" charset="0"/>
              </a:rPr>
              <a:t> </a:t>
            </a:r>
            <a:endParaRPr lang="en-US" sz="135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8604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819" y="703274"/>
            <a:ext cx="6905917" cy="4790408"/>
          </a:xfrm>
          <a:prstGeom prst="rect">
            <a:avLst/>
          </a:prstGeom>
        </p:spPr>
      </p:pic>
      <p:sp>
        <p:nvSpPr>
          <p:cNvPr id="3" name="TextBox 2"/>
          <p:cNvSpPr txBox="1"/>
          <p:nvPr/>
        </p:nvSpPr>
        <p:spPr>
          <a:xfrm>
            <a:off x="2492478" y="5581650"/>
            <a:ext cx="6135329" cy="369332"/>
          </a:xfrm>
          <a:prstGeom prst="rect">
            <a:avLst/>
          </a:prstGeom>
          <a:noFill/>
        </p:spPr>
        <p:txBody>
          <a:bodyPr wrap="square" rtlCol="0">
            <a:spAutoFit/>
          </a:bodyPr>
          <a:lstStyle/>
          <a:p>
            <a:pPr defTabSz="457200">
              <a:defRPr/>
            </a:pPr>
            <a:r>
              <a:rPr lang="fr-FR" sz="900" dirty="0">
                <a:solidFill>
                  <a:srgbClr val="000000"/>
                </a:solidFill>
                <a:latin typeface="Arial"/>
              </a:rPr>
              <a:t>Ligue des Bibliothèques Européennes de Recherche/ Association of </a:t>
            </a:r>
            <a:r>
              <a:rPr lang="fr-FR" sz="900" dirty="0" err="1">
                <a:solidFill>
                  <a:srgbClr val="000000"/>
                </a:solidFill>
                <a:latin typeface="Arial"/>
              </a:rPr>
              <a:t>European</a:t>
            </a:r>
            <a:r>
              <a:rPr lang="fr-FR" sz="900" dirty="0">
                <a:solidFill>
                  <a:srgbClr val="000000"/>
                </a:solidFill>
                <a:latin typeface="Arial"/>
              </a:rPr>
              <a:t> Research Libraries (LIBER)</a:t>
            </a:r>
          </a:p>
          <a:p>
            <a:pPr defTabSz="457200">
              <a:defRPr/>
            </a:pPr>
            <a:r>
              <a:rPr lang="en-US" sz="900" dirty="0">
                <a:solidFill>
                  <a:srgbClr val="000000"/>
                </a:solidFill>
                <a:latin typeface="Arial"/>
                <a:hlinkClick r:id="rId4"/>
              </a:rPr>
              <a:t>https://libereurope.eu/wp-content/uploads/2017/12/LIBER-FAIR-Data.pdf</a:t>
            </a:r>
            <a:r>
              <a:rPr lang="en-US" sz="900" dirty="0">
                <a:solidFill>
                  <a:srgbClr val="000000"/>
                </a:solidFill>
                <a:latin typeface="Arial"/>
              </a:rPr>
              <a:t> </a:t>
            </a:r>
          </a:p>
        </p:txBody>
      </p:sp>
    </p:spTree>
    <p:extLst>
      <p:ext uri="{BB962C8B-B14F-4D97-AF65-F5344CB8AC3E}">
        <p14:creationId xmlns:p14="http://schemas.microsoft.com/office/powerpoint/2010/main" val="2127173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966" y="3356603"/>
            <a:ext cx="320068" cy="144793"/>
          </a:xfrm>
          <a:prstGeom prst="rect">
            <a:avLst/>
          </a:prstGeom>
        </p:spPr>
      </p:pic>
      <p:pic>
        <p:nvPicPr>
          <p:cNvPr id="4" name="Picture 3" descr="Reanalysis of antidepressant trial finds popular drug ineffective &amp; unsafe for adolescents | Eu - Internet Explorer"/>
          <p:cNvPicPr>
            <a:picLocks noChangeAspect="1"/>
          </p:cNvPicPr>
          <p:nvPr/>
        </p:nvPicPr>
        <p:blipFill rotWithShape="1">
          <a:blip r:embed="rId4" cstate="print">
            <a:extLst>
              <a:ext uri="{28A0092B-C50C-407E-A947-70E740481C1C}">
                <a14:useLocalDpi xmlns:a14="http://schemas.microsoft.com/office/drawing/2010/main" val="0"/>
              </a:ext>
            </a:extLst>
          </a:blip>
          <a:srcRect t="9261" b="2062"/>
          <a:stretch/>
        </p:blipFill>
        <p:spPr>
          <a:xfrm>
            <a:off x="-43804" y="678956"/>
            <a:ext cx="9144000" cy="5886107"/>
          </a:xfrm>
          <a:prstGeom prst="rect">
            <a:avLst/>
          </a:prstGeom>
        </p:spPr>
      </p:pic>
      <p:sp>
        <p:nvSpPr>
          <p:cNvPr id="3" name="TextBox 2"/>
          <p:cNvSpPr txBox="1"/>
          <p:nvPr/>
        </p:nvSpPr>
        <p:spPr>
          <a:xfrm>
            <a:off x="131411" y="136886"/>
            <a:ext cx="8809997" cy="584775"/>
          </a:xfrm>
          <a:prstGeom prst="rect">
            <a:avLst/>
          </a:prstGeom>
          <a:noFill/>
        </p:spPr>
        <p:txBody>
          <a:bodyPr wrap="square" rtlCol="0">
            <a:spAutoFit/>
          </a:bodyPr>
          <a:lstStyle/>
          <a:p>
            <a:pPr algn="ctr"/>
            <a:r>
              <a:rPr lang="en-US" sz="3200" dirty="0" smtClean="0"/>
              <a:t>Data reuse success story # 1</a:t>
            </a:r>
            <a:endParaRPr lang="en-US" sz="3200" dirty="0"/>
          </a:p>
        </p:txBody>
      </p:sp>
    </p:spTree>
    <p:extLst>
      <p:ext uri="{BB962C8B-B14F-4D97-AF65-F5344CB8AC3E}">
        <p14:creationId xmlns:p14="http://schemas.microsoft.com/office/powerpoint/2010/main" val="21224972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mers solve decade old HIV puzzle in ten days - Internet Explorer"/>
          <p:cNvPicPr>
            <a:picLocks noChangeAspect="1"/>
          </p:cNvPicPr>
          <p:nvPr/>
        </p:nvPicPr>
        <p:blipFill rotWithShape="1">
          <a:blip r:embed="rId3" cstate="print">
            <a:extLst>
              <a:ext uri="{28A0092B-C50C-407E-A947-70E740481C1C}">
                <a14:useLocalDpi xmlns:a14="http://schemas.microsoft.com/office/drawing/2010/main" val="0"/>
              </a:ext>
            </a:extLst>
          </a:blip>
          <a:srcRect l="-666" t="8954" r="33334" b="-6184"/>
          <a:stretch/>
        </p:blipFill>
        <p:spPr>
          <a:xfrm>
            <a:off x="1449883" y="695299"/>
            <a:ext cx="6204793" cy="6628114"/>
          </a:xfrm>
          <a:prstGeom prst="rect">
            <a:avLst/>
          </a:prstGeom>
        </p:spPr>
      </p:pic>
      <p:sp>
        <p:nvSpPr>
          <p:cNvPr id="3" name="TextBox 2"/>
          <p:cNvSpPr txBox="1"/>
          <p:nvPr/>
        </p:nvSpPr>
        <p:spPr>
          <a:xfrm>
            <a:off x="553020" y="136886"/>
            <a:ext cx="7320676" cy="584775"/>
          </a:xfrm>
          <a:prstGeom prst="rect">
            <a:avLst/>
          </a:prstGeom>
          <a:noFill/>
        </p:spPr>
        <p:txBody>
          <a:bodyPr wrap="square" rtlCol="0">
            <a:spAutoFit/>
          </a:bodyPr>
          <a:lstStyle/>
          <a:p>
            <a:pPr lvl="0" algn="ctr"/>
            <a:r>
              <a:rPr lang="en-US" sz="3200" dirty="0">
                <a:solidFill>
                  <a:prstClr val="black"/>
                </a:solidFill>
              </a:rPr>
              <a:t>Data reuse success story # </a:t>
            </a:r>
            <a:r>
              <a:rPr lang="en-US" sz="3200" dirty="0" smtClean="0">
                <a:solidFill>
                  <a:prstClr val="black"/>
                </a:solidFill>
              </a:rPr>
              <a:t>2</a:t>
            </a:r>
            <a:endParaRPr lang="en-US" sz="3200" dirty="0">
              <a:solidFill>
                <a:prstClr val="black"/>
              </a:solidFill>
            </a:endParaRPr>
          </a:p>
        </p:txBody>
      </p:sp>
    </p:spTree>
    <p:extLst>
      <p:ext uri="{BB962C8B-B14F-4D97-AF65-F5344CB8AC3E}">
        <p14:creationId xmlns:p14="http://schemas.microsoft.com/office/powerpoint/2010/main" val="848140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41" y="2951737"/>
            <a:ext cx="8229600" cy="1143000"/>
          </a:xfrm>
        </p:spPr>
        <p:txBody>
          <a:bodyPr>
            <a:normAutofit fontScale="90000"/>
          </a:bodyPr>
          <a:lstStyle/>
          <a:p>
            <a:r>
              <a:rPr lang="en-US" dirty="0" smtClean="0"/>
              <a:t>Some Best Practices for Data </a:t>
            </a:r>
            <a:r>
              <a:rPr lang="en-US" dirty="0"/>
              <a:t>M</a:t>
            </a:r>
            <a:r>
              <a:rPr lang="en-US" dirty="0" smtClean="0"/>
              <a:t>anagement</a:t>
            </a:r>
            <a:endParaRPr lang="en-US" dirty="0"/>
          </a:p>
        </p:txBody>
      </p:sp>
    </p:spTree>
    <p:extLst>
      <p:ext uri="{BB962C8B-B14F-4D97-AF65-F5344CB8AC3E}">
        <p14:creationId xmlns:p14="http://schemas.microsoft.com/office/powerpoint/2010/main" val="3306537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99090" y="1190283"/>
            <a:ext cx="7993117" cy="4737551"/>
          </a:xfrm>
        </p:spPr>
        <p:txBody>
          <a:bodyPr>
            <a:noAutofit/>
          </a:bodyPr>
          <a:lstStyle/>
          <a:p>
            <a:pPr>
              <a:buClr>
                <a:srgbClr val="177F8A"/>
              </a:buClr>
              <a:buSzPct val="100000"/>
              <a:buNone/>
            </a:pPr>
            <a:endParaRPr lang="en-US" sz="2400" dirty="0" smtClean="0">
              <a:ea typeface="ＭＳ Ｐゴシック" pitchFamily="34" charset="-128"/>
            </a:endParaRPr>
          </a:p>
          <a:p>
            <a:pPr>
              <a:buFont typeface="Arial" pitchFamily="34" charset="0"/>
              <a:buChar char="•"/>
            </a:pPr>
            <a:endParaRPr lang="en-US" sz="2400" dirty="0" smtClean="0">
              <a:ea typeface="ＭＳ Ｐゴシック" pitchFamily="34" charset="-128"/>
            </a:endParaRPr>
          </a:p>
        </p:txBody>
      </p:sp>
      <p:sp>
        <p:nvSpPr>
          <p:cNvPr id="13314" name="Title 1"/>
          <p:cNvSpPr>
            <a:spLocks noGrp="1"/>
          </p:cNvSpPr>
          <p:nvPr>
            <p:ph type="title"/>
          </p:nvPr>
        </p:nvSpPr>
        <p:spPr>
          <a:xfrm>
            <a:off x="0" y="489266"/>
            <a:ext cx="9144000" cy="701018"/>
          </a:xfrm>
        </p:spPr>
        <p:txBody>
          <a:bodyPr>
            <a:normAutofit fontScale="90000"/>
          </a:bodyPr>
          <a:lstStyle/>
          <a:p>
            <a:r>
              <a:rPr lang="en-US" dirty="0" smtClean="0">
                <a:ea typeface="ＭＳ Ｐゴシック" pitchFamily="34" charset="-128"/>
              </a:rPr>
              <a:t>The Data Life Cycle</a:t>
            </a:r>
          </a:p>
        </p:txBody>
      </p:sp>
      <p:graphicFrame>
        <p:nvGraphicFramePr>
          <p:cNvPr id="4" name="Content Placeholder 8"/>
          <p:cNvGraphicFramePr>
            <a:graphicFrameLocks noChangeAspect="1"/>
          </p:cNvGraphicFramePr>
          <p:nvPr>
            <p:extLst>
              <p:ext uri="{D42A27DB-BD31-4B8C-83A1-F6EECF244321}">
                <p14:modId xmlns:p14="http://schemas.microsoft.com/office/powerpoint/2010/main" val="1287773038"/>
              </p:ext>
            </p:extLst>
          </p:nvPr>
        </p:nvGraphicFramePr>
        <p:xfrm>
          <a:off x="1018795" y="1227132"/>
          <a:ext cx="6877923" cy="5141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Notched Right Arrow 5"/>
          <p:cNvSpPr/>
          <p:nvPr/>
        </p:nvSpPr>
        <p:spPr>
          <a:xfrm rot="16200000">
            <a:off x="3992481" y="2234195"/>
            <a:ext cx="988983" cy="817563"/>
          </a:xfrm>
          <a:prstGeom prst="notchedRightArrow">
            <a:avLst/>
          </a:prstGeom>
          <a:solidFill>
            <a:schemeClr val="accent1"/>
          </a:solidFill>
          <a:ln w="31750">
            <a:solidFill>
              <a:srgbClr val="177F8A"/>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srgbClr val="2DA2BF"/>
              </a:solidFill>
            </a:endParaRPr>
          </a:p>
        </p:txBody>
      </p:sp>
    </p:spTree>
    <p:extLst>
      <p:ext uri="{BB962C8B-B14F-4D97-AF65-F5344CB8AC3E}">
        <p14:creationId xmlns:p14="http://schemas.microsoft.com/office/powerpoint/2010/main" val="3569578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599" y="0"/>
            <a:ext cx="5937821" cy="6346046"/>
          </a:xfrm>
          <a:prstGeom prst="rect">
            <a:avLst/>
          </a:prstGeom>
        </p:spPr>
      </p:pic>
      <p:sp>
        <p:nvSpPr>
          <p:cNvPr id="3" name="TextBox 2"/>
          <p:cNvSpPr txBox="1"/>
          <p:nvPr/>
        </p:nvSpPr>
        <p:spPr>
          <a:xfrm>
            <a:off x="1516699" y="6307717"/>
            <a:ext cx="5897059" cy="369332"/>
          </a:xfrm>
          <a:prstGeom prst="rect">
            <a:avLst/>
          </a:prstGeom>
          <a:noFill/>
        </p:spPr>
        <p:txBody>
          <a:bodyPr wrap="square" rtlCol="0">
            <a:spAutoFit/>
          </a:bodyPr>
          <a:lstStyle/>
          <a:p>
            <a:r>
              <a:rPr lang="en-US" dirty="0"/>
              <a:t>http://data.library.virginia.edu/data-management/lifecycle/</a:t>
            </a:r>
          </a:p>
        </p:txBody>
      </p:sp>
    </p:spTree>
    <p:extLst>
      <p:ext uri="{BB962C8B-B14F-4D97-AF65-F5344CB8AC3E}">
        <p14:creationId xmlns:p14="http://schemas.microsoft.com/office/powerpoint/2010/main" val="1117835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0796"/>
            <a:ext cx="9144000" cy="2376407"/>
          </a:xfrm>
          <a:prstGeom prst="rect">
            <a:avLst/>
          </a:prstGeom>
        </p:spPr>
      </p:pic>
    </p:spTree>
    <p:extLst>
      <p:ext uri="{BB962C8B-B14F-4D97-AF65-F5344CB8AC3E}">
        <p14:creationId xmlns:p14="http://schemas.microsoft.com/office/powerpoint/2010/main" val="32558546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solidFill>
                  <a:srgbClr val="FF0000"/>
                </a:solidFill>
                <a:latin typeface="News Gothic MT"/>
              </a:rPr>
              <a:t>DMPs/Planning</a:t>
            </a:r>
          </a:p>
          <a:p>
            <a:pPr marL="114300" indent="0">
              <a:spcBef>
                <a:spcPts val="0"/>
              </a:spcBef>
              <a:spcAft>
                <a:spcPts val="600"/>
              </a:spcAft>
            </a:pPr>
            <a:r>
              <a:rPr lang="en-US" dirty="0" smtClean="0">
                <a:solidFill>
                  <a:srgbClr val="000000"/>
                </a:solidFill>
                <a:latin typeface="News Gothic MT"/>
              </a:rPr>
              <a:t>File </a:t>
            </a:r>
            <a:r>
              <a:rPr lang="en-US" dirty="0">
                <a:solidFill>
                  <a:srgbClr val="000000"/>
                </a:solidFill>
                <a:latin typeface="News Gothic MT"/>
              </a:rPr>
              <a:t>organization &amp; naming</a:t>
            </a:r>
          </a:p>
          <a:p>
            <a:pPr marL="114300" indent="0">
              <a:spcBef>
                <a:spcPts val="0"/>
              </a:spcBef>
              <a:spcAft>
                <a:spcPts val="600"/>
              </a:spcAft>
            </a:pPr>
            <a:r>
              <a:rPr lang="en-US" dirty="0">
                <a:solidFill>
                  <a:srgbClr val="000000"/>
                </a:solidFill>
                <a:latin typeface="News Gothic MT"/>
              </a:rPr>
              <a:t>Documentation &amp; metadata</a:t>
            </a:r>
          </a:p>
          <a:p>
            <a:pPr marL="114300" indent="0">
              <a:spcBef>
                <a:spcPts val="0"/>
              </a:spcBef>
              <a:spcAft>
                <a:spcPts val="600"/>
              </a:spcAft>
            </a:pPr>
            <a:r>
              <a:rPr lang="en-US" dirty="0">
                <a:solidFill>
                  <a:srgbClr val="000000"/>
                </a:solidFill>
                <a:latin typeface="News Gothic MT"/>
              </a:rPr>
              <a:t>Storage &amp; backup</a:t>
            </a:r>
          </a:p>
          <a:p>
            <a:pPr marL="114300" indent="0">
              <a:spcBef>
                <a:spcPts val="0"/>
              </a:spcBef>
              <a:spcAft>
                <a:spcPts val="600"/>
              </a:spcAft>
            </a:pPr>
            <a:r>
              <a:rPr lang="en-US" dirty="0" smtClean="0">
                <a:solidFill>
                  <a:srgbClr val="000000"/>
                </a:solidFill>
                <a:latin typeface="News Gothic MT"/>
              </a:rPr>
              <a:t>Legal/ethical </a:t>
            </a:r>
            <a:r>
              <a:rPr lang="en-US" dirty="0">
                <a:solidFill>
                  <a:srgbClr val="000000"/>
                </a:solidFill>
                <a:latin typeface="News Gothic MT"/>
              </a:rPr>
              <a:t>considerations</a:t>
            </a:r>
          </a:p>
          <a:p>
            <a:pPr marL="114300" indent="0">
              <a:spcBef>
                <a:spcPts val="0"/>
              </a:spcBef>
              <a:spcAft>
                <a:spcPts val="600"/>
              </a:spcAft>
            </a:pPr>
            <a:r>
              <a:rPr lang="en-US" dirty="0">
                <a:solidFill>
                  <a:srgbClr val="000000"/>
                </a:solidFill>
                <a:latin typeface="News Gothic MT"/>
              </a:rPr>
              <a:t>Sharing &amp; reuse</a:t>
            </a:r>
          </a:p>
          <a:p>
            <a:pPr marL="114300" indent="0">
              <a:spcBef>
                <a:spcPts val="0"/>
              </a:spcBef>
              <a:spcAft>
                <a:spcPts val="600"/>
              </a:spcAft>
            </a:pPr>
            <a:r>
              <a:rPr lang="en-US" dirty="0">
                <a:solidFill>
                  <a:srgbClr val="000000"/>
                </a:solidFill>
                <a:latin typeface="News Gothic MT"/>
              </a:rPr>
              <a:t>Preservation </a:t>
            </a:r>
            <a:r>
              <a:rPr lang="en-US" dirty="0">
                <a:solidFill>
                  <a:srgbClr val="000000"/>
                </a:solidFill>
              </a:rPr>
              <a:t>&amp; A</a:t>
            </a:r>
            <a:r>
              <a:rPr lang="en-US" dirty="0">
                <a:solidFill>
                  <a:srgbClr val="000000"/>
                </a:solidFill>
                <a:latin typeface="News Gothic MT"/>
              </a:rPr>
              <a:t>rchiving</a:t>
            </a:r>
          </a:p>
          <a:p>
            <a:pPr marL="0" indent="0">
              <a:buNone/>
            </a:pPr>
            <a:endParaRPr lang="en-US" dirty="0"/>
          </a:p>
        </p:txBody>
      </p:sp>
    </p:spTree>
    <p:extLst>
      <p:ext uri="{BB962C8B-B14F-4D97-AF65-F5344CB8AC3E}">
        <p14:creationId xmlns:p14="http://schemas.microsoft.com/office/powerpoint/2010/main" val="4016782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036" y="66571"/>
            <a:ext cx="8229600" cy="1143000"/>
          </a:xfrm>
        </p:spPr>
        <p:txBody>
          <a:bodyPr/>
          <a:lstStyle/>
          <a:p>
            <a:r>
              <a:rPr lang="en-US" dirty="0"/>
              <a:t>Data Snafu</a:t>
            </a:r>
          </a:p>
        </p:txBody>
      </p:sp>
      <p:sp>
        <p:nvSpPr>
          <p:cNvPr id="5" name="TextBox 4"/>
          <p:cNvSpPr txBox="1"/>
          <p:nvPr/>
        </p:nvSpPr>
        <p:spPr>
          <a:xfrm>
            <a:off x="438036" y="5940145"/>
            <a:ext cx="7079755" cy="677108"/>
          </a:xfrm>
          <a:prstGeom prst="rect">
            <a:avLst/>
          </a:prstGeom>
          <a:noFill/>
        </p:spPr>
        <p:txBody>
          <a:bodyPr wrap="square" rtlCol="0">
            <a:spAutoFit/>
          </a:bodyPr>
          <a:lstStyle/>
          <a:p>
            <a:r>
              <a:rPr lang="en-US" sz="1000" dirty="0">
                <a:solidFill>
                  <a:prstClr val="black"/>
                </a:solidFill>
              </a:rPr>
              <a:t>Data Sharing and Management Snafu in 3 Short </a:t>
            </a:r>
            <a:r>
              <a:rPr lang="en-US" sz="1000" dirty="0" smtClean="0">
                <a:solidFill>
                  <a:prstClr val="black"/>
                </a:solidFill>
              </a:rPr>
              <a:t>Acts</a:t>
            </a:r>
          </a:p>
          <a:p>
            <a:r>
              <a:rPr lang="en-US" sz="1000" dirty="0">
                <a:solidFill>
                  <a:prstClr val="black"/>
                </a:solidFill>
                <a:hlinkClick r:id="rId3"/>
              </a:rPr>
              <a:t>https://</a:t>
            </a:r>
            <a:r>
              <a:rPr lang="en-US" sz="1000" dirty="0" smtClean="0">
                <a:solidFill>
                  <a:prstClr val="black"/>
                </a:solidFill>
                <a:hlinkClick r:id="rId3"/>
              </a:rPr>
              <a:t>www.youtube.com/watch?v=N2zK3sAtr-4</a:t>
            </a:r>
            <a:endParaRPr lang="en-US" sz="1000" dirty="0" smtClean="0">
              <a:solidFill>
                <a:prstClr val="black"/>
              </a:solidFill>
            </a:endParaRPr>
          </a:p>
          <a:p>
            <a:endParaRPr lang="en-US" dirty="0">
              <a:solidFill>
                <a:prstClr val="black"/>
              </a:solidFill>
            </a:endParaRPr>
          </a:p>
        </p:txBody>
      </p:sp>
      <p:pic>
        <p:nvPicPr>
          <p:cNvPr id="6" name="Content Placeholder 5"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27955" y="965195"/>
            <a:ext cx="6499040" cy="4525963"/>
          </a:xfrm>
        </p:spPr>
      </p:pic>
    </p:spTree>
    <p:extLst>
      <p:ext uri="{BB962C8B-B14F-4D97-AF65-F5344CB8AC3E}">
        <p14:creationId xmlns:p14="http://schemas.microsoft.com/office/powerpoint/2010/main" val="3484035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Start with a plan… </a:t>
            </a:r>
            <a:endParaRPr lang="en-US" sz="2400" dirty="0"/>
          </a:p>
        </p:txBody>
      </p:sp>
      <p:sp>
        <p:nvSpPr>
          <p:cNvPr id="3" name="Text Placeholder 2"/>
          <p:cNvSpPr>
            <a:spLocks noGrp="1"/>
          </p:cNvSpPr>
          <p:nvPr>
            <p:ph type="body" idx="1"/>
          </p:nvPr>
        </p:nvSpPr>
        <p:spPr/>
        <p:txBody>
          <a:bodyPr/>
          <a:lstStyle/>
          <a:p>
            <a:endParaRPr lang="en-US" dirty="0"/>
          </a:p>
        </p:txBody>
      </p:sp>
      <p:pic>
        <p:nvPicPr>
          <p:cNvPr id="2050" name="Picture 2" descr="C:\Users\cmb729\AppData\Local\Microsoft\Windows\Temporary Internet Files\Content.IE5\VB1Q4ZWQ\MC90007873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2209800"/>
            <a:ext cx="2751151" cy="393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63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175630"/>
            <a:ext cx="2914650" cy="3531736"/>
          </a:xfrm>
          <a:prstGeom prst="rect">
            <a:avLst/>
          </a:prstGeom>
        </p:spPr>
        <p:txBody>
          <a:bodyPr wrap="square">
            <a:spAutoFit/>
          </a:bodyPr>
          <a:lstStyle/>
          <a:p>
            <a:pPr defTabSz="342900"/>
            <a:endParaRPr lang="en-US" sz="1350" b="1" dirty="0">
              <a:solidFill>
                <a:prstClr val="black"/>
              </a:solidFill>
              <a:latin typeface="Calibri"/>
            </a:endParaRPr>
          </a:p>
          <a:p>
            <a:pPr marL="214313" indent="-214313" defTabSz="342900">
              <a:buFont typeface="Arial" pitchFamily="34" charset="0"/>
              <a:buChar char="•"/>
            </a:pPr>
            <a:r>
              <a:rPr lang="en-US" sz="1500" dirty="0">
                <a:solidFill>
                  <a:prstClr val="black"/>
                </a:solidFill>
                <a:latin typeface="Calibri" charset="0"/>
                <a:ea typeface="Calibri" charset="0"/>
                <a:cs typeface="Calibri" charset="0"/>
              </a:rPr>
              <a:t>Types of data to be produced. </a:t>
            </a:r>
          </a:p>
          <a:p>
            <a:pPr marL="214313" indent="-214313" defTabSz="342900">
              <a:buFont typeface="Arial" pitchFamily="34" charset="0"/>
              <a:buChar char="•"/>
            </a:pPr>
            <a:endParaRPr lang="en-US" sz="1500" dirty="0">
              <a:solidFill>
                <a:prstClr val="black"/>
              </a:solidFill>
              <a:latin typeface="Calibri" charset="0"/>
              <a:ea typeface="Calibri" charset="0"/>
              <a:cs typeface="Calibri" charset="0"/>
            </a:endParaRPr>
          </a:p>
          <a:p>
            <a:pPr marL="214313" indent="-214313" defTabSz="342900">
              <a:buFont typeface="Arial" pitchFamily="34" charset="0"/>
              <a:buChar char="•"/>
            </a:pPr>
            <a:r>
              <a:rPr lang="en-US" sz="1500" dirty="0">
                <a:solidFill>
                  <a:prstClr val="black"/>
                </a:solidFill>
                <a:latin typeface="Calibri" charset="0"/>
                <a:ea typeface="Calibri" charset="0"/>
                <a:cs typeface="Calibri" charset="0"/>
              </a:rPr>
              <a:t>Standards or descriptions that would be used with the data (metadata).</a:t>
            </a:r>
          </a:p>
          <a:p>
            <a:pPr marL="214313" indent="-214313" defTabSz="342900">
              <a:buFont typeface="Arial" pitchFamily="34" charset="0"/>
              <a:buChar char="•"/>
            </a:pPr>
            <a:endParaRPr lang="en-US" sz="1500" dirty="0">
              <a:solidFill>
                <a:prstClr val="black"/>
              </a:solidFill>
              <a:latin typeface="Calibri" charset="0"/>
              <a:ea typeface="Calibri" charset="0"/>
              <a:cs typeface="Calibri" charset="0"/>
            </a:endParaRPr>
          </a:p>
          <a:p>
            <a:pPr marL="214313" indent="-214313" defTabSz="342900">
              <a:buFont typeface="Arial" pitchFamily="34" charset="0"/>
              <a:buChar char="•"/>
            </a:pPr>
            <a:r>
              <a:rPr lang="en-US" sz="1500" dirty="0">
                <a:solidFill>
                  <a:prstClr val="black"/>
                </a:solidFill>
                <a:latin typeface="Calibri" charset="0"/>
                <a:ea typeface="Calibri" charset="0"/>
                <a:cs typeface="Calibri" charset="0"/>
              </a:rPr>
              <a:t>How these data will be accessed and shared.</a:t>
            </a:r>
          </a:p>
          <a:p>
            <a:pPr marL="214313" indent="-214313" defTabSz="342900">
              <a:buFont typeface="Arial" pitchFamily="34" charset="0"/>
              <a:buChar char="•"/>
            </a:pPr>
            <a:endParaRPr lang="en-US" sz="1500" dirty="0">
              <a:solidFill>
                <a:prstClr val="black"/>
              </a:solidFill>
              <a:latin typeface="Calibri" charset="0"/>
              <a:ea typeface="Calibri" charset="0"/>
              <a:cs typeface="Calibri" charset="0"/>
            </a:endParaRPr>
          </a:p>
          <a:p>
            <a:pPr marL="214313" indent="-214313" defTabSz="342900">
              <a:buFont typeface="Arial" pitchFamily="34" charset="0"/>
              <a:buChar char="•"/>
            </a:pPr>
            <a:r>
              <a:rPr lang="en-US" sz="1500" dirty="0">
                <a:solidFill>
                  <a:prstClr val="black"/>
                </a:solidFill>
                <a:latin typeface="Calibri" charset="0"/>
                <a:ea typeface="Calibri" charset="0"/>
                <a:cs typeface="Calibri" charset="0"/>
              </a:rPr>
              <a:t>Policies and provisions for data sharing and reuse.</a:t>
            </a:r>
          </a:p>
          <a:p>
            <a:pPr marL="214313" indent="-214313" defTabSz="342900">
              <a:buFont typeface="Arial" pitchFamily="34" charset="0"/>
              <a:buChar char="•"/>
            </a:pPr>
            <a:endParaRPr lang="en-US" sz="1500" dirty="0">
              <a:solidFill>
                <a:prstClr val="black"/>
              </a:solidFill>
              <a:latin typeface="Calibri" charset="0"/>
              <a:ea typeface="Calibri" charset="0"/>
              <a:cs typeface="Calibri" charset="0"/>
            </a:endParaRPr>
          </a:p>
          <a:p>
            <a:pPr marL="214313" indent="-214313" defTabSz="342900">
              <a:buFont typeface="Arial" pitchFamily="34" charset="0"/>
              <a:buChar char="•"/>
            </a:pPr>
            <a:r>
              <a:rPr lang="en-US" sz="1500" dirty="0">
                <a:solidFill>
                  <a:prstClr val="black"/>
                </a:solidFill>
                <a:latin typeface="Calibri" charset="0"/>
                <a:ea typeface="Calibri" charset="0"/>
                <a:cs typeface="Calibri" charset="0"/>
              </a:rPr>
              <a:t>Provisions for archiving and preservation.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736" y="2864043"/>
            <a:ext cx="3083814" cy="2050857"/>
          </a:xfrm>
          <a:prstGeom prst="rect">
            <a:avLst/>
          </a:prstGeom>
        </p:spPr>
      </p:pic>
      <p:sp>
        <p:nvSpPr>
          <p:cNvPr id="5" name="TextBox 4"/>
          <p:cNvSpPr txBox="1"/>
          <p:nvPr/>
        </p:nvSpPr>
        <p:spPr>
          <a:xfrm>
            <a:off x="4743450" y="4914901"/>
            <a:ext cx="2971800" cy="207749"/>
          </a:xfrm>
          <a:prstGeom prst="rect">
            <a:avLst/>
          </a:prstGeom>
          <a:noFill/>
        </p:spPr>
        <p:txBody>
          <a:bodyPr wrap="square" rtlCol="0">
            <a:spAutoFit/>
          </a:bodyPr>
          <a:lstStyle/>
          <a:p>
            <a:pPr defTabSz="342900"/>
            <a:r>
              <a:rPr lang="en-US" sz="750" dirty="0">
                <a:solidFill>
                  <a:prstClr val="black"/>
                </a:solidFill>
                <a:latin typeface="Calibri"/>
              </a:rPr>
              <a:t>flickr.com/photos/</a:t>
            </a:r>
            <a:r>
              <a:rPr lang="en-US" sz="750" dirty="0" err="1">
                <a:solidFill>
                  <a:prstClr val="black"/>
                </a:solidFill>
                <a:latin typeface="Calibri"/>
              </a:rPr>
              <a:t>inl</a:t>
            </a:r>
            <a:r>
              <a:rPr lang="en-US" sz="750" dirty="0">
                <a:solidFill>
                  <a:prstClr val="black"/>
                </a:solidFill>
                <a:latin typeface="Calibri"/>
              </a:rPr>
              <a:t>/5097547405</a:t>
            </a:r>
          </a:p>
        </p:txBody>
      </p:sp>
      <p:sp>
        <p:nvSpPr>
          <p:cNvPr id="7" name="TextBox 6"/>
          <p:cNvSpPr txBox="1"/>
          <p:nvPr/>
        </p:nvSpPr>
        <p:spPr>
          <a:xfrm>
            <a:off x="1571625" y="1211966"/>
            <a:ext cx="5886450" cy="923330"/>
          </a:xfrm>
          <a:prstGeom prst="rect">
            <a:avLst/>
          </a:prstGeom>
          <a:noFill/>
        </p:spPr>
        <p:txBody>
          <a:bodyPr wrap="square" rtlCol="0">
            <a:spAutoFit/>
          </a:bodyPr>
          <a:lstStyle/>
          <a:p>
            <a:pPr algn="ctr" defTabSz="342900"/>
            <a:r>
              <a:rPr lang="en-US" sz="2700" b="1" dirty="0">
                <a:solidFill>
                  <a:prstClr val="black"/>
                </a:solidFill>
                <a:latin typeface="Calibri" charset="0"/>
                <a:ea typeface="Calibri" charset="0"/>
                <a:cs typeface="Calibri" charset="0"/>
              </a:rPr>
              <a:t>Points to address in your Data Management Plan (DMP)</a:t>
            </a:r>
          </a:p>
        </p:txBody>
      </p:sp>
    </p:spTree>
    <p:extLst>
      <p:ext uri="{BB962C8B-B14F-4D97-AF65-F5344CB8AC3E}">
        <p14:creationId xmlns:p14="http://schemas.microsoft.com/office/powerpoint/2010/main" val="22774414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defTabSz="342900">
              <a:defRPr/>
            </a:pPr>
            <a:endParaRPr lang="en-US" sz="900" dirty="0">
              <a:solidFill>
                <a:srgbClr val="000000"/>
              </a:solidFill>
              <a:latin typeface="Arial"/>
              <a:cs typeface="Arial"/>
            </a:endParaRPr>
          </a:p>
        </p:txBody>
      </p:sp>
      <p:sp>
        <p:nvSpPr>
          <p:cNvPr id="4" name="Shape 186"/>
          <p:cNvSpPr txBox="1"/>
          <p:nvPr/>
        </p:nvSpPr>
        <p:spPr>
          <a:xfrm>
            <a:off x="1265039" y="1432397"/>
            <a:ext cx="1937475" cy="3167775"/>
          </a:xfrm>
          <a:prstGeom prst="rect">
            <a:avLst/>
          </a:prstGeom>
          <a:noFill/>
          <a:ln>
            <a:noFill/>
          </a:ln>
        </p:spPr>
        <p:txBody>
          <a:bodyPr wrap="square" lIns="68569" tIns="68569" rIns="68569" bIns="68569" anchor="t" anchorCtr="0">
            <a:noAutofit/>
          </a:bodyPr>
          <a:lstStyle/>
          <a:p>
            <a:pPr defTabSz="342900">
              <a:spcAft>
                <a:spcPts val="1200"/>
              </a:spcAft>
              <a:defRPr/>
            </a:pPr>
            <a:r>
              <a:rPr lang="en" sz="2250" b="1" dirty="0">
                <a:solidFill>
                  <a:prstClr val="black"/>
                </a:solidFill>
                <a:latin typeface="Akkurat Pro" panose="020B0504020101020102" pitchFamily="34" charset="0"/>
                <a:ea typeface="Calibri"/>
                <a:cs typeface="Calibri"/>
                <a:sym typeface="Calibri"/>
              </a:rPr>
              <a:t>DMP Tool</a:t>
            </a:r>
          </a:p>
          <a:p>
            <a:pPr defTabSz="342900">
              <a:spcAft>
                <a:spcPts val="1200"/>
              </a:spcAft>
              <a:defRPr/>
            </a:pPr>
            <a:r>
              <a:rPr lang="en" sz="1350" dirty="0">
                <a:solidFill>
                  <a:prstClr val="black"/>
                </a:solidFill>
                <a:latin typeface="Akkurat Pro" panose="020B0504020101020102" pitchFamily="34" charset="0"/>
                <a:ea typeface="Calibri"/>
                <a:cs typeface="Calibri"/>
                <a:sym typeface="Calibri"/>
              </a:rPr>
              <a:t>Login with NetID</a:t>
            </a:r>
          </a:p>
          <a:p>
            <a:pPr defTabSz="342900">
              <a:spcAft>
                <a:spcPts val="1200"/>
              </a:spcAft>
              <a:defRPr/>
            </a:pPr>
            <a:r>
              <a:rPr lang="en" sz="1350" dirty="0">
                <a:solidFill>
                  <a:prstClr val="black"/>
                </a:solidFill>
                <a:latin typeface="Akkurat Pro" panose="020B0504020101020102" pitchFamily="34" charset="0"/>
                <a:ea typeface="Calibri"/>
                <a:cs typeface="Calibri"/>
                <a:sym typeface="Calibri"/>
              </a:rPr>
              <a:t>Generates Data Management Plans</a:t>
            </a:r>
          </a:p>
          <a:p>
            <a:pPr defTabSz="342900">
              <a:spcAft>
                <a:spcPts val="1200"/>
              </a:spcAft>
              <a:defRPr/>
            </a:pPr>
            <a:r>
              <a:rPr lang="en" sz="1350" dirty="0">
                <a:solidFill>
                  <a:prstClr val="black"/>
                </a:solidFill>
                <a:latin typeface="Akkurat Pro" panose="020B0504020101020102" pitchFamily="34" charset="0"/>
                <a:ea typeface="Calibri"/>
                <a:cs typeface="Calibri"/>
                <a:sym typeface="Calibri"/>
              </a:rPr>
              <a:t>Templates from federal agencies and private foundations</a:t>
            </a:r>
          </a:p>
          <a:p>
            <a:pPr defTabSz="342900">
              <a:spcAft>
                <a:spcPts val="1200"/>
              </a:spcAft>
              <a:defRPr/>
            </a:pPr>
            <a:r>
              <a:rPr lang="en" sz="1350" dirty="0">
                <a:solidFill>
                  <a:prstClr val="black"/>
                </a:solidFill>
                <a:latin typeface="Akkurat Pro" panose="020B0504020101020102" pitchFamily="34" charset="0"/>
                <a:ea typeface="Calibri"/>
                <a:cs typeface="Calibri"/>
                <a:sym typeface="Calibri"/>
              </a:rPr>
              <a:t>Saves your plans for reuse and adaption</a:t>
            </a:r>
          </a:p>
          <a:p>
            <a:pPr defTabSz="342900">
              <a:spcAft>
                <a:spcPts val="1200"/>
              </a:spcAft>
              <a:defRPr/>
            </a:pPr>
            <a:r>
              <a:rPr lang="en" sz="1350" dirty="0">
                <a:solidFill>
                  <a:prstClr val="black"/>
                </a:solidFill>
                <a:latin typeface="Akkurat Pro" panose="020B0504020101020102" pitchFamily="34" charset="0"/>
                <a:ea typeface="Calibri"/>
                <a:cs typeface="Calibri"/>
                <a:sym typeface="Calibri"/>
              </a:rPr>
              <a:t>Export as PDF, DOCX</a:t>
            </a:r>
          </a:p>
          <a:p>
            <a:pPr defTabSz="342900">
              <a:spcAft>
                <a:spcPts val="1200"/>
              </a:spcAft>
              <a:defRPr/>
            </a:pPr>
            <a:endParaRPr sz="1350" dirty="0">
              <a:solidFill>
                <a:prstClr val="black"/>
              </a:solidFill>
              <a:latin typeface="Calibri"/>
              <a:ea typeface="Calibri"/>
              <a:cs typeface="Calibri"/>
              <a:sym typeface="Calibri"/>
            </a:endParaRPr>
          </a:p>
          <a:p>
            <a:pPr defTabSz="342900">
              <a:spcAft>
                <a:spcPts val="1200"/>
              </a:spcAft>
              <a:defRPr/>
            </a:pPr>
            <a:endParaRPr sz="1350" dirty="0">
              <a:solidFill>
                <a:prstClr val="black"/>
              </a:solidFill>
              <a:latin typeface="Calibri"/>
              <a:ea typeface="Calibri"/>
              <a:cs typeface="Calibri"/>
              <a:sym typeface="Calibri"/>
            </a:endParaRPr>
          </a:p>
          <a:p>
            <a:pPr defTabSz="342900">
              <a:spcAft>
                <a:spcPts val="1200"/>
              </a:spcAft>
              <a:defRPr/>
            </a:pPr>
            <a:endParaRPr sz="750" dirty="0">
              <a:solidFill>
                <a:prstClr val="black"/>
              </a:solidFill>
              <a:latin typeface="Calibri"/>
              <a:ea typeface="Calibri"/>
              <a:cs typeface="Calibri"/>
              <a:sym typeface="Calibri"/>
            </a:endParaRPr>
          </a:p>
        </p:txBody>
      </p:sp>
      <p:sp>
        <p:nvSpPr>
          <p:cNvPr id="5" name="Shape 185"/>
          <p:cNvSpPr txBox="1"/>
          <p:nvPr/>
        </p:nvSpPr>
        <p:spPr>
          <a:xfrm>
            <a:off x="4644951" y="4637324"/>
            <a:ext cx="2752425" cy="306675"/>
          </a:xfrm>
          <a:prstGeom prst="rect">
            <a:avLst/>
          </a:prstGeom>
          <a:noFill/>
          <a:ln>
            <a:noFill/>
          </a:ln>
        </p:spPr>
        <p:txBody>
          <a:bodyPr wrap="square" lIns="68569" tIns="68569" rIns="68569" bIns="68569" anchor="t" anchorCtr="0">
            <a:noAutofit/>
          </a:bodyPr>
          <a:lstStyle/>
          <a:p>
            <a:pPr algn="ctr" defTabSz="342900">
              <a:defRPr/>
            </a:pPr>
            <a:r>
              <a:rPr lang="en" sz="1350" dirty="0">
                <a:solidFill>
                  <a:prstClr val="black"/>
                </a:solidFill>
                <a:latin typeface="Akkurat Pro" panose="020B0504020101020102" pitchFamily="34" charset="0"/>
                <a:ea typeface="Calibri"/>
                <a:cs typeface="Calibri"/>
                <a:sym typeface="Calibri"/>
              </a:rPr>
              <a:t>dmptool.org</a:t>
            </a:r>
          </a:p>
        </p:txBody>
      </p:sp>
      <p:pic>
        <p:nvPicPr>
          <p:cNvPr id="6" name="Picture 5"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0359" y="977356"/>
            <a:ext cx="4261107" cy="3699545"/>
          </a:xfrm>
          <a:prstGeom prst="rect">
            <a:avLst/>
          </a:prstGeom>
        </p:spPr>
      </p:pic>
    </p:spTree>
    <p:extLst>
      <p:ext uri="{BB962C8B-B14F-4D97-AF65-F5344CB8AC3E}">
        <p14:creationId xmlns:p14="http://schemas.microsoft.com/office/powerpoint/2010/main" val="17106676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0958"/>
            <a:ext cx="9144000" cy="4096084"/>
          </a:xfrm>
          <a:prstGeom prst="rect">
            <a:avLst/>
          </a:prstGeom>
        </p:spPr>
      </p:pic>
    </p:spTree>
    <p:extLst>
      <p:ext uri="{BB962C8B-B14F-4D97-AF65-F5344CB8AC3E}">
        <p14:creationId xmlns:p14="http://schemas.microsoft.com/office/powerpoint/2010/main" val="1726313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64" y="0"/>
            <a:ext cx="7572271" cy="6858000"/>
          </a:xfrm>
          <a:prstGeom prst="rect">
            <a:avLst/>
          </a:prstGeom>
        </p:spPr>
      </p:pic>
    </p:spTree>
    <p:extLst>
      <p:ext uri="{BB962C8B-B14F-4D97-AF65-F5344CB8AC3E}">
        <p14:creationId xmlns:p14="http://schemas.microsoft.com/office/powerpoint/2010/main" val="32151857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latin typeface="News Gothic MT"/>
              </a:rPr>
              <a:t>DMPs/Planning</a:t>
            </a:r>
          </a:p>
          <a:p>
            <a:pPr marL="114300" indent="0">
              <a:spcBef>
                <a:spcPts val="0"/>
              </a:spcBef>
              <a:spcAft>
                <a:spcPts val="600"/>
              </a:spcAft>
            </a:pPr>
            <a:r>
              <a:rPr lang="en-US" dirty="0" smtClean="0">
                <a:solidFill>
                  <a:srgbClr val="FF0000"/>
                </a:solidFill>
                <a:latin typeface="News Gothic MT"/>
              </a:rPr>
              <a:t>File </a:t>
            </a:r>
            <a:r>
              <a:rPr lang="en-US" dirty="0">
                <a:solidFill>
                  <a:srgbClr val="FF0000"/>
                </a:solidFill>
                <a:latin typeface="News Gothic MT"/>
              </a:rPr>
              <a:t>organization &amp; naming</a:t>
            </a:r>
          </a:p>
          <a:p>
            <a:pPr marL="114300" indent="0">
              <a:spcBef>
                <a:spcPts val="0"/>
              </a:spcBef>
              <a:spcAft>
                <a:spcPts val="600"/>
              </a:spcAft>
            </a:pPr>
            <a:r>
              <a:rPr lang="en-US" dirty="0">
                <a:solidFill>
                  <a:srgbClr val="000000"/>
                </a:solidFill>
                <a:latin typeface="News Gothic MT"/>
              </a:rPr>
              <a:t>Documentation &amp; metadata</a:t>
            </a:r>
          </a:p>
          <a:p>
            <a:pPr marL="114300" indent="0">
              <a:spcBef>
                <a:spcPts val="0"/>
              </a:spcBef>
              <a:spcAft>
                <a:spcPts val="600"/>
              </a:spcAft>
            </a:pPr>
            <a:r>
              <a:rPr lang="en-US" dirty="0">
                <a:solidFill>
                  <a:srgbClr val="000000"/>
                </a:solidFill>
                <a:latin typeface="News Gothic MT"/>
              </a:rPr>
              <a:t>Storage &amp; backup</a:t>
            </a:r>
          </a:p>
          <a:p>
            <a:pPr marL="114300" indent="0">
              <a:spcBef>
                <a:spcPts val="0"/>
              </a:spcBef>
              <a:spcAft>
                <a:spcPts val="600"/>
              </a:spcAft>
            </a:pPr>
            <a:r>
              <a:rPr lang="en-US" dirty="0" smtClean="0">
                <a:solidFill>
                  <a:srgbClr val="000000"/>
                </a:solidFill>
                <a:latin typeface="News Gothic MT"/>
              </a:rPr>
              <a:t>Legal/ethical </a:t>
            </a:r>
            <a:r>
              <a:rPr lang="en-US" dirty="0">
                <a:solidFill>
                  <a:srgbClr val="000000"/>
                </a:solidFill>
                <a:latin typeface="News Gothic MT"/>
              </a:rPr>
              <a:t>considerations</a:t>
            </a:r>
          </a:p>
          <a:p>
            <a:pPr marL="114300" indent="0">
              <a:spcBef>
                <a:spcPts val="0"/>
              </a:spcBef>
              <a:spcAft>
                <a:spcPts val="600"/>
              </a:spcAft>
            </a:pPr>
            <a:r>
              <a:rPr lang="en-US" dirty="0">
                <a:solidFill>
                  <a:srgbClr val="000000"/>
                </a:solidFill>
                <a:latin typeface="News Gothic MT"/>
              </a:rPr>
              <a:t>Sharing &amp; reuse</a:t>
            </a:r>
          </a:p>
          <a:p>
            <a:pPr marL="114300" indent="0">
              <a:spcBef>
                <a:spcPts val="0"/>
              </a:spcBef>
              <a:spcAft>
                <a:spcPts val="600"/>
              </a:spcAft>
            </a:pPr>
            <a:r>
              <a:rPr lang="en-US" dirty="0">
                <a:solidFill>
                  <a:srgbClr val="000000"/>
                </a:solidFill>
                <a:latin typeface="News Gothic MT"/>
              </a:rPr>
              <a:t>Preservation </a:t>
            </a:r>
            <a:r>
              <a:rPr lang="en-US" dirty="0">
                <a:solidFill>
                  <a:srgbClr val="000000"/>
                </a:solidFill>
              </a:rPr>
              <a:t>&amp; A</a:t>
            </a:r>
            <a:r>
              <a:rPr lang="en-US" dirty="0">
                <a:solidFill>
                  <a:srgbClr val="000000"/>
                </a:solidFill>
                <a:latin typeface="News Gothic MT"/>
              </a:rPr>
              <a:t>rchiving</a:t>
            </a:r>
          </a:p>
          <a:p>
            <a:pPr marL="0" indent="0">
              <a:buNone/>
            </a:pPr>
            <a:endParaRPr lang="en-US" dirty="0"/>
          </a:p>
        </p:txBody>
      </p:sp>
    </p:spTree>
    <p:extLst>
      <p:ext uri="{BB962C8B-B14F-4D97-AF65-F5344CB8AC3E}">
        <p14:creationId xmlns:p14="http://schemas.microsoft.com/office/powerpoint/2010/main" val="4266934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Thoughts on naming stuff and why you should care…</a:t>
            </a:r>
            <a:endParaRPr lang="en-US" dirty="0"/>
          </a:p>
        </p:txBody>
      </p:sp>
      <p:sp>
        <p:nvSpPr>
          <p:cNvPr id="3" name="Content Placeholder 2"/>
          <p:cNvSpPr>
            <a:spLocks noGrp="1"/>
          </p:cNvSpPr>
          <p:nvPr>
            <p:ph idx="1"/>
          </p:nvPr>
        </p:nvSpPr>
        <p:spPr>
          <a:xfrm>
            <a:off x="473626" y="1463315"/>
            <a:ext cx="8229600" cy="2285999"/>
          </a:xfrm>
        </p:spPr>
        <p:txBody>
          <a:bodyPr>
            <a:normAutofit fontScale="85000" lnSpcReduction="10000"/>
          </a:bodyPr>
          <a:lstStyle/>
          <a:p>
            <a:r>
              <a:rPr lang="en-US" dirty="0"/>
              <a:t>Find your files easier</a:t>
            </a:r>
          </a:p>
          <a:p>
            <a:r>
              <a:rPr lang="en-US" dirty="0"/>
              <a:t>Creates uniformity</a:t>
            </a:r>
          </a:p>
          <a:p>
            <a:r>
              <a:rPr lang="en-US" dirty="0"/>
              <a:t>Allows for sorting</a:t>
            </a:r>
          </a:p>
          <a:p>
            <a:r>
              <a:rPr lang="en-US" dirty="0" smtClean="0"/>
              <a:t>Understand </a:t>
            </a:r>
            <a:r>
              <a:rPr lang="en-US" dirty="0"/>
              <a:t>what is “under the hood”</a:t>
            </a:r>
          </a:p>
          <a:p>
            <a:r>
              <a:rPr lang="en-US" dirty="0"/>
              <a:t>Allows for </a:t>
            </a:r>
            <a:r>
              <a:rPr lang="en-US" dirty="0" smtClean="0"/>
              <a:t>versioning</a:t>
            </a:r>
            <a:endParaRPr lang="en-US" dirty="0"/>
          </a:p>
        </p:txBody>
      </p:sp>
      <p:pic>
        <p:nvPicPr>
          <p:cNvPr id="2050" name="Picture 2" descr="http://hoglensheroes.com/pcts/orientation/images/Dilbert_filenaming_conven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727" y="3886200"/>
            <a:ext cx="7941252" cy="248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4766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Directories</a:t>
            </a:r>
            <a:endParaRPr lang="en-US" dirty="0"/>
          </a:p>
        </p:txBody>
      </p:sp>
      <p:sp>
        <p:nvSpPr>
          <p:cNvPr id="3" name="Content Placeholder 2"/>
          <p:cNvSpPr>
            <a:spLocks noGrp="1"/>
          </p:cNvSpPr>
          <p:nvPr>
            <p:ph idx="1"/>
          </p:nvPr>
        </p:nvSpPr>
        <p:spPr/>
        <p:txBody>
          <a:bodyPr/>
          <a:lstStyle/>
          <a:p>
            <a:r>
              <a:rPr lang="en-US" dirty="0" smtClean="0"/>
              <a:t>Folders should be major functions/activities</a:t>
            </a:r>
          </a:p>
          <a:p>
            <a:r>
              <a:rPr lang="en-US" dirty="0" smtClean="0"/>
              <a:t>Subfolders by year</a:t>
            </a:r>
          </a:p>
          <a:p>
            <a:r>
              <a:rPr lang="en-US" dirty="0" smtClean="0"/>
              <a:t>Make folder names explanatory</a:t>
            </a:r>
          </a:p>
          <a:p>
            <a:r>
              <a:rPr lang="en-US" dirty="0" smtClean="0"/>
              <a:t>Avoid personal names</a:t>
            </a:r>
          </a:p>
          <a:p>
            <a:r>
              <a:rPr lang="en-US" dirty="0" smtClean="0"/>
              <a:t>Avoid duplication</a:t>
            </a:r>
          </a:p>
          <a:p>
            <a:r>
              <a:rPr lang="en-US" dirty="0" smtClean="0"/>
              <a:t>Simple and simplistic</a:t>
            </a:r>
          </a:p>
        </p:txBody>
      </p:sp>
      <p:sp>
        <p:nvSpPr>
          <p:cNvPr id="4" name="TextBox 3"/>
          <p:cNvSpPr txBox="1"/>
          <p:nvPr/>
        </p:nvSpPr>
        <p:spPr>
          <a:xfrm>
            <a:off x="457200" y="6364364"/>
            <a:ext cx="8229600" cy="276999"/>
          </a:xfrm>
          <a:prstGeom prst="rect">
            <a:avLst/>
          </a:prstGeom>
          <a:noFill/>
        </p:spPr>
        <p:txBody>
          <a:bodyPr wrap="square" rtlCol="0">
            <a:spAutoFit/>
          </a:bodyPr>
          <a:lstStyle/>
          <a:p>
            <a:pPr algn="r"/>
            <a:r>
              <a:rPr lang="en-US" sz="1200" dirty="0" smtClean="0">
                <a:solidFill>
                  <a:schemeClr val="tx1"/>
                </a:solidFill>
                <a:latin typeface="+mj-lt"/>
              </a:rPr>
              <a:t>Source: http</a:t>
            </a:r>
            <a:r>
              <a:rPr lang="en-US" sz="1200" dirty="0">
                <a:solidFill>
                  <a:schemeClr val="tx1"/>
                </a:solidFill>
                <a:latin typeface="+mj-lt"/>
              </a:rPr>
              <a:t>://bentley.umich.edu/dchome/resources/filenaming.php</a:t>
            </a:r>
          </a:p>
        </p:txBody>
      </p:sp>
    </p:spTree>
    <p:extLst>
      <p:ext uri="{BB962C8B-B14F-4D97-AF65-F5344CB8AC3E}">
        <p14:creationId xmlns:p14="http://schemas.microsoft.com/office/powerpoint/2010/main" val="5577181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good data practices</a:t>
            </a:r>
            <a:br>
              <a:rPr lang="en-US" dirty="0" smtClean="0"/>
            </a:br>
            <a:r>
              <a:rPr lang="en-US" dirty="0" smtClean="0"/>
              <a:t>File organization and naming</a:t>
            </a:r>
            <a:endParaRPr lang="en-US" dirty="0"/>
          </a:p>
        </p:txBody>
      </p:sp>
      <p:sp>
        <p:nvSpPr>
          <p:cNvPr id="3" name="Text Placeholder 2"/>
          <p:cNvSpPr>
            <a:spLocks noGrp="1"/>
          </p:cNvSpPr>
          <p:nvPr>
            <p:ph type="body" idx="1"/>
          </p:nvPr>
        </p:nvSpPr>
        <p:spPr/>
        <p:txBody>
          <a:bodyPr>
            <a:normAutofit fontScale="70000" lnSpcReduction="20000"/>
          </a:bodyPr>
          <a:lstStyle/>
          <a:p>
            <a:endParaRPr lang="en-US" dirty="0" smtClean="0"/>
          </a:p>
          <a:p>
            <a:r>
              <a:rPr lang="en-US" dirty="0" smtClean="0"/>
              <a:t>Label and define the content of your data files in a systematic way</a:t>
            </a:r>
          </a:p>
          <a:p>
            <a:r>
              <a:rPr lang="en-US" dirty="0" smtClean="0"/>
              <a:t>Use descriptive file names</a:t>
            </a:r>
          </a:p>
          <a:p>
            <a:pPr lvl="1"/>
            <a:r>
              <a:rPr lang="en-US" dirty="0" smtClean="0"/>
              <a:t>For example not- FIAGC (Fluffy is a great cat) but age, blood pressure etc.	</a:t>
            </a:r>
          </a:p>
          <a:p>
            <a:r>
              <a:rPr lang="en-US" dirty="0" smtClean="0"/>
              <a:t>Use consistent date formatting ( e.g. YYYYMMDD)</a:t>
            </a:r>
          </a:p>
          <a:p>
            <a:r>
              <a:rPr lang="en-US" dirty="0" smtClean="0"/>
              <a:t>Keep file names short (no more than 25 characters)</a:t>
            </a:r>
          </a:p>
          <a:p>
            <a:r>
              <a:rPr lang="en-US" dirty="0" smtClean="0"/>
              <a:t>Don’t use special characters</a:t>
            </a:r>
          </a:p>
          <a:p>
            <a:r>
              <a:rPr lang="en-US" dirty="0" smtClean="0"/>
              <a:t>Use underscores instead of blank spaces	</a:t>
            </a:r>
          </a:p>
          <a:p>
            <a:r>
              <a:rPr lang="en-US" dirty="0" smtClean="0"/>
              <a:t>Keep track of versions</a:t>
            </a:r>
          </a:p>
          <a:p>
            <a:r>
              <a:rPr lang="en-US" dirty="0" smtClean="0"/>
              <a:t>Don’t use confusing labels ( e.g. Pete’s data, final, final2, really final, really really final)</a:t>
            </a:r>
          </a:p>
        </p:txBody>
      </p:sp>
    </p:spTree>
    <p:extLst>
      <p:ext uri="{BB962C8B-B14F-4D97-AF65-F5344CB8AC3E}">
        <p14:creationId xmlns:p14="http://schemas.microsoft.com/office/powerpoint/2010/main" val="33208617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latin typeface="News Gothic MT"/>
              </a:rPr>
              <a:t>DMPs/Planning</a:t>
            </a:r>
          </a:p>
          <a:p>
            <a:pPr marL="114300" indent="0">
              <a:spcBef>
                <a:spcPts val="0"/>
              </a:spcBef>
              <a:spcAft>
                <a:spcPts val="600"/>
              </a:spcAft>
            </a:pPr>
            <a:r>
              <a:rPr lang="en-US" dirty="0" smtClean="0">
                <a:solidFill>
                  <a:srgbClr val="000000"/>
                </a:solidFill>
                <a:latin typeface="News Gothic MT"/>
              </a:rPr>
              <a:t>File </a:t>
            </a:r>
            <a:r>
              <a:rPr lang="en-US" dirty="0">
                <a:solidFill>
                  <a:srgbClr val="000000"/>
                </a:solidFill>
                <a:latin typeface="News Gothic MT"/>
              </a:rPr>
              <a:t>organization &amp; naming</a:t>
            </a:r>
          </a:p>
          <a:p>
            <a:pPr marL="114300" indent="0">
              <a:spcBef>
                <a:spcPts val="0"/>
              </a:spcBef>
              <a:spcAft>
                <a:spcPts val="600"/>
              </a:spcAft>
            </a:pPr>
            <a:r>
              <a:rPr lang="en-US" dirty="0">
                <a:solidFill>
                  <a:srgbClr val="FF0000"/>
                </a:solidFill>
                <a:latin typeface="News Gothic MT"/>
              </a:rPr>
              <a:t>Documentation &amp; metadata</a:t>
            </a:r>
          </a:p>
          <a:p>
            <a:pPr marL="114300" indent="0">
              <a:spcBef>
                <a:spcPts val="0"/>
              </a:spcBef>
              <a:spcAft>
                <a:spcPts val="600"/>
              </a:spcAft>
            </a:pPr>
            <a:r>
              <a:rPr lang="en-US" dirty="0">
                <a:solidFill>
                  <a:srgbClr val="000000"/>
                </a:solidFill>
                <a:latin typeface="News Gothic MT"/>
              </a:rPr>
              <a:t>Storage &amp; backup</a:t>
            </a:r>
          </a:p>
          <a:p>
            <a:pPr marL="114300" indent="0">
              <a:spcBef>
                <a:spcPts val="0"/>
              </a:spcBef>
              <a:spcAft>
                <a:spcPts val="600"/>
              </a:spcAft>
            </a:pPr>
            <a:r>
              <a:rPr lang="en-US" dirty="0" smtClean="0">
                <a:solidFill>
                  <a:srgbClr val="000000"/>
                </a:solidFill>
                <a:latin typeface="News Gothic MT"/>
              </a:rPr>
              <a:t>Legal/ethical </a:t>
            </a:r>
            <a:r>
              <a:rPr lang="en-US" dirty="0">
                <a:solidFill>
                  <a:srgbClr val="000000"/>
                </a:solidFill>
                <a:latin typeface="News Gothic MT"/>
              </a:rPr>
              <a:t>considerations</a:t>
            </a:r>
          </a:p>
          <a:p>
            <a:pPr marL="114300" indent="0">
              <a:spcBef>
                <a:spcPts val="0"/>
              </a:spcBef>
              <a:spcAft>
                <a:spcPts val="600"/>
              </a:spcAft>
            </a:pPr>
            <a:r>
              <a:rPr lang="en-US" dirty="0">
                <a:solidFill>
                  <a:srgbClr val="000000"/>
                </a:solidFill>
                <a:latin typeface="News Gothic MT"/>
              </a:rPr>
              <a:t>Sharing &amp; reuse</a:t>
            </a:r>
          </a:p>
          <a:p>
            <a:pPr marL="114300" indent="0">
              <a:spcBef>
                <a:spcPts val="0"/>
              </a:spcBef>
              <a:spcAft>
                <a:spcPts val="600"/>
              </a:spcAft>
            </a:pPr>
            <a:r>
              <a:rPr lang="en-US" dirty="0">
                <a:solidFill>
                  <a:srgbClr val="000000"/>
                </a:solidFill>
                <a:latin typeface="News Gothic MT"/>
              </a:rPr>
              <a:t>Preservation </a:t>
            </a:r>
            <a:r>
              <a:rPr lang="en-US" dirty="0">
                <a:solidFill>
                  <a:srgbClr val="000000"/>
                </a:solidFill>
              </a:rPr>
              <a:t>&amp; A</a:t>
            </a:r>
            <a:r>
              <a:rPr lang="en-US" dirty="0">
                <a:solidFill>
                  <a:srgbClr val="000000"/>
                </a:solidFill>
                <a:latin typeface="News Gothic MT"/>
              </a:rPr>
              <a:t>rchiving</a:t>
            </a:r>
          </a:p>
          <a:p>
            <a:pPr marL="0" indent="0">
              <a:buNone/>
            </a:pPr>
            <a:endParaRPr lang="en-US" dirty="0"/>
          </a:p>
        </p:txBody>
      </p:sp>
    </p:spTree>
    <p:extLst>
      <p:ext uri="{BB962C8B-B14F-4D97-AF65-F5344CB8AC3E}">
        <p14:creationId xmlns:p14="http://schemas.microsoft.com/office/powerpoint/2010/main" val="454368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path.ryoji.ikeda.9990024683_a37089e13d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23" y="-1"/>
            <a:ext cx="10528934" cy="6991871"/>
          </a:xfrm>
          <a:prstGeom prst="rect">
            <a:avLst/>
          </a:prstGeom>
        </p:spPr>
      </p:pic>
      <p:sp>
        <p:nvSpPr>
          <p:cNvPr id="3" name="TextBox 2"/>
          <p:cNvSpPr txBox="1"/>
          <p:nvPr/>
        </p:nvSpPr>
        <p:spPr>
          <a:xfrm>
            <a:off x="336613" y="2173255"/>
            <a:ext cx="3808254" cy="769441"/>
          </a:xfrm>
          <a:prstGeom prst="rect">
            <a:avLst/>
          </a:prstGeom>
          <a:noFill/>
        </p:spPr>
        <p:txBody>
          <a:bodyPr wrap="none" rtlCol="0">
            <a:spAutoFit/>
          </a:bodyPr>
          <a:lstStyle/>
          <a:p>
            <a:r>
              <a:rPr lang="en-US" sz="4400" b="1" dirty="0" smtClean="0">
                <a:solidFill>
                  <a:srgbClr val="FF0000"/>
                </a:solidFill>
              </a:rPr>
              <a:t>What are dat</a:t>
            </a:r>
            <a:r>
              <a:rPr lang="en-US" sz="4400" b="1" dirty="0">
                <a:solidFill>
                  <a:srgbClr val="FF0000"/>
                </a:solidFill>
              </a:rPr>
              <a:t>a</a:t>
            </a:r>
            <a:r>
              <a:rPr lang="en-US" sz="4400" b="1" dirty="0" smtClean="0">
                <a:solidFill>
                  <a:srgbClr val="FF0000"/>
                </a:solidFill>
              </a:rPr>
              <a:t>?</a:t>
            </a:r>
          </a:p>
        </p:txBody>
      </p:sp>
      <p:sp>
        <p:nvSpPr>
          <p:cNvPr id="4" name="TextBox 3"/>
          <p:cNvSpPr txBox="1"/>
          <p:nvPr/>
        </p:nvSpPr>
        <p:spPr>
          <a:xfrm>
            <a:off x="-350429" y="6428177"/>
            <a:ext cx="5842304" cy="230832"/>
          </a:xfrm>
          <a:prstGeom prst="rect">
            <a:avLst/>
          </a:prstGeom>
          <a:noFill/>
        </p:spPr>
        <p:txBody>
          <a:bodyPr wrap="square" rtlCol="0">
            <a:spAutoFit/>
          </a:bodyPr>
          <a:lstStyle/>
          <a:p>
            <a:r>
              <a:rPr lang="en-US" sz="900" dirty="0">
                <a:solidFill>
                  <a:srgbClr val="FF0000"/>
                </a:solidFill>
              </a:rPr>
              <a:t>https://</a:t>
            </a:r>
            <a:r>
              <a:rPr lang="en-US" sz="900" dirty="0" smtClean="0">
                <a:solidFill>
                  <a:srgbClr val="FF0000"/>
                </a:solidFill>
              </a:rPr>
              <a:t>www.flickr.com/photos/rh2ox/9990024683/ </a:t>
            </a:r>
            <a:r>
              <a:rPr lang="en-US" sz="900" dirty="0">
                <a:solidFill>
                  <a:srgbClr val="FF0000"/>
                </a:solidFill>
              </a:rPr>
              <a:t>(CC BY-SA 2.0)</a:t>
            </a:r>
          </a:p>
        </p:txBody>
      </p:sp>
    </p:spTree>
    <p:extLst>
      <p:ext uri="{BB962C8B-B14F-4D97-AF65-F5344CB8AC3E}">
        <p14:creationId xmlns:p14="http://schemas.microsoft.com/office/powerpoint/2010/main" val="18204008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24" y="0"/>
            <a:ext cx="9551624" cy="6858000"/>
          </a:xfrm>
          <a:prstGeom prst="rect">
            <a:avLst/>
          </a:prstGeom>
        </p:spPr>
      </p:pic>
      <p:sp>
        <p:nvSpPr>
          <p:cNvPr id="5" name="TextBox 4"/>
          <p:cNvSpPr txBox="1"/>
          <p:nvPr/>
        </p:nvSpPr>
        <p:spPr>
          <a:xfrm>
            <a:off x="0" y="6488668"/>
            <a:ext cx="8149701" cy="246221"/>
          </a:xfrm>
          <a:prstGeom prst="rect">
            <a:avLst/>
          </a:prstGeom>
          <a:noFill/>
        </p:spPr>
        <p:txBody>
          <a:bodyPr wrap="square" rtlCol="0">
            <a:spAutoFit/>
          </a:bodyPr>
          <a:lstStyle/>
          <a:p>
            <a:r>
              <a:rPr lang="pl-PL" sz="1000" dirty="0">
                <a:hlinkClick r:id="rId4"/>
              </a:rPr>
              <a:t>https://www.flickr.com/photos/climateinteractive/13944682478</a:t>
            </a:r>
            <a:r>
              <a:rPr lang="pl-PL" sz="1000" dirty="0" smtClean="0">
                <a:hlinkClick r:id="rId4"/>
              </a:rPr>
              <a:t>/</a:t>
            </a:r>
            <a:r>
              <a:rPr lang="en-US" sz="1000" dirty="0" smtClean="0"/>
              <a:t> </a:t>
            </a:r>
            <a:r>
              <a:rPr lang="pl-PL" sz="1000" dirty="0" smtClean="0"/>
              <a:t> </a:t>
            </a:r>
            <a:r>
              <a:rPr lang="pl-PL" sz="1000" dirty="0"/>
              <a:t>(CC BY-NC-SA 2.0) </a:t>
            </a:r>
          </a:p>
        </p:txBody>
      </p:sp>
      <p:sp>
        <p:nvSpPr>
          <p:cNvPr id="2" name="TextBox 1"/>
          <p:cNvSpPr txBox="1"/>
          <p:nvPr/>
        </p:nvSpPr>
        <p:spPr>
          <a:xfrm>
            <a:off x="413133" y="374573"/>
            <a:ext cx="2836843" cy="369332"/>
          </a:xfrm>
          <a:prstGeom prst="rect">
            <a:avLst/>
          </a:prstGeom>
          <a:noFill/>
        </p:spPr>
        <p:txBody>
          <a:bodyPr wrap="square" rtlCol="0">
            <a:spAutoFit/>
          </a:bodyPr>
          <a:lstStyle/>
          <a:p>
            <a:r>
              <a:rPr lang="en-US" dirty="0" smtClean="0"/>
              <a:t>Data Description</a:t>
            </a:r>
            <a:endParaRPr lang="en-US" dirty="0"/>
          </a:p>
        </p:txBody>
      </p:sp>
    </p:spTree>
    <p:extLst>
      <p:ext uri="{BB962C8B-B14F-4D97-AF65-F5344CB8AC3E}">
        <p14:creationId xmlns:p14="http://schemas.microsoft.com/office/powerpoint/2010/main" val="42465371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626" y="125935"/>
            <a:ext cx="8229600" cy="820814"/>
          </a:xfrm>
        </p:spPr>
        <p:txBody>
          <a:bodyPr>
            <a:normAutofit fontScale="90000"/>
          </a:bodyPr>
          <a:lstStyle/>
          <a:p>
            <a:r>
              <a:rPr lang="en-US" dirty="0" smtClean="0"/>
              <a:t>Description and Documentation (Metadata)</a:t>
            </a:r>
            <a:endParaRPr lang="en-US" dirty="0"/>
          </a:p>
        </p:txBody>
      </p:sp>
      <p:sp>
        <p:nvSpPr>
          <p:cNvPr id="3" name="Text Placeholder 2"/>
          <p:cNvSpPr>
            <a:spLocks noGrp="1"/>
          </p:cNvSpPr>
          <p:nvPr>
            <p:ph type="body" idx="1"/>
          </p:nvPr>
        </p:nvSpPr>
        <p:spPr>
          <a:xfrm>
            <a:off x="82132" y="1405821"/>
            <a:ext cx="8059861" cy="3231884"/>
          </a:xfrm>
        </p:spPr>
        <p:txBody>
          <a:bodyPr>
            <a:normAutofit fontScale="77500" lnSpcReduction="20000"/>
          </a:bodyPr>
          <a:lstStyle/>
          <a:p>
            <a:r>
              <a:rPr lang="en-US" sz="2400" dirty="0" smtClean="0"/>
              <a:t>Commonly defined as “data about data”</a:t>
            </a:r>
          </a:p>
          <a:p>
            <a:r>
              <a:rPr lang="en-US" sz="2400" dirty="0" smtClean="0"/>
              <a:t>It is information that describes the data</a:t>
            </a:r>
          </a:p>
          <a:p>
            <a:r>
              <a:rPr lang="en-US" sz="2400" dirty="0" smtClean="0"/>
              <a:t>It gives you the ability </a:t>
            </a:r>
            <a:r>
              <a:rPr lang="en-US" sz="2400" dirty="0"/>
              <a:t>to explain to your </a:t>
            </a:r>
            <a:r>
              <a:rPr lang="en-US" sz="2400" dirty="0" smtClean="0"/>
              <a:t>research to somebody </a:t>
            </a:r>
            <a:r>
              <a:rPr lang="en-US" sz="2400" dirty="0"/>
              <a:t>that knows nothing </a:t>
            </a:r>
            <a:r>
              <a:rPr lang="en-US" sz="2400" dirty="0" smtClean="0"/>
              <a:t>about it</a:t>
            </a:r>
          </a:p>
          <a:p>
            <a:r>
              <a:rPr lang="en-US" sz="2400" dirty="0" smtClean="0"/>
              <a:t>Provides </a:t>
            </a:r>
            <a:r>
              <a:rPr lang="en-US" sz="2400" dirty="0"/>
              <a:t>information about one or more aspects of the data, such as:</a:t>
            </a:r>
          </a:p>
          <a:p>
            <a:pPr lvl="1"/>
            <a:r>
              <a:rPr lang="en-US" sz="2000" dirty="0"/>
              <a:t>Means of creation of the data</a:t>
            </a:r>
          </a:p>
          <a:p>
            <a:pPr lvl="1"/>
            <a:r>
              <a:rPr lang="en-US" sz="2000" dirty="0"/>
              <a:t>Purpose of the data</a:t>
            </a:r>
          </a:p>
          <a:p>
            <a:pPr lvl="1"/>
            <a:r>
              <a:rPr lang="en-US" sz="2000" dirty="0"/>
              <a:t>Time and date of creation</a:t>
            </a:r>
          </a:p>
          <a:p>
            <a:pPr lvl="1"/>
            <a:r>
              <a:rPr lang="en-US" sz="2000" dirty="0"/>
              <a:t>Creator or author of the data</a:t>
            </a:r>
          </a:p>
          <a:p>
            <a:pPr lvl="1"/>
            <a:r>
              <a:rPr lang="en-US" sz="2000" dirty="0"/>
              <a:t>Location on a computer network where the data </a:t>
            </a:r>
            <a:endParaRPr lang="en-US" sz="2000" dirty="0" smtClean="0"/>
          </a:p>
          <a:p>
            <a:pPr marL="457200" lvl="1" indent="0">
              <a:buNone/>
            </a:pPr>
            <a:r>
              <a:rPr lang="en-US" sz="2000" dirty="0" smtClean="0"/>
              <a:t>were </a:t>
            </a:r>
            <a:r>
              <a:rPr lang="en-US" sz="2000" dirty="0"/>
              <a:t>created</a:t>
            </a:r>
          </a:p>
          <a:p>
            <a:pPr lvl="1"/>
            <a:r>
              <a:rPr lang="en-US" sz="2000" dirty="0"/>
              <a:t>Standards used</a:t>
            </a:r>
          </a:p>
          <a:p>
            <a:endParaRPr lang="en-US" sz="2400" dirty="0" smtClean="0"/>
          </a:p>
          <a:p>
            <a:pPr marL="0" indent="0">
              <a:buNone/>
            </a:pPr>
            <a:endParaRPr lang="en-US" sz="2400" dirty="0" smtClean="0"/>
          </a:p>
          <a:p>
            <a:endParaRPr lang="en-US" sz="2400" dirty="0"/>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922" y="3301698"/>
            <a:ext cx="4570174" cy="3427629"/>
          </a:xfrm>
          <a:prstGeom prst="rect">
            <a:avLst/>
          </a:prstGeom>
        </p:spPr>
      </p:pic>
      <p:sp>
        <p:nvSpPr>
          <p:cNvPr id="5" name="TextBox 4"/>
          <p:cNvSpPr txBox="1"/>
          <p:nvPr/>
        </p:nvSpPr>
        <p:spPr>
          <a:xfrm>
            <a:off x="0" y="6498495"/>
            <a:ext cx="4686984" cy="230832"/>
          </a:xfrm>
          <a:prstGeom prst="rect">
            <a:avLst/>
          </a:prstGeom>
          <a:noFill/>
        </p:spPr>
        <p:txBody>
          <a:bodyPr wrap="square" rtlCol="0">
            <a:spAutoFit/>
          </a:bodyPr>
          <a:lstStyle/>
          <a:p>
            <a:r>
              <a:rPr lang="en-US" sz="900" dirty="0">
                <a:hlinkClick r:id="rId4"/>
              </a:rPr>
              <a:t>https://www.flickr.com/photos/musebrarian/3289649684</a:t>
            </a:r>
            <a:r>
              <a:rPr lang="en-US" sz="900" dirty="0" smtClean="0">
                <a:hlinkClick r:id="rId4"/>
              </a:rPr>
              <a:t>/</a:t>
            </a:r>
            <a:r>
              <a:rPr lang="en-US" sz="900" dirty="0" smtClean="0"/>
              <a:t>  (</a:t>
            </a:r>
            <a:r>
              <a:rPr lang="en-US" sz="900" dirty="0"/>
              <a:t>CC BY-NC-SA 2.0) </a:t>
            </a:r>
          </a:p>
        </p:txBody>
      </p:sp>
    </p:spTree>
    <p:extLst>
      <p:ext uri="{BB962C8B-B14F-4D97-AF65-F5344CB8AC3E}">
        <p14:creationId xmlns:p14="http://schemas.microsoft.com/office/powerpoint/2010/main" val="14668652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27950"/>
            <a:ext cx="8229600" cy="1143000"/>
          </a:xfrm>
          <a:solidFill>
            <a:schemeClr val="tx2">
              <a:lumMod val="50000"/>
              <a:alpha val="85000"/>
            </a:schemeClr>
          </a:solidFill>
        </p:spPr>
        <p:txBody>
          <a:bodyPr/>
          <a:lstStyle/>
          <a:p>
            <a:r>
              <a:rPr lang="en-US" dirty="0" smtClean="0">
                <a:solidFill>
                  <a:schemeClr val="bg1"/>
                </a:solidFill>
              </a:rPr>
              <a:t>Metadata according to ICPSR…</a:t>
            </a:r>
            <a:endParaRPr lang="en-US" dirty="0">
              <a:solidFill>
                <a:schemeClr val="bg1"/>
              </a:solidFill>
            </a:endParaRPr>
          </a:p>
        </p:txBody>
      </p:sp>
      <p:sp>
        <p:nvSpPr>
          <p:cNvPr id="3" name="Content Placeholder 2"/>
          <p:cNvSpPr>
            <a:spLocks noGrp="1"/>
          </p:cNvSpPr>
          <p:nvPr>
            <p:ph idx="1"/>
          </p:nvPr>
        </p:nvSpPr>
        <p:spPr>
          <a:xfrm>
            <a:off x="457200" y="1348329"/>
            <a:ext cx="8229600" cy="4525963"/>
          </a:xfrm>
          <a:solidFill>
            <a:schemeClr val="tx2">
              <a:lumMod val="50000"/>
              <a:alpha val="85000"/>
            </a:schemeClr>
          </a:solidFill>
        </p:spPr>
        <p:txBody>
          <a:bodyPr>
            <a:normAutofit fontScale="62500" lnSpcReduction="20000"/>
          </a:bodyPr>
          <a:lstStyle/>
          <a:p>
            <a:r>
              <a:rPr lang="en-US" dirty="0">
                <a:solidFill>
                  <a:schemeClr val="bg1"/>
                </a:solidFill>
              </a:rPr>
              <a:t>A number of elements should be included in metadata, including, but not limited to: </a:t>
            </a:r>
          </a:p>
          <a:p>
            <a:r>
              <a:rPr lang="en-US" dirty="0">
                <a:solidFill>
                  <a:schemeClr val="bg1"/>
                </a:solidFill>
              </a:rPr>
              <a:t>Principal investigator </a:t>
            </a:r>
          </a:p>
          <a:p>
            <a:r>
              <a:rPr lang="en-US" dirty="0">
                <a:solidFill>
                  <a:schemeClr val="bg1"/>
                </a:solidFill>
              </a:rPr>
              <a:t>Funding sources </a:t>
            </a:r>
          </a:p>
          <a:p>
            <a:r>
              <a:rPr lang="en-US" dirty="0">
                <a:solidFill>
                  <a:schemeClr val="bg1"/>
                </a:solidFill>
              </a:rPr>
              <a:t>Data collector/producer </a:t>
            </a:r>
          </a:p>
          <a:p>
            <a:r>
              <a:rPr lang="en-US" dirty="0">
                <a:solidFill>
                  <a:schemeClr val="bg1"/>
                </a:solidFill>
              </a:rPr>
              <a:t>Project description </a:t>
            </a:r>
          </a:p>
          <a:p>
            <a:r>
              <a:rPr lang="en-US" dirty="0">
                <a:solidFill>
                  <a:schemeClr val="bg1"/>
                </a:solidFill>
              </a:rPr>
              <a:t>Sample and sampling procedures </a:t>
            </a:r>
          </a:p>
          <a:p>
            <a:r>
              <a:rPr lang="en-US" dirty="0">
                <a:solidFill>
                  <a:schemeClr val="bg1"/>
                </a:solidFill>
              </a:rPr>
              <a:t>Weighting </a:t>
            </a:r>
          </a:p>
          <a:p>
            <a:r>
              <a:rPr lang="en-US" dirty="0">
                <a:solidFill>
                  <a:schemeClr val="bg1"/>
                </a:solidFill>
              </a:rPr>
              <a:t>Substantive, temporal, and geographic coverage of the data collection </a:t>
            </a:r>
          </a:p>
          <a:p>
            <a:r>
              <a:rPr lang="en-US" dirty="0">
                <a:solidFill>
                  <a:schemeClr val="bg1"/>
                </a:solidFill>
              </a:rPr>
              <a:t>Data source(s) </a:t>
            </a:r>
          </a:p>
          <a:p>
            <a:r>
              <a:rPr lang="en-US" dirty="0">
                <a:solidFill>
                  <a:schemeClr val="bg1"/>
                </a:solidFill>
              </a:rPr>
              <a:t>Unit(s) of analysis/observation </a:t>
            </a:r>
          </a:p>
          <a:p>
            <a:r>
              <a:rPr lang="en-US" dirty="0">
                <a:solidFill>
                  <a:schemeClr val="bg1"/>
                </a:solidFill>
              </a:rPr>
              <a:t>Variables </a:t>
            </a:r>
          </a:p>
          <a:p>
            <a:r>
              <a:rPr lang="en-US" dirty="0">
                <a:solidFill>
                  <a:schemeClr val="bg1"/>
                </a:solidFill>
              </a:rPr>
              <a:t>Technical information on files </a:t>
            </a:r>
          </a:p>
          <a:p>
            <a:r>
              <a:rPr lang="en-US" dirty="0">
                <a:solidFill>
                  <a:schemeClr val="bg1"/>
                </a:solidFill>
              </a:rPr>
              <a:t>Data collection </a:t>
            </a:r>
            <a:r>
              <a:rPr lang="en-US" dirty="0" smtClean="0">
                <a:solidFill>
                  <a:schemeClr val="bg1"/>
                </a:solidFill>
              </a:rPr>
              <a:t>instruments</a:t>
            </a:r>
            <a:endParaRPr lang="en-US" dirty="0">
              <a:solidFill>
                <a:schemeClr val="bg1"/>
              </a:solidFill>
            </a:endParaRPr>
          </a:p>
        </p:txBody>
      </p:sp>
    </p:spTree>
    <p:extLst>
      <p:ext uri="{BB962C8B-B14F-4D97-AF65-F5344CB8AC3E}">
        <p14:creationId xmlns:p14="http://schemas.microsoft.com/office/powerpoint/2010/main" val="25870124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latin typeface="News Gothic MT"/>
              </a:rPr>
              <a:t>DMPs/Planning</a:t>
            </a:r>
          </a:p>
          <a:p>
            <a:pPr marL="114300" indent="0">
              <a:spcBef>
                <a:spcPts val="0"/>
              </a:spcBef>
              <a:spcAft>
                <a:spcPts val="600"/>
              </a:spcAft>
            </a:pPr>
            <a:r>
              <a:rPr lang="en-US" dirty="0" smtClean="0">
                <a:solidFill>
                  <a:srgbClr val="000000"/>
                </a:solidFill>
                <a:latin typeface="News Gothic MT"/>
              </a:rPr>
              <a:t>File </a:t>
            </a:r>
            <a:r>
              <a:rPr lang="en-US" dirty="0">
                <a:solidFill>
                  <a:srgbClr val="000000"/>
                </a:solidFill>
                <a:latin typeface="News Gothic MT"/>
              </a:rPr>
              <a:t>organization &amp; naming</a:t>
            </a:r>
          </a:p>
          <a:p>
            <a:pPr marL="114300" indent="0">
              <a:spcBef>
                <a:spcPts val="0"/>
              </a:spcBef>
              <a:spcAft>
                <a:spcPts val="600"/>
              </a:spcAft>
            </a:pPr>
            <a:r>
              <a:rPr lang="en-US" dirty="0">
                <a:solidFill>
                  <a:srgbClr val="000000"/>
                </a:solidFill>
                <a:latin typeface="News Gothic MT"/>
              </a:rPr>
              <a:t>Documentation &amp; metadata</a:t>
            </a:r>
          </a:p>
          <a:p>
            <a:pPr marL="114300" indent="0">
              <a:spcBef>
                <a:spcPts val="0"/>
              </a:spcBef>
              <a:spcAft>
                <a:spcPts val="600"/>
              </a:spcAft>
            </a:pPr>
            <a:r>
              <a:rPr lang="en-US" dirty="0">
                <a:solidFill>
                  <a:srgbClr val="FF0000"/>
                </a:solidFill>
                <a:latin typeface="News Gothic MT"/>
              </a:rPr>
              <a:t>Storage &amp; backup</a:t>
            </a:r>
          </a:p>
          <a:p>
            <a:pPr marL="114300" indent="0">
              <a:spcBef>
                <a:spcPts val="0"/>
              </a:spcBef>
              <a:spcAft>
                <a:spcPts val="600"/>
              </a:spcAft>
            </a:pPr>
            <a:r>
              <a:rPr lang="en-US" dirty="0" smtClean="0">
                <a:solidFill>
                  <a:srgbClr val="000000"/>
                </a:solidFill>
                <a:latin typeface="News Gothic MT"/>
              </a:rPr>
              <a:t>Legal/ethical </a:t>
            </a:r>
            <a:r>
              <a:rPr lang="en-US" dirty="0">
                <a:solidFill>
                  <a:srgbClr val="000000"/>
                </a:solidFill>
                <a:latin typeface="News Gothic MT"/>
              </a:rPr>
              <a:t>considerations</a:t>
            </a:r>
          </a:p>
          <a:p>
            <a:pPr marL="114300" indent="0">
              <a:spcBef>
                <a:spcPts val="0"/>
              </a:spcBef>
              <a:spcAft>
                <a:spcPts val="600"/>
              </a:spcAft>
            </a:pPr>
            <a:r>
              <a:rPr lang="en-US" dirty="0">
                <a:solidFill>
                  <a:srgbClr val="000000"/>
                </a:solidFill>
                <a:latin typeface="News Gothic MT"/>
              </a:rPr>
              <a:t>Sharing &amp; reuse</a:t>
            </a:r>
          </a:p>
          <a:p>
            <a:pPr marL="114300" indent="0">
              <a:spcBef>
                <a:spcPts val="0"/>
              </a:spcBef>
              <a:spcAft>
                <a:spcPts val="600"/>
              </a:spcAft>
            </a:pPr>
            <a:r>
              <a:rPr lang="en-US" dirty="0">
                <a:solidFill>
                  <a:srgbClr val="000000"/>
                </a:solidFill>
                <a:latin typeface="News Gothic MT"/>
              </a:rPr>
              <a:t>Preservation </a:t>
            </a:r>
            <a:r>
              <a:rPr lang="en-US" dirty="0" smtClean="0">
                <a:solidFill>
                  <a:srgbClr val="000000"/>
                </a:solidFill>
              </a:rPr>
              <a:t>&amp; A</a:t>
            </a:r>
            <a:r>
              <a:rPr lang="en-US" dirty="0" smtClean="0">
                <a:solidFill>
                  <a:srgbClr val="000000"/>
                </a:solidFill>
                <a:latin typeface="News Gothic MT"/>
              </a:rPr>
              <a:t>rchiving</a:t>
            </a:r>
            <a:endParaRPr lang="en-US" dirty="0">
              <a:solidFill>
                <a:srgbClr val="000000"/>
              </a:solidFill>
              <a:latin typeface="News Gothic MT"/>
            </a:endParaRPr>
          </a:p>
          <a:p>
            <a:endParaRPr lang="en-US" dirty="0"/>
          </a:p>
        </p:txBody>
      </p:sp>
    </p:spTree>
    <p:extLst>
      <p:ext uri="{BB962C8B-B14F-4D97-AF65-F5344CB8AC3E}">
        <p14:creationId xmlns:p14="http://schemas.microsoft.com/office/powerpoint/2010/main" val="24459447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73" y="115850"/>
            <a:ext cx="8229600" cy="1143000"/>
          </a:xfrm>
        </p:spPr>
        <p:txBody>
          <a:bodyPr/>
          <a:lstStyle/>
          <a:p>
            <a:r>
              <a:rPr lang="en-US" dirty="0"/>
              <a:t>Toy </a:t>
            </a:r>
            <a:r>
              <a:rPr lang="en-US" dirty="0" smtClean="0"/>
              <a:t>Story 2</a:t>
            </a:r>
            <a:endParaRPr lang="en-US" dirty="0"/>
          </a:p>
        </p:txBody>
      </p:sp>
      <p:sp>
        <p:nvSpPr>
          <p:cNvPr id="5" name="TextBox 4"/>
          <p:cNvSpPr txBox="1"/>
          <p:nvPr/>
        </p:nvSpPr>
        <p:spPr>
          <a:xfrm>
            <a:off x="865121" y="6192733"/>
            <a:ext cx="5650663" cy="400110"/>
          </a:xfrm>
          <a:prstGeom prst="rect">
            <a:avLst/>
          </a:prstGeom>
          <a:noFill/>
        </p:spPr>
        <p:txBody>
          <a:bodyPr wrap="square" rtlCol="0">
            <a:spAutoFit/>
          </a:bodyPr>
          <a:lstStyle/>
          <a:p>
            <a:r>
              <a:rPr lang="en-US" sz="1000" dirty="0">
                <a:solidFill>
                  <a:prstClr val="black"/>
                </a:solidFill>
              </a:rPr>
              <a:t>How Toy Story 2 Almost Got Deleted: Stories From Pixar Animation: </a:t>
            </a:r>
            <a:r>
              <a:rPr lang="en-US" sz="1000" dirty="0" smtClean="0">
                <a:solidFill>
                  <a:prstClr val="black"/>
                </a:solidFill>
              </a:rPr>
              <a:t>ENTV</a:t>
            </a:r>
          </a:p>
          <a:p>
            <a:r>
              <a:rPr lang="en-US" sz="1000" dirty="0">
                <a:solidFill>
                  <a:prstClr val="black"/>
                </a:solidFill>
                <a:hlinkClick r:id="rId3"/>
              </a:rPr>
              <a:t>https://</a:t>
            </a:r>
            <a:r>
              <a:rPr lang="en-US" sz="1000" dirty="0" smtClean="0">
                <a:solidFill>
                  <a:prstClr val="black"/>
                </a:solidFill>
                <a:hlinkClick r:id="rId3"/>
              </a:rPr>
              <a:t>www.youtube.com/watch?v=8dhp_20j0Ys</a:t>
            </a:r>
            <a:r>
              <a:rPr lang="en-US" sz="1000" dirty="0" smtClean="0">
                <a:solidFill>
                  <a:prstClr val="black"/>
                </a:solidFill>
              </a:rPr>
              <a:t> </a:t>
            </a:r>
            <a:endParaRPr lang="en-US" sz="1000" dirty="0">
              <a:solidFill>
                <a:prstClr val="black"/>
              </a:solidFill>
            </a:endParaRPr>
          </a:p>
        </p:txBody>
      </p:sp>
      <p:pic>
        <p:nvPicPr>
          <p:cNvPr id="7" name="Content Placeholder 6"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45273" y="1052655"/>
            <a:ext cx="6409649" cy="4525963"/>
          </a:xfrm>
        </p:spPr>
      </p:pic>
    </p:spTree>
    <p:extLst>
      <p:ext uri="{BB962C8B-B14F-4D97-AF65-F5344CB8AC3E}">
        <p14:creationId xmlns:p14="http://schemas.microsoft.com/office/powerpoint/2010/main" val="22132445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Storage, back up and securing data</a:t>
            </a:r>
            <a:br>
              <a:rPr lang="en-US" dirty="0" smtClean="0"/>
            </a:br>
            <a:endParaRPr lang="en-US" dirty="0"/>
          </a:p>
        </p:txBody>
      </p:sp>
      <p:sp>
        <p:nvSpPr>
          <p:cNvPr id="3" name="Text Placeholder 2"/>
          <p:cNvSpPr>
            <a:spLocks noGrp="1"/>
          </p:cNvSpPr>
          <p:nvPr>
            <p:ph idx="1"/>
          </p:nvPr>
        </p:nvSpPr>
        <p:spPr/>
        <p:txBody>
          <a:bodyPr>
            <a:normAutofit/>
          </a:bodyPr>
          <a:lstStyle/>
          <a:p>
            <a:r>
              <a:rPr lang="en-US" dirty="0" smtClean="0"/>
              <a:t>Have at least 3 copies of your data- 2 local and 1 distant if possible</a:t>
            </a:r>
          </a:p>
          <a:p>
            <a:r>
              <a:rPr lang="en-US" dirty="0" smtClean="0"/>
              <a:t>Don’t use your personal computer, data sticks or CDs if you can avoid it</a:t>
            </a:r>
          </a:p>
          <a:p>
            <a:pPr lvl="1"/>
            <a:r>
              <a:rPr lang="en-US" dirty="0" smtClean="0"/>
              <a:t>They break, get lost, lose data over time</a:t>
            </a:r>
          </a:p>
          <a:p>
            <a:r>
              <a:rPr lang="en-US" dirty="0" smtClean="0"/>
              <a:t>Use a hard drive if you can</a:t>
            </a:r>
          </a:p>
          <a:p>
            <a:r>
              <a:rPr lang="en-US" dirty="0" smtClean="0"/>
              <a:t>Use cloud storage if you can (but be aware of sensitive data)</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0199" y="5029200"/>
            <a:ext cx="1604551" cy="993633"/>
          </a:xfrm>
          <a:prstGeom prst="rect">
            <a:avLst/>
          </a:prstGeom>
        </p:spPr>
      </p:pic>
      <p:sp>
        <p:nvSpPr>
          <p:cNvPr id="5" name="TextBox 4"/>
          <p:cNvSpPr txBox="1"/>
          <p:nvPr/>
        </p:nvSpPr>
        <p:spPr>
          <a:xfrm>
            <a:off x="304800" y="6324600"/>
            <a:ext cx="5181600" cy="246221"/>
          </a:xfrm>
          <a:prstGeom prst="rect">
            <a:avLst/>
          </a:prstGeom>
          <a:noFill/>
        </p:spPr>
        <p:txBody>
          <a:bodyPr wrap="square" rtlCol="0">
            <a:spAutoFit/>
          </a:bodyPr>
          <a:lstStyle/>
          <a:p>
            <a:r>
              <a:rPr lang="en-US" sz="1000" dirty="0" smtClean="0"/>
              <a:t>flickr.com/photos/</a:t>
            </a:r>
            <a:r>
              <a:rPr lang="en-US" sz="1000" dirty="0" err="1" smtClean="0"/>
              <a:t>s_w_ellis</a:t>
            </a:r>
            <a:r>
              <a:rPr lang="en-US" sz="1000" dirty="0" smtClean="0"/>
              <a:t>/3877534599 (CC By 2.0)</a:t>
            </a:r>
            <a:endParaRPr lang="en-US" sz="1000" dirty="0"/>
          </a:p>
        </p:txBody>
      </p:sp>
    </p:spTree>
    <p:extLst>
      <p:ext uri="{BB962C8B-B14F-4D97-AF65-F5344CB8AC3E}">
        <p14:creationId xmlns:p14="http://schemas.microsoft.com/office/powerpoint/2010/main" val="15845728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15" y="0"/>
            <a:ext cx="8060884" cy="6858000"/>
          </a:xfrm>
          <a:prstGeom prst="rect">
            <a:avLst/>
          </a:prstGeom>
        </p:spPr>
      </p:pic>
      <p:sp>
        <p:nvSpPr>
          <p:cNvPr id="7" name="TextBox 6"/>
          <p:cNvSpPr txBox="1"/>
          <p:nvPr/>
        </p:nvSpPr>
        <p:spPr>
          <a:xfrm>
            <a:off x="4321629" y="6558643"/>
            <a:ext cx="4114800" cy="276999"/>
          </a:xfrm>
          <a:prstGeom prst="rect">
            <a:avLst/>
          </a:prstGeom>
          <a:noFill/>
        </p:spPr>
        <p:txBody>
          <a:bodyPr wrap="square" rtlCol="0">
            <a:spAutoFit/>
          </a:bodyPr>
          <a:lstStyle/>
          <a:p>
            <a:r>
              <a:rPr lang="en-US" sz="1200" dirty="0">
                <a:hlinkClick r:id="rId3"/>
              </a:rPr>
              <a:t>http://</a:t>
            </a:r>
            <a:r>
              <a:rPr lang="en-US" sz="1200" dirty="0" smtClean="0">
                <a:hlinkClick r:id="rId3"/>
              </a:rPr>
              <a:t>www.it.northwestern.edu/file-sharing/box.html</a:t>
            </a:r>
            <a:r>
              <a:rPr lang="en-US" sz="1200" dirty="0" smtClean="0"/>
              <a:t> </a:t>
            </a:r>
            <a:endParaRPr lang="en-US" sz="1200" dirty="0"/>
          </a:p>
        </p:txBody>
      </p:sp>
    </p:spTree>
    <p:extLst>
      <p:ext uri="{BB962C8B-B14F-4D97-AF65-F5344CB8AC3E}">
        <p14:creationId xmlns:p14="http://schemas.microsoft.com/office/powerpoint/2010/main" val="1218927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928" y="1236863"/>
            <a:ext cx="7436386" cy="5078313"/>
          </a:xfrm>
          <a:prstGeom prst="rect">
            <a:avLst/>
          </a:prstGeom>
        </p:spPr>
        <p:txBody>
          <a:bodyPr wrap="square">
            <a:spAutoFit/>
          </a:bodyPr>
          <a:lstStyle/>
          <a:p>
            <a:r>
              <a:rPr lang="en-US" dirty="0" smtClean="0"/>
              <a:t>Dear </a:t>
            </a:r>
            <a:r>
              <a:rPr lang="en-US" dirty="0"/>
              <a:t>Technology Leaders and UNITS Representatives</a:t>
            </a:r>
            <a:r>
              <a:rPr lang="en-US" dirty="0" smtClean="0"/>
              <a:t>,</a:t>
            </a:r>
          </a:p>
          <a:p>
            <a:endParaRPr lang="en-US" dirty="0"/>
          </a:p>
          <a:p>
            <a:r>
              <a:rPr lang="en-US" dirty="0"/>
              <a:t>Northwestern Information Technology has identified that the Box file sharing service is </a:t>
            </a:r>
            <a:r>
              <a:rPr lang="en-US" dirty="0">
                <a:solidFill>
                  <a:srgbClr val="FF0000"/>
                </a:solidFill>
              </a:rPr>
              <a:t>currently experiencing an unplanned outage</a:t>
            </a:r>
            <a:r>
              <a:rPr lang="en-US" dirty="0" smtClean="0"/>
              <a:t>.</a:t>
            </a:r>
          </a:p>
          <a:p>
            <a:endParaRPr lang="en-US" dirty="0"/>
          </a:p>
          <a:p>
            <a:r>
              <a:rPr lang="en-US" dirty="0"/>
              <a:t>Please note this is affecting all Box customers. The vendor is aware of the outage and working to restore service. Thank you for your patience, and we will provide further updates as they become available</a:t>
            </a:r>
            <a:r>
              <a:rPr lang="en-US" dirty="0" smtClean="0"/>
              <a:t>.</a:t>
            </a:r>
          </a:p>
          <a:p>
            <a:endParaRPr lang="en-US" dirty="0"/>
          </a:p>
          <a:p>
            <a:r>
              <a:rPr lang="en-US" dirty="0"/>
              <a:t>You may also find the most up-to-date information about the Box service at status.box.com. We are also tracking the outage on the Status of University IT Services page: service-status.northwestern.edu/</a:t>
            </a:r>
            <a:r>
              <a:rPr lang="en-US" dirty="0" err="1"/>
              <a:t>view.php?ID</a:t>
            </a:r>
            <a:r>
              <a:rPr lang="en-US" dirty="0"/>
              <a:t>=5260</a:t>
            </a:r>
          </a:p>
          <a:p>
            <a:r>
              <a:rPr lang="en-US" dirty="0"/>
              <a:t> </a:t>
            </a:r>
          </a:p>
          <a:p>
            <a:r>
              <a:rPr lang="en-US" dirty="0"/>
              <a:t>Northwestern IT Communications</a:t>
            </a:r>
          </a:p>
          <a:p>
            <a:r>
              <a:rPr lang="en-US" dirty="0"/>
              <a:t>Contact us at it-communications@northwestern.edu</a:t>
            </a:r>
          </a:p>
          <a:p>
            <a:r>
              <a:rPr lang="en-US" dirty="0"/>
              <a:t>Follow Northwestern IT on Twitter and Facebook! </a:t>
            </a:r>
          </a:p>
          <a:p>
            <a:r>
              <a:rPr lang="en-US" dirty="0"/>
              <a:t> </a:t>
            </a:r>
          </a:p>
          <a:p>
            <a:endParaRPr lang="en-US" dirty="0"/>
          </a:p>
        </p:txBody>
      </p:sp>
    </p:spTree>
    <p:extLst>
      <p:ext uri="{BB962C8B-B14F-4D97-AF65-F5344CB8AC3E}">
        <p14:creationId xmlns:p14="http://schemas.microsoft.com/office/powerpoint/2010/main" val="20506342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Research Data </a:t>
            </a:r>
            <a:r>
              <a:rPr lang="en-US" dirty="0"/>
              <a:t>M</a:t>
            </a:r>
            <a:r>
              <a:rPr lang="en-US" dirty="0" smtClean="0"/>
              <a:t>anagement</a:t>
            </a:r>
            <a:endParaRPr lang="en-US" dirty="0"/>
          </a:p>
        </p:txBody>
      </p:sp>
      <p:sp>
        <p:nvSpPr>
          <p:cNvPr id="3" name="Content Placeholder 2"/>
          <p:cNvSpPr>
            <a:spLocks noGrp="1"/>
          </p:cNvSpPr>
          <p:nvPr>
            <p:ph idx="1"/>
          </p:nvPr>
        </p:nvSpPr>
        <p:spPr/>
        <p:txBody>
          <a:bodyPr>
            <a:normAutofit/>
          </a:bodyPr>
          <a:lstStyle/>
          <a:p>
            <a:pPr marL="114300" indent="0">
              <a:spcBef>
                <a:spcPts val="0"/>
              </a:spcBef>
              <a:spcAft>
                <a:spcPts val="600"/>
              </a:spcAft>
            </a:pPr>
            <a:r>
              <a:rPr lang="en-US" dirty="0">
                <a:latin typeface="News Gothic MT"/>
              </a:rPr>
              <a:t>DMPs/Planning</a:t>
            </a:r>
          </a:p>
          <a:p>
            <a:pPr marL="114300" indent="0">
              <a:spcBef>
                <a:spcPts val="0"/>
              </a:spcBef>
              <a:spcAft>
                <a:spcPts val="600"/>
              </a:spcAft>
            </a:pPr>
            <a:r>
              <a:rPr lang="en-US" dirty="0" smtClean="0">
                <a:solidFill>
                  <a:srgbClr val="000000"/>
                </a:solidFill>
                <a:latin typeface="News Gothic MT"/>
              </a:rPr>
              <a:t>File </a:t>
            </a:r>
            <a:r>
              <a:rPr lang="en-US" dirty="0">
                <a:solidFill>
                  <a:srgbClr val="000000"/>
                </a:solidFill>
                <a:latin typeface="News Gothic MT"/>
              </a:rPr>
              <a:t>organization &amp; naming</a:t>
            </a:r>
          </a:p>
          <a:p>
            <a:pPr marL="114300" indent="0">
              <a:spcBef>
                <a:spcPts val="0"/>
              </a:spcBef>
              <a:spcAft>
                <a:spcPts val="600"/>
              </a:spcAft>
            </a:pPr>
            <a:r>
              <a:rPr lang="en-US" dirty="0">
                <a:solidFill>
                  <a:srgbClr val="000000"/>
                </a:solidFill>
                <a:latin typeface="News Gothic MT"/>
              </a:rPr>
              <a:t>Documentation &amp; metadata</a:t>
            </a:r>
          </a:p>
          <a:p>
            <a:pPr marL="114300" indent="0">
              <a:spcBef>
                <a:spcPts val="0"/>
              </a:spcBef>
              <a:spcAft>
                <a:spcPts val="600"/>
              </a:spcAft>
            </a:pPr>
            <a:r>
              <a:rPr lang="en-US" dirty="0">
                <a:latin typeface="News Gothic MT"/>
              </a:rPr>
              <a:t>Storage &amp; backup</a:t>
            </a:r>
          </a:p>
          <a:p>
            <a:pPr marL="114300" indent="0">
              <a:spcBef>
                <a:spcPts val="0"/>
              </a:spcBef>
              <a:spcAft>
                <a:spcPts val="600"/>
              </a:spcAft>
            </a:pPr>
            <a:r>
              <a:rPr lang="en-US" dirty="0" smtClean="0">
                <a:solidFill>
                  <a:srgbClr val="000000"/>
                </a:solidFill>
                <a:latin typeface="News Gothic MT"/>
              </a:rPr>
              <a:t>Legal/ethical </a:t>
            </a:r>
            <a:r>
              <a:rPr lang="en-US" dirty="0">
                <a:solidFill>
                  <a:srgbClr val="000000"/>
                </a:solidFill>
                <a:latin typeface="News Gothic MT"/>
              </a:rPr>
              <a:t>considerations</a:t>
            </a:r>
          </a:p>
          <a:p>
            <a:pPr marL="114300" indent="0">
              <a:spcBef>
                <a:spcPts val="0"/>
              </a:spcBef>
              <a:spcAft>
                <a:spcPts val="600"/>
              </a:spcAft>
            </a:pPr>
            <a:r>
              <a:rPr lang="en-US" dirty="0">
                <a:solidFill>
                  <a:srgbClr val="FF0000"/>
                </a:solidFill>
                <a:latin typeface="News Gothic MT"/>
              </a:rPr>
              <a:t>Sharing &amp; reuse</a:t>
            </a:r>
          </a:p>
          <a:p>
            <a:pPr marL="114300" indent="0">
              <a:spcBef>
                <a:spcPts val="0"/>
              </a:spcBef>
              <a:spcAft>
                <a:spcPts val="600"/>
              </a:spcAft>
            </a:pPr>
            <a:r>
              <a:rPr lang="en-US" dirty="0">
                <a:solidFill>
                  <a:srgbClr val="FF0000"/>
                </a:solidFill>
                <a:latin typeface="News Gothic MT"/>
              </a:rPr>
              <a:t>Preservation </a:t>
            </a:r>
            <a:r>
              <a:rPr lang="en-US" dirty="0" smtClean="0">
                <a:solidFill>
                  <a:srgbClr val="FF0000"/>
                </a:solidFill>
              </a:rPr>
              <a:t>&amp; A</a:t>
            </a:r>
            <a:r>
              <a:rPr lang="en-US" dirty="0" smtClean="0">
                <a:solidFill>
                  <a:srgbClr val="FF0000"/>
                </a:solidFill>
                <a:latin typeface="News Gothic MT"/>
              </a:rPr>
              <a:t>rchiving</a:t>
            </a:r>
            <a:endParaRPr lang="en-US" dirty="0">
              <a:solidFill>
                <a:srgbClr val="FF0000"/>
              </a:solidFill>
              <a:latin typeface="News Gothic MT"/>
            </a:endParaRPr>
          </a:p>
          <a:p>
            <a:endParaRPr lang="en-US" dirty="0"/>
          </a:p>
        </p:txBody>
      </p:sp>
    </p:spTree>
    <p:extLst>
      <p:ext uri="{BB962C8B-B14F-4D97-AF65-F5344CB8AC3E}">
        <p14:creationId xmlns:p14="http://schemas.microsoft.com/office/powerpoint/2010/main" val="15163945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Preservation and Sharing data</a:t>
            </a:r>
          </a:p>
        </p:txBody>
      </p:sp>
      <p:sp>
        <p:nvSpPr>
          <p:cNvPr id="4" name="Content Placeholder 3"/>
          <p:cNvSpPr>
            <a:spLocks noGrp="1"/>
          </p:cNvSpPr>
          <p:nvPr>
            <p:ph idx="1"/>
          </p:nvPr>
        </p:nvSpPr>
        <p:spPr/>
        <p:txBody>
          <a:bodyPr/>
          <a:lstStyle/>
          <a:p>
            <a:r>
              <a:rPr lang="en-US" dirty="0" smtClean="0"/>
              <a:t>Data storage is not data preservation</a:t>
            </a:r>
          </a:p>
          <a:p>
            <a:r>
              <a:rPr lang="en-US" dirty="0" smtClean="0"/>
              <a:t>Look for best practices in your fields</a:t>
            </a:r>
          </a:p>
          <a:p>
            <a:r>
              <a:rPr lang="en-US" dirty="0" smtClean="0"/>
              <a:t>Look at repository requirements before you start your project (this will help with data description)</a:t>
            </a:r>
          </a:p>
          <a:p>
            <a:r>
              <a:rPr lang="en-US" dirty="0" smtClean="0"/>
              <a:t>Not all data is worth preserving</a:t>
            </a:r>
            <a:endParaRPr lang="en-US" dirty="0"/>
          </a:p>
        </p:txBody>
      </p:sp>
    </p:spTree>
    <p:extLst>
      <p:ext uri="{BB962C8B-B14F-4D97-AF65-F5344CB8AC3E}">
        <p14:creationId xmlns:p14="http://schemas.microsoft.com/office/powerpoint/2010/main" val="1659061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152719"/>
            <a:ext cx="8229600" cy="91408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smtClean="0">
                <a:solidFill>
                  <a:schemeClr val="dk1"/>
                </a:solidFill>
                <a:latin typeface="Calibri"/>
                <a:ea typeface="Calibri"/>
                <a:cs typeface="Calibri"/>
                <a:sym typeface="Calibri"/>
              </a:rPr>
              <a:t>Data- Some Definitions</a:t>
            </a:r>
            <a:endParaRPr lang="en-US" sz="4400" dirty="0">
              <a:solidFill>
                <a:schemeClr val="dk1"/>
              </a:solidFill>
              <a:latin typeface="Calibri"/>
              <a:ea typeface="Calibri"/>
              <a:cs typeface="Calibri"/>
              <a:sym typeface="Calibri"/>
            </a:endParaRPr>
          </a:p>
        </p:txBody>
      </p:sp>
      <p:sp>
        <p:nvSpPr>
          <p:cNvPr id="3" name="Text Placeholder 2"/>
          <p:cNvSpPr>
            <a:spLocks noGrp="1"/>
          </p:cNvSpPr>
          <p:nvPr>
            <p:ph idx="1"/>
          </p:nvPr>
        </p:nvSpPr>
        <p:spPr>
          <a:xfrm>
            <a:off x="228600" y="1143000"/>
            <a:ext cx="8534400" cy="5562600"/>
          </a:xfrm>
        </p:spPr>
        <p:txBody>
          <a:bodyPr>
            <a:normAutofit/>
          </a:bodyPr>
          <a:lstStyle/>
          <a:p>
            <a:pPr marL="203200" indent="0">
              <a:buNone/>
            </a:pPr>
            <a:r>
              <a:rPr lang="en-US" sz="2000" dirty="0" smtClean="0"/>
              <a:t>Office of Management and Budget: </a:t>
            </a:r>
            <a:r>
              <a:rPr lang="en-US" sz="2000" dirty="0"/>
              <a:t>“Research data means the recorded factual material commonly accepted in the scientific community as necessary to validate research findings” </a:t>
            </a:r>
            <a:r>
              <a:rPr lang="en-US" sz="2000" dirty="0" smtClean="0"/>
              <a:t> (OMB Circular A110)</a:t>
            </a:r>
          </a:p>
          <a:p>
            <a:pPr marL="203200" indent="0">
              <a:buNone/>
            </a:pPr>
            <a:endParaRPr lang="en-US" sz="2000" dirty="0"/>
          </a:p>
          <a:p>
            <a:pPr marL="203200" indent="0">
              <a:buNone/>
            </a:pPr>
            <a:r>
              <a:rPr lang="en-US" sz="2000" dirty="0" smtClean="0"/>
              <a:t>The </a:t>
            </a:r>
            <a:r>
              <a:rPr lang="en-US" sz="2000" dirty="0"/>
              <a:t>Oxford English Dictionary (OED)defines “data” as: </a:t>
            </a:r>
          </a:p>
          <a:p>
            <a:pPr marL="203200" indent="0">
              <a:buNone/>
            </a:pPr>
            <a:r>
              <a:rPr lang="en-US" sz="2000" dirty="0"/>
              <a:t>Related items of (chiefly numerical) information considered collectively, typically obtained by scientific work and used for reference, analysis, or calculation.</a:t>
            </a:r>
          </a:p>
          <a:p>
            <a:pPr marL="203200" indent="0">
              <a:buNone/>
            </a:pPr>
            <a:endParaRPr lang="en-US" sz="2000" dirty="0" smtClean="0"/>
          </a:p>
          <a:p>
            <a:pPr marL="203200" indent="0">
              <a:buNone/>
            </a:pPr>
            <a:endParaRPr lang="en-US" sz="2000" dirty="0"/>
          </a:p>
          <a:p>
            <a:pPr marL="203200" indent="0">
              <a:buNone/>
            </a:pPr>
            <a:r>
              <a:rPr lang="en-US" sz="2000" dirty="0" smtClean="0"/>
              <a:t>Data </a:t>
            </a:r>
            <a:r>
              <a:rPr lang="en-US" sz="2000" dirty="0"/>
              <a:t>can be both analogue and digital materials. </a:t>
            </a:r>
          </a:p>
          <a:p>
            <a:pPr marL="203200" indent="0">
              <a:buNone/>
            </a:pPr>
            <a:endParaRPr lang="en-US" sz="3200" dirty="0"/>
          </a:p>
          <a:p>
            <a:pPr marL="203200" indent="0">
              <a:buNone/>
            </a:pPr>
            <a:endParaRPr lang="en-US" dirty="0"/>
          </a:p>
        </p:txBody>
      </p:sp>
    </p:spTree>
    <p:extLst>
      <p:ext uri="{BB962C8B-B14F-4D97-AF65-F5344CB8AC3E}">
        <p14:creationId xmlns:p14="http://schemas.microsoft.com/office/powerpoint/2010/main" val="120050949"/>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438" y="4578237"/>
            <a:ext cx="2891928" cy="1002294"/>
          </a:xfrm>
          <a:prstGeom prst="rect">
            <a:avLst/>
          </a:prstGeom>
        </p:spPr>
      </p:pic>
      <p:pic>
        <p:nvPicPr>
          <p:cNvPr id="5" name="Picture 4"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3439" y="2278774"/>
            <a:ext cx="2859809" cy="384512"/>
          </a:xfrm>
          <a:prstGeom prst="rect">
            <a:avLst/>
          </a:prstGeom>
        </p:spPr>
      </p:pic>
      <p:pic>
        <p:nvPicPr>
          <p:cNvPr id="9" name="Picture 8"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2444" y="948898"/>
            <a:ext cx="3373811" cy="1114356"/>
          </a:xfrm>
          <a:prstGeom prst="rect">
            <a:avLst/>
          </a:prstGeom>
        </p:spPr>
      </p:pic>
      <p:pic>
        <p:nvPicPr>
          <p:cNvPr id="10" name="Picture 9"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395" y="2949539"/>
            <a:ext cx="3125897" cy="1065647"/>
          </a:xfrm>
          <a:prstGeom prst="rect">
            <a:avLst/>
          </a:prstGeom>
        </p:spPr>
      </p:pic>
      <p:sp>
        <p:nvSpPr>
          <p:cNvPr id="16" name="TextBox 15"/>
          <p:cNvSpPr txBox="1"/>
          <p:nvPr/>
        </p:nvSpPr>
        <p:spPr>
          <a:xfrm>
            <a:off x="1361961" y="1142311"/>
            <a:ext cx="3090231" cy="300082"/>
          </a:xfrm>
          <a:prstGeom prst="rect">
            <a:avLst/>
          </a:prstGeom>
          <a:noFill/>
        </p:spPr>
        <p:txBody>
          <a:bodyPr wrap="square" rtlCol="0">
            <a:spAutoFit/>
          </a:bodyPr>
          <a:lstStyle/>
          <a:p>
            <a:pPr defTabSz="457200">
              <a:defRPr/>
            </a:pPr>
            <a:r>
              <a:rPr lang="en-US" sz="1350" b="1" dirty="0">
                <a:solidFill>
                  <a:srgbClr val="000000"/>
                </a:solidFill>
                <a:latin typeface="Arial"/>
              </a:rPr>
              <a:t>Data Journals</a:t>
            </a:r>
          </a:p>
        </p:txBody>
      </p:sp>
      <p:sp>
        <p:nvSpPr>
          <p:cNvPr id="17" name="TextBox 16"/>
          <p:cNvSpPr txBox="1"/>
          <p:nvPr/>
        </p:nvSpPr>
        <p:spPr>
          <a:xfrm>
            <a:off x="1209102" y="2150354"/>
            <a:ext cx="3462050" cy="2793072"/>
          </a:xfrm>
          <a:prstGeom prst="rect">
            <a:avLst/>
          </a:prstGeom>
          <a:noFill/>
        </p:spPr>
        <p:txBody>
          <a:bodyPr wrap="square" rtlCol="0">
            <a:spAutoFit/>
          </a:bodyPr>
          <a:lstStyle/>
          <a:p>
            <a:pPr defTabSz="457200">
              <a:defRPr/>
            </a:pPr>
            <a:r>
              <a:rPr lang="en-US" sz="1350" dirty="0">
                <a:solidFill>
                  <a:srgbClr val="000000"/>
                </a:solidFill>
                <a:latin typeface="Arial"/>
              </a:rPr>
              <a:t>Primarily publishes Data Descriptors</a:t>
            </a:r>
          </a:p>
          <a:p>
            <a:pPr marL="214313" indent="-214313" defTabSz="457200">
              <a:buFont typeface="Arial" panose="020B0604020202020204" pitchFamily="34" charset="0"/>
              <a:buChar char="•"/>
              <a:defRPr/>
            </a:pPr>
            <a:r>
              <a:rPr lang="en-US" sz="1350" dirty="0">
                <a:solidFill>
                  <a:srgbClr val="000000"/>
                </a:solidFill>
                <a:latin typeface="Arial"/>
              </a:rPr>
              <a:t>Detailed descriptions of research datasets, including the methods used to collect the data and technical analyses supporting the quality of the measurements. </a:t>
            </a:r>
          </a:p>
          <a:p>
            <a:pPr marL="214313" indent="-214313" defTabSz="457200">
              <a:buFont typeface="Arial" panose="020B0604020202020204" pitchFamily="34" charset="0"/>
              <a:buChar char="•"/>
              <a:defRPr/>
            </a:pPr>
            <a:r>
              <a:rPr lang="en-US" sz="1350" dirty="0">
                <a:solidFill>
                  <a:srgbClr val="000000"/>
                </a:solidFill>
                <a:latin typeface="Arial"/>
              </a:rPr>
              <a:t>Focus on helping others reuse data</a:t>
            </a:r>
          </a:p>
          <a:p>
            <a:pPr marL="214313" indent="-214313" defTabSz="457200">
              <a:buFont typeface="Arial" panose="020B0604020202020204" pitchFamily="34" charset="0"/>
              <a:buChar char="•"/>
              <a:defRPr/>
            </a:pPr>
            <a:r>
              <a:rPr lang="en-US" sz="1350" dirty="0">
                <a:solidFill>
                  <a:srgbClr val="000000"/>
                </a:solidFill>
                <a:latin typeface="Arial"/>
              </a:rPr>
              <a:t>Helps with reproducibility</a:t>
            </a:r>
          </a:p>
          <a:p>
            <a:pPr marL="214313" indent="-214313" defTabSz="457200">
              <a:buFont typeface="Arial" panose="020B0604020202020204" pitchFamily="34" charset="0"/>
              <a:buChar char="•"/>
              <a:defRPr/>
            </a:pPr>
            <a:r>
              <a:rPr lang="en-US" sz="1350" dirty="0">
                <a:solidFill>
                  <a:srgbClr val="000000"/>
                </a:solidFill>
                <a:latin typeface="Arial"/>
              </a:rPr>
              <a:t>Make your data, which is often buried in supplementary material, easier to find.</a:t>
            </a:r>
          </a:p>
          <a:p>
            <a:pPr marL="214313" indent="-214313" defTabSz="457200">
              <a:buFont typeface="Arial" panose="020B0604020202020204" pitchFamily="34" charset="0"/>
              <a:buChar char="•"/>
              <a:defRPr/>
            </a:pPr>
            <a:r>
              <a:rPr lang="en-US" sz="1350" dirty="0">
                <a:solidFill>
                  <a:srgbClr val="000000"/>
                </a:solidFill>
                <a:latin typeface="Arial"/>
              </a:rPr>
              <a:t>Increase citations.</a:t>
            </a:r>
          </a:p>
          <a:p>
            <a:pPr marL="214313" indent="-214313" defTabSz="457200">
              <a:buFont typeface="Arial" panose="020B0604020202020204" pitchFamily="34" charset="0"/>
              <a:buChar char="•"/>
              <a:defRPr/>
            </a:pPr>
            <a:r>
              <a:rPr lang="en-US" sz="1350" dirty="0">
                <a:solidFill>
                  <a:srgbClr val="000000"/>
                </a:solidFill>
                <a:latin typeface="Arial"/>
              </a:rPr>
              <a:t>Potential for new collaborations.</a:t>
            </a:r>
          </a:p>
          <a:p>
            <a:pPr defTabSz="457200">
              <a:defRPr/>
            </a:pPr>
            <a:endParaRPr lang="en-US" sz="1350" dirty="0">
              <a:solidFill>
                <a:srgbClr val="000000"/>
              </a:solidFill>
              <a:latin typeface="Arial"/>
            </a:endParaRPr>
          </a:p>
        </p:txBody>
      </p:sp>
    </p:spTree>
    <p:extLst>
      <p:ext uri="{BB962C8B-B14F-4D97-AF65-F5344CB8AC3E}">
        <p14:creationId xmlns:p14="http://schemas.microsoft.com/office/powerpoint/2010/main" val="12451750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Preservation and Sharing data</a:t>
            </a:r>
            <a:endParaRPr lang="en-US" dirty="0"/>
          </a:p>
        </p:txBody>
      </p:sp>
      <p:sp>
        <p:nvSpPr>
          <p:cNvPr id="3" name="Text Placeholder 2"/>
          <p:cNvSpPr>
            <a:spLocks noGrp="1"/>
          </p:cNvSpPr>
          <p:nvPr>
            <p:ph type="body" idx="1"/>
          </p:nvPr>
        </p:nvSpPr>
        <p:spPr>
          <a:xfrm>
            <a:off x="457200" y="1417638"/>
            <a:ext cx="8229600" cy="4525963"/>
          </a:xfrm>
        </p:spPr>
        <p:txBody>
          <a:bodyPr>
            <a:normAutofit fontScale="92500" lnSpcReduction="20000"/>
          </a:bodyPr>
          <a:lstStyle/>
          <a:p>
            <a:pPr marL="174625" lvl="0" indent="-174625" defTabSz="457200">
              <a:buClr>
                <a:srgbClr val="917EAE"/>
              </a:buClr>
              <a:buFont typeface="Arial"/>
              <a:buChar char="•"/>
            </a:pPr>
            <a:r>
              <a:rPr lang="en-US" sz="1700" dirty="0"/>
              <a:t>Funder repositories (very few)</a:t>
            </a:r>
          </a:p>
          <a:p>
            <a:pPr marL="174625" lvl="0" indent="-174625" defTabSz="457200">
              <a:buClr>
                <a:srgbClr val="917EAE"/>
              </a:buClr>
              <a:buFont typeface="Arial"/>
              <a:buChar char="•"/>
            </a:pPr>
            <a:endParaRPr lang="en-US" sz="1700" dirty="0"/>
          </a:p>
          <a:p>
            <a:pPr marL="174625" lvl="0" indent="-174625" defTabSz="457200">
              <a:buClr>
                <a:srgbClr val="917EAE"/>
              </a:buClr>
              <a:buFont typeface="Arial"/>
              <a:buChar char="•"/>
            </a:pPr>
            <a:r>
              <a:rPr lang="en-US" sz="1700" dirty="0"/>
              <a:t>Publisher </a:t>
            </a:r>
          </a:p>
          <a:p>
            <a:pPr marL="403225" lvl="1" indent="-228600" defTabSz="457200">
              <a:buSzPct val="80000"/>
              <a:buFont typeface="Lucida Grande"/>
              <a:buChar char="-"/>
            </a:pPr>
            <a:r>
              <a:rPr lang="en-US" sz="1700" dirty="0"/>
              <a:t>Elsevier- </a:t>
            </a:r>
            <a:r>
              <a:rPr lang="en-US" sz="1700" dirty="0" err="1"/>
              <a:t>Mendeley</a:t>
            </a:r>
            <a:r>
              <a:rPr lang="en-US" sz="1700" dirty="0"/>
              <a:t> data </a:t>
            </a:r>
            <a:r>
              <a:rPr lang="en-US" sz="1700" dirty="0">
                <a:hlinkClick r:id="rId4"/>
              </a:rPr>
              <a:t>https://data.mendeley.com/</a:t>
            </a:r>
            <a:r>
              <a:rPr lang="en-US" sz="1700" dirty="0"/>
              <a:t> </a:t>
            </a:r>
          </a:p>
          <a:p>
            <a:pPr marL="403225" lvl="1" indent="-228600" defTabSz="457200">
              <a:buSzPct val="80000"/>
              <a:buFont typeface="Lucida Grande"/>
              <a:buChar char="-"/>
            </a:pPr>
            <a:r>
              <a:rPr lang="en-US" sz="1700" dirty="0"/>
              <a:t>ACS- partnered with </a:t>
            </a:r>
            <a:r>
              <a:rPr lang="en-US" sz="1700" dirty="0" err="1"/>
              <a:t>Figshare</a:t>
            </a:r>
            <a:r>
              <a:rPr lang="en-US" sz="1700" dirty="0"/>
              <a:t> </a:t>
            </a:r>
            <a:r>
              <a:rPr lang="en-US" sz="1700" dirty="0">
                <a:hlinkClick r:id="rId5"/>
              </a:rPr>
              <a:t>https://acs.figshare.com/</a:t>
            </a:r>
            <a:r>
              <a:rPr lang="en-US" sz="1700" dirty="0"/>
              <a:t> </a:t>
            </a:r>
          </a:p>
          <a:p>
            <a:pPr marL="403225" lvl="1" indent="-228600" defTabSz="457200">
              <a:buSzPct val="80000"/>
              <a:buFont typeface="Lucida Grande"/>
              <a:buChar char="-"/>
            </a:pPr>
            <a:r>
              <a:rPr lang="en-US" sz="1700" dirty="0"/>
              <a:t>IEEE </a:t>
            </a:r>
            <a:r>
              <a:rPr lang="en-US" sz="1700" dirty="0" err="1"/>
              <a:t>DataPort</a:t>
            </a:r>
            <a:r>
              <a:rPr lang="en-US" sz="1700" dirty="0"/>
              <a:t>  </a:t>
            </a:r>
            <a:r>
              <a:rPr lang="en-US" sz="1700" dirty="0">
                <a:hlinkClick r:id="rId6"/>
              </a:rPr>
              <a:t>https://ieee-dataport.org/about-ieee-dataport</a:t>
            </a:r>
            <a:r>
              <a:rPr lang="en-US" sz="1700" dirty="0"/>
              <a:t> </a:t>
            </a:r>
          </a:p>
          <a:p>
            <a:pPr marL="403225" lvl="1" indent="-228600" defTabSz="457200">
              <a:buSzPct val="80000"/>
              <a:buFont typeface="Lucida Grande"/>
              <a:buChar char="-"/>
            </a:pPr>
            <a:r>
              <a:rPr lang="en-US" sz="1700" dirty="0"/>
              <a:t>Springer-Nature </a:t>
            </a:r>
            <a:r>
              <a:rPr lang="en-US" sz="1700" dirty="0">
                <a:hlinkClick r:id="rId7"/>
              </a:rPr>
              <a:t>https://www.springernature.com/gp/authors/research-data-policy</a:t>
            </a:r>
            <a:r>
              <a:rPr lang="en-US" sz="1700" dirty="0"/>
              <a:t> </a:t>
            </a:r>
          </a:p>
          <a:p>
            <a:pPr marL="174625" lvl="0" indent="-174625" defTabSz="457200">
              <a:buClr>
                <a:srgbClr val="917EAE"/>
              </a:buClr>
              <a:buFont typeface="Arial"/>
              <a:buChar char="•"/>
            </a:pPr>
            <a:endParaRPr lang="en-US" sz="1700" dirty="0"/>
          </a:p>
          <a:p>
            <a:pPr marL="174625" lvl="0" indent="-174625" defTabSz="457200">
              <a:buClr>
                <a:srgbClr val="917EAE"/>
              </a:buClr>
              <a:buFont typeface="Arial"/>
              <a:buChar char="•"/>
            </a:pPr>
            <a:r>
              <a:rPr lang="en-US" sz="1700" dirty="0"/>
              <a:t>Disciplinary repositories	(</a:t>
            </a:r>
            <a:r>
              <a:rPr lang="en-US" sz="1700" dirty="0" err="1"/>
              <a:t>e.g.Genbank</a:t>
            </a:r>
            <a:r>
              <a:rPr lang="en-US" sz="1700" dirty="0"/>
              <a:t>, World Protein Bank etc.)</a:t>
            </a:r>
          </a:p>
          <a:p>
            <a:pPr marL="403225" lvl="1" indent="-228600" defTabSz="457200">
              <a:buSzPct val="80000"/>
              <a:buFont typeface="Lucida Grande"/>
              <a:buChar char="-"/>
            </a:pPr>
            <a:r>
              <a:rPr lang="en-US" sz="1700" dirty="0"/>
              <a:t>Registry of Research Data Repositories </a:t>
            </a:r>
            <a:r>
              <a:rPr lang="en-US" sz="1700" dirty="0">
                <a:hlinkClick r:id="rId8"/>
              </a:rPr>
              <a:t>http://www.re3data.org/</a:t>
            </a:r>
            <a:r>
              <a:rPr lang="en-US" sz="1700" dirty="0"/>
              <a:t>  </a:t>
            </a:r>
          </a:p>
          <a:p>
            <a:pPr marL="174625" lvl="0" indent="-174625" defTabSz="457200">
              <a:buClr>
                <a:srgbClr val="917EAE"/>
              </a:buClr>
              <a:buFont typeface="Arial"/>
              <a:buChar char="•"/>
            </a:pPr>
            <a:endParaRPr lang="en-US" sz="1700" dirty="0"/>
          </a:p>
          <a:p>
            <a:pPr marL="174625" lvl="0" indent="-174625" defTabSz="457200">
              <a:buClr>
                <a:srgbClr val="917EAE"/>
              </a:buClr>
              <a:buFont typeface="Arial"/>
              <a:buChar char="•"/>
            </a:pPr>
            <a:r>
              <a:rPr lang="en-US" sz="1700" dirty="0"/>
              <a:t>General repositories</a:t>
            </a:r>
          </a:p>
          <a:p>
            <a:pPr marL="403225" lvl="1" indent="-228600" defTabSz="457200">
              <a:buSzPct val="80000"/>
              <a:buFont typeface="Lucida Grande"/>
              <a:buChar char="-"/>
            </a:pPr>
            <a:r>
              <a:rPr lang="en-US" sz="1700" dirty="0" err="1"/>
              <a:t>Figshare</a:t>
            </a:r>
            <a:endParaRPr lang="en-US" sz="1700" dirty="0"/>
          </a:p>
          <a:p>
            <a:pPr marL="403225" lvl="1" indent="-228600" defTabSz="457200">
              <a:buSzPct val="80000"/>
              <a:buFont typeface="Lucida Grande"/>
              <a:buChar char="-"/>
            </a:pPr>
            <a:r>
              <a:rPr lang="en-US" sz="1700" dirty="0"/>
              <a:t>Harvard </a:t>
            </a:r>
            <a:r>
              <a:rPr lang="en-US" sz="1700" dirty="0" err="1"/>
              <a:t>Dataverse</a:t>
            </a:r>
            <a:endParaRPr lang="en-US" sz="1700" dirty="0"/>
          </a:p>
          <a:p>
            <a:pPr marL="403225" lvl="1" indent="-228600" defTabSz="457200">
              <a:buSzPct val="80000"/>
              <a:buFont typeface="Lucida Grande"/>
              <a:buChar char="-"/>
            </a:pPr>
            <a:r>
              <a:rPr lang="en-US" sz="1700" dirty="0"/>
              <a:t>Dryad</a:t>
            </a:r>
          </a:p>
          <a:p>
            <a:pPr marL="403225" lvl="1" indent="-228600" defTabSz="457200">
              <a:buSzPct val="80000"/>
              <a:buFont typeface="Lucida Grande"/>
              <a:buChar char="-"/>
            </a:pPr>
            <a:r>
              <a:rPr lang="en-US" sz="1700" dirty="0"/>
              <a:t>Open Science Framework (osf.io)</a:t>
            </a:r>
          </a:p>
          <a:p>
            <a:pPr marL="403225" lvl="1" indent="-228600" defTabSz="457200">
              <a:buSzPct val="80000"/>
              <a:buFont typeface="Lucida Grande"/>
              <a:buChar char="-"/>
            </a:pPr>
            <a:endParaRPr lang="en-US" sz="1700" dirty="0"/>
          </a:p>
          <a:p>
            <a:pPr marL="174625" lvl="0" indent="-174625" defTabSz="457200">
              <a:buClr>
                <a:srgbClr val="917EAE"/>
              </a:buClr>
              <a:buFont typeface="Arial"/>
              <a:buChar char="•"/>
            </a:pPr>
            <a:r>
              <a:rPr lang="en-US" sz="1700" dirty="0"/>
              <a:t>Institutional repositories</a:t>
            </a:r>
          </a:p>
          <a:p>
            <a:pPr marL="203200" indent="0">
              <a:buNone/>
            </a:pPr>
            <a:endParaRPr lang="en-US" dirty="0"/>
          </a:p>
        </p:txBody>
      </p:sp>
      <p:sp>
        <p:nvSpPr>
          <p:cNvPr id="4" name="TextBox 3"/>
          <p:cNvSpPr txBox="1"/>
          <p:nvPr/>
        </p:nvSpPr>
        <p:spPr>
          <a:xfrm>
            <a:off x="152400" y="6477000"/>
            <a:ext cx="8915400" cy="215444"/>
          </a:xfrm>
          <a:prstGeom prst="rect">
            <a:avLst/>
          </a:prstGeom>
          <a:noFill/>
        </p:spPr>
        <p:txBody>
          <a:bodyPr wrap="square" rtlCol="0">
            <a:spAutoFit/>
          </a:bodyPr>
          <a:lstStyle/>
          <a:p>
            <a:r>
              <a:rPr lang="en-US" sz="800" dirty="0"/>
              <a:t>By Florian </a:t>
            </a:r>
            <a:r>
              <a:rPr lang="en-US" sz="800" dirty="0" err="1"/>
              <a:t>Hirzinger</a:t>
            </a:r>
            <a:r>
              <a:rPr lang="en-US" sz="800" dirty="0"/>
              <a:t> - www.fh-ap.com (Own work (Florian </a:t>
            </a:r>
            <a:r>
              <a:rPr lang="en-US" sz="800" dirty="0" err="1"/>
              <a:t>Hirzinger</a:t>
            </a:r>
            <a:r>
              <a:rPr lang="en-US" sz="800" dirty="0"/>
              <a:t>)) [CC BY-SA 3.0 (http://creativecommons.org/licenses/by-sa/3.0) or GFDL (http://www.gnu.org/copyleft/fdl.html)], via Wikimedia Commons</a:t>
            </a:r>
          </a:p>
        </p:txBody>
      </p:sp>
    </p:spTree>
    <p:extLst>
      <p:ext uri="{BB962C8B-B14F-4D97-AF65-F5344CB8AC3E}">
        <p14:creationId xmlns:p14="http://schemas.microsoft.com/office/powerpoint/2010/main" val="27970168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defTabSz="342900">
              <a:defRPr/>
            </a:pPr>
            <a:endParaRPr lang="en-US" sz="900" dirty="0">
              <a:solidFill>
                <a:srgbClr val="000000"/>
              </a:solidFill>
              <a:latin typeface="Arial"/>
              <a:cs typeface="Arial"/>
            </a:endParaRPr>
          </a:p>
        </p:txBody>
      </p:sp>
      <p:sp>
        <p:nvSpPr>
          <p:cNvPr id="7" name="Shape 191"/>
          <p:cNvSpPr txBox="1">
            <a:spLocks/>
          </p:cNvSpPr>
          <p:nvPr/>
        </p:nvSpPr>
        <p:spPr>
          <a:xfrm>
            <a:off x="1376775" y="991369"/>
            <a:ext cx="6390450" cy="720020"/>
          </a:xfrm>
          <a:prstGeom prst="rect">
            <a:avLst/>
          </a:prstGeom>
          <a:noFill/>
          <a:ln>
            <a:noFill/>
          </a:ln>
        </p:spPr>
        <p:txBody>
          <a:bodyPr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Lora"/>
              <a:buNone/>
              <a:defRPr sz="3600" b="1" i="0" u="none" strike="noStrike" cap="none">
                <a:solidFill>
                  <a:srgbClr val="000000"/>
                </a:solidFill>
                <a:latin typeface="Lora"/>
                <a:ea typeface="Lora"/>
                <a:cs typeface="Lora"/>
                <a:sym typeface="Lora"/>
              </a:defRPr>
            </a:lvl1pPr>
            <a:lvl2pPr lvl="1"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pPr defTabSz="685800">
              <a:defRPr/>
            </a:pPr>
            <a:r>
              <a:rPr lang="en" sz="2700" kern="0" dirty="0">
                <a:latin typeface="Akkurat Pro" panose="020B0504020101020102" pitchFamily="34" charset="0"/>
                <a:ea typeface="Calibri"/>
                <a:cs typeface="Calibri"/>
                <a:sym typeface="Calibri"/>
              </a:rPr>
              <a:t>Research &amp; Data Repository Services</a:t>
            </a:r>
          </a:p>
        </p:txBody>
      </p:sp>
      <p:sp>
        <p:nvSpPr>
          <p:cNvPr id="8" name="Shape 192"/>
          <p:cNvSpPr txBox="1">
            <a:spLocks/>
          </p:cNvSpPr>
          <p:nvPr/>
        </p:nvSpPr>
        <p:spPr>
          <a:xfrm>
            <a:off x="1376775" y="1667119"/>
            <a:ext cx="6390450" cy="3803162"/>
          </a:xfrm>
          <a:prstGeom prst="rect">
            <a:avLst/>
          </a:prstGeom>
          <a:noFill/>
          <a:ln>
            <a:noFill/>
          </a:ln>
        </p:spPr>
        <p:txBody>
          <a:bodyPr wrap="square" lIns="68569" tIns="68569" rIns="68569" bIns="68569"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R="0" lvl="1" algn="l" rtl="0">
              <a:lnSpc>
                <a:spcPct val="115000"/>
              </a:lnSpc>
              <a:spcBef>
                <a:spcPts val="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R="0" lvl="2" algn="l" rtl="0">
              <a:lnSpc>
                <a:spcPct val="115000"/>
              </a:lnSpc>
              <a:spcBef>
                <a:spcPts val="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R="0" lvl="3" algn="l" rtl="0">
              <a:lnSpc>
                <a:spcPct val="115000"/>
              </a:lnSpc>
              <a:spcBef>
                <a:spcPts val="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R="0" lvl="4" algn="l" rtl="0">
              <a:lnSpc>
                <a:spcPct val="115000"/>
              </a:lnSpc>
              <a:spcBef>
                <a:spcPts val="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R="0" lvl="5" algn="l" rtl="0">
              <a:lnSpc>
                <a:spcPct val="115000"/>
              </a:lnSpc>
              <a:spcBef>
                <a:spcPts val="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R="0" lvl="6" algn="l" rtl="0">
              <a:lnSpc>
                <a:spcPct val="115000"/>
              </a:lnSpc>
              <a:spcBef>
                <a:spcPts val="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R="0" lvl="7" algn="l" rtl="0">
              <a:lnSpc>
                <a:spcPct val="115000"/>
              </a:lnSpc>
              <a:spcBef>
                <a:spcPts val="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R="0" lvl="8" algn="l" rtl="0">
              <a:lnSpc>
                <a:spcPct val="115000"/>
              </a:lnSpc>
              <a:spcBef>
                <a:spcPts val="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defTabSz="685800">
              <a:lnSpc>
                <a:spcPct val="100000"/>
              </a:lnSpc>
              <a:spcAft>
                <a:spcPts val="1200"/>
              </a:spcAft>
              <a:buClr>
                <a:srgbClr val="1F497D"/>
              </a:buClr>
              <a:buNone/>
              <a:defRPr/>
            </a:pPr>
            <a:r>
              <a:rPr lang="en" sz="1350" kern="0" dirty="0">
                <a:solidFill>
                  <a:srgbClr val="000000"/>
                </a:solidFill>
                <a:latin typeface="Akkurat Pro" panose="020B0504020101020102" pitchFamily="34" charset="0"/>
                <a:ea typeface="Calibri"/>
                <a:cs typeface="Calibri"/>
                <a:sym typeface="Calibri"/>
              </a:rPr>
              <a:t>Northwestern’s research and data repositories are built for sharing and preserving research and scholarly outputs</a:t>
            </a:r>
          </a:p>
          <a:p>
            <a:pPr defTabSz="685800">
              <a:lnSpc>
                <a:spcPct val="100000"/>
              </a:lnSpc>
              <a:spcAft>
                <a:spcPts val="1200"/>
              </a:spcAft>
              <a:buClr>
                <a:srgbClr val="1F497D"/>
              </a:buClr>
              <a:buNone/>
              <a:defRPr/>
            </a:pPr>
            <a:r>
              <a:rPr lang="en" sz="1350" kern="0" dirty="0">
                <a:solidFill>
                  <a:srgbClr val="000000"/>
                </a:solidFill>
                <a:latin typeface="Akkurat Pro" panose="020B0504020101020102" pitchFamily="34" charset="0"/>
                <a:ea typeface="Calibri"/>
                <a:cs typeface="Calibri"/>
                <a:sym typeface="Calibri"/>
              </a:rPr>
              <a:t>Compliant with public access requirements from funding agencies and publishers</a:t>
            </a:r>
          </a:p>
          <a:p>
            <a:pPr defTabSz="685800">
              <a:lnSpc>
                <a:spcPct val="100000"/>
              </a:lnSpc>
              <a:spcAft>
                <a:spcPts val="1200"/>
              </a:spcAft>
              <a:buClr>
                <a:srgbClr val="1F497D"/>
              </a:buClr>
              <a:buNone/>
              <a:defRPr/>
            </a:pPr>
            <a:r>
              <a:rPr lang="en" sz="1350" kern="0" dirty="0">
                <a:solidFill>
                  <a:srgbClr val="000000"/>
                </a:solidFill>
                <a:latin typeface="Akkurat Pro" panose="020B0504020101020102" pitchFamily="34" charset="0"/>
                <a:ea typeface="Calibri"/>
                <a:cs typeface="Calibri"/>
                <a:sym typeface="Calibri"/>
              </a:rPr>
              <a:t>All works receive a Digital Object Identifier (DOI) for citation and persistent linking.</a:t>
            </a:r>
          </a:p>
          <a:p>
            <a:pPr defTabSz="685800">
              <a:lnSpc>
                <a:spcPct val="100000"/>
              </a:lnSpc>
              <a:spcAft>
                <a:spcPts val="1200"/>
              </a:spcAft>
              <a:buClr>
                <a:srgbClr val="1F497D"/>
              </a:buClr>
              <a:buNone/>
              <a:defRPr/>
            </a:pPr>
            <a:r>
              <a:rPr lang="en" sz="1350" kern="0" dirty="0">
                <a:solidFill>
                  <a:srgbClr val="000000"/>
                </a:solidFill>
                <a:latin typeface="Akkurat Pro" panose="020B0504020101020102" pitchFamily="34" charset="0"/>
                <a:ea typeface="Calibri"/>
                <a:cs typeface="Calibri"/>
                <a:sym typeface="Calibri"/>
              </a:rPr>
              <a:t>Copyright is retained by the author. The author grants Northwestern University a non-exclusive license to preserve and provide online access to the content</a:t>
            </a:r>
          </a:p>
          <a:p>
            <a:pPr defTabSz="685800">
              <a:lnSpc>
                <a:spcPct val="100000"/>
              </a:lnSpc>
              <a:spcAft>
                <a:spcPts val="1200"/>
              </a:spcAft>
              <a:buClr>
                <a:srgbClr val="1F497D"/>
              </a:buClr>
              <a:buNone/>
              <a:defRPr/>
            </a:pPr>
            <a:r>
              <a:rPr lang="en" sz="1350" kern="0" dirty="0">
                <a:solidFill>
                  <a:srgbClr val="000000"/>
                </a:solidFill>
                <a:latin typeface="Akkurat Pro" panose="020B0504020101020102" pitchFamily="34" charset="0"/>
                <a:ea typeface="Calibri"/>
                <a:cs typeface="Calibri"/>
                <a:sym typeface="Calibri"/>
              </a:rPr>
              <a:t>Visibility options include Public Access, Northwestern University (end-users need to login with NetID), or Embargo (i.e. set a future release date)</a:t>
            </a:r>
          </a:p>
          <a:p>
            <a:pPr defTabSz="685800">
              <a:lnSpc>
                <a:spcPct val="100000"/>
              </a:lnSpc>
              <a:spcAft>
                <a:spcPts val="1200"/>
              </a:spcAft>
              <a:buClr>
                <a:srgbClr val="1F497D"/>
              </a:buClr>
              <a:buNone/>
              <a:defRPr/>
            </a:pPr>
            <a:r>
              <a:rPr lang="en" sz="1350" kern="0" dirty="0">
                <a:solidFill>
                  <a:srgbClr val="000000"/>
                </a:solidFill>
                <a:latin typeface="Akkurat Pro" panose="020B0504020101020102" pitchFamily="34" charset="0"/>
                <a:ea typeface="Calibri"/>
                <a:cs typeface="Calibri"/>
                <a:sym typeface="Calibri"/>
              </a:rPr>
              <a:t>Deposited content becomes part of the library’s digital preservation program</a:t>
            </a:r>
          </a:p>
        </p:txBody>
      </p:sp>
    </p:spTree>
    <p:extLst>
      <p:ext uri="{BB962C8B-B14F-4D97-AF65-F5344CB8AC3E}">
        <p14:creationId xmlns:p14="http://schemas.microsoft.com/office/powerpoint/2010/main" val="9210912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NORTHWESTERN UNIVERSITY LIBRARIES INSTITUTIONAL REPOSITORIES</a:t>
            </a:r>
            <a:endParaRPr lang="en-US" sz="2800" b="1" dirty="0"/>
          </a:p>
        </p:txBody>
      </p:sp>
      <p:sp>
        <p:nvSpPr>
          <p:cNvPr id="3" name="Text Placeholder 2"/>
          <p:cNvSpPr>
            <a:spLocks noGrp="1"/>
          </p:cNvSpPr>
          <p:nvPr>
            <p:ph type="body" idx="1"/>
          </p:nvPr>
        </p:nvSpPr>
        <p:spPr>
          <a:xfrm>
            <a:off x="457200" y="1676399"/>
            <a:ext cx="8305800" cy="4863791"/>
          </a:xfrm>
        </p:spPr>
        <p:txBody>
          <a:bodyPr/>
          <a:lstStyle/>
          <a:p>
            <a:pPr marL="203200" indent="0">
              <a:buNone/>
            </a:pPr>
            <a:r>
              <a:rPr lang="en-US" sz="2800" dirty="0" err="1"/>
              <a:t>Galter</a:t>
            </a:r>
            <a:r>
              <a:rPr lang="en-US" sz="2800" dirty="0"/>
              <a:t> Health Sciences Library Repository: </a:t>
            </a:r>
            <a:endParaRPr lang="en-US" sz="2800" dirty="0" smtClean="0"/>
          </a:p>
          <a:p>
            <a:pPr marL="203200" indent="0">
              <a:buNone/>
            </a:pPr>
            <a:r>
              <a:rPr lang="en-US" sz="2000" dirty="0">
                <a:hlinkClick r:id="rId3"/>
              </a:rPr>
              <a:t>https://digitalhub.northwestern.edu</a:t>
            </a:r>
            <a:r>
              <a:rPr lang="en-US" sz="2000" dirty="0" smtClean="0">
                <a:hlinkClick r:id="rId3"/>
              </a:rPr>
              <a:t>/</a:t>
            </a:r>
            <a:r>
              <a:rPr lang="en-US" sz="2000" dirty="0" smtClean="0"/>
              <a:t> </a:t>
            </a:r>
          </a:p>
          <a:p>
            <a:pPr marL="203200" indent="0">
              <a:buNone/>
            </a:pPr>
            <a:r>
              <a:rPr lang="en-US" sz="1600" dirty="0" smtClean="0"/>
              <a:t>For Feinberg affiliates only</a:t>
            </a:r>
            <a:endParaRPr lang="en-US" sz="1600" dirty="0"/>
          </a:p>
          <a:p>
            <a:pPr marL="203200" indent="0">
              <a:buNone/>
            </a:pPr>
            <a:r>
              <a:rPr lang="en-US" sz="1600" dirty="0" smtClean="0"/>
              <a:t>Accepts some </a:t>
            </a:r>
            <a:r>
              <a:rPr lang="en-US" sz="1600" dirty="0"/>
              <a:t>data </a:t>
            </a:r>
            <a:r>
              <a:rPr lang="en-US" sz="1600" dirty="0" smtClean="0"/>
              <a:t>sets</a:t>
            </a:r>
          </a:p>
          <a:p>
            <a:pPr lvl="1"/>
            <a:endParaRPr lang="en-US" sz="1200" dirty="0"/>
          </a:p>
          <a:p>
            <a:pPr marL="635000" lvl="1" indent="0">
              <a:buNone/>
            </a:pPr>
            <a:endParaRPr lang="en-US" sz="1200" dirty="0"/>
          </a:p>
          <a:p>
            <a:pPr marL="203200" indent="0">
              <a:buNone/>
            </a:pPr>
            <a:r>
              <a:rPr lang="en-US" sz="2800" dirty="0"/>
              <a:t>Northwestern Libraries Repository: ARCH- Gateway to </a:t>
            </a:r>
            <a:r>
              <a:rPr lang="en-US" sz="2800" dirty="0" smtClean="0"/>
              <a:t>discovery</a:t>
            </a:r>
          </a:p>
          <a:p>
            <a:pPr marL="203200" indent="0">
              <a:buNone/>
            </a:pPr>
            <a:r>
              <a:rPr lang="en-US" sz="2000" dirty="0">
                <a:hlinkClick r:id="rId4"/>
              </a:rPr>
              <a:t>https://</a:t>
            </a:r>
            <a:r>
              <a:rPr lang="en-US" sz="2000" dirty="0" smtClean="0">
                <a:hlinkClick r:id="rId4"/>
              </a:rPr>
              <a:t>arch.library.northwestern.edu</a:t>
            </a:r>
            <a:endParaRPr lang="en-US" sz="2800" dirty="0"/>
          </a:p>
          <a:p>
            <a:pPr marL="203200" indent="0">
              <a:buNone/>
            </a:pPr>
            <a:r>
              <a:rPr lang="en-US" sz="1600" dirty="0" smtClean="0"/>
              <a:t>Open </a:t>
            </a:r>
            <a:r>
              <a:rPr lang="en-US" sz="1600" dirty="0"/>
              <a:t>to Northwestern faculty, staff, </a:t>
            </a:r>
            <a:r>
              <a:rPr lang="en-US" sz="1600" dirty="0" smtClean="0"/>
              <a:t>students, or researchers</a:t>
            </a:r>
          </a:p>
          <a:p>
            <a:pPr marL="203200" indent="0">
              <a:buNone/>
            </a:pPr>
            <a:r>
              <a:rPr lang="en-US" sz="1600" dirty="0" smtClean="0"/>
              <a:t>Will accept data sets underlying publications</a:t>
            </a:r>
            <a:endParaRPr lang="en-US" sz="16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593" y="4435501"/>
            <a:ext cx="2971800" cy="1651000"/>
          </a:xfrm>
          <a:prstGeom prst="rect">
            <a:avLst/>
          </a:prstGeom>
        </p:spPr>
      </p:pic>
    </p:spTree>
    <p:extLst>
      <p:ext uri="{BB962C8B-B14F-4D97-AF65-F5344CB8AC3E}">
        <p14:creationId xmlns:p14="http://schemas.microsoft.com/office/powerpoint/2010/main" val="22434064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Shape 197"/>
          <p:cNvSpPr txBox="1"/>
          <p:nvPr/>
        </p:nvSpPr>
        <p:spPr>
          <a:xfrm>
            <a:off x="3919992" y="4873813"/>
            <a:ext cx="4269900" cy="526618"/>
          </a:xfrm>
          <a:prstGeom prst="rect">
            <a:avLst/>
          </a:prstGeom>
          <a:noFill/>
          <a:ln>
            <a:noFill/>
          </a:ln>
        </p:spPr>
        <p:txBody>
          <a:bodyPr wrap="square" lIns="91425" tIns="91425" rIns="91425" bIns="91425"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digitalhub.northwestern.edu</a:t>
            </a:r>
          </a:p>
        </p:txBody>
      </p:sp>
      <p:sp>
        <p:nvSpPr>
          <p:cNvPr id="4" name="Shape 198"/>
          <p:cNvSpPr txBox="1"/>
          <p:nvPr/>
        </p:nvSpPr>
        <p:spPr>
          <a:xfrm>
            <a:off x="132392" y="766863"/>
            <a:ext cx="2583300" cy="5321322"/>
          </a:xfrm>
          <a:prstGeom prst="rect">
            <a:avLst/>
          </a:prstGeom>
          <a:noFill/>
          <a:ln>
            <a:noFill/>
          </a:ln>
        </p:spPr>
        <p:txBody>
          <a:bodyPr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1600"/>
              </a:spcAft>
              <a:buClrTx/>
              <a:buSzTx/>
              <a:buFontTx/>
              <a:buNone/>
              <a:tabLst/>
              <a:defRPr/>
            </a:pPr>
            <a:r>
              <a:rPr kumimoji="0" lang="en" sz="30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DigitalHub</a:t>
            </a:r>
          </a:p>
          <a:p>
            <a:pPr marL="0" marR="0" lvl="0" indent="0" algn="l" defTabSz="457200" rtl="0" eaLnBrk="1" fontAlgn="auto" latinLnBrk="0" hangingPunct="1">
              <a:lnSpc>
                <a:spcPct val="100000"/>
              </a:lnSpc>
              <a:spcBef>
                <a:spcPts val="0"/>
              </a:spcBef>
              <a:spcAft>
                <a:spcPts val="160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Northwestern Medicine only</a:t>
            </a:r>
          </a:p>
          <a:p>
            <a:pPr marL="457200" marR="0" lvl="0" indent="-317500" algn="l" defTabSz="457200" rtl="0" eaLnBrk="1" fontAlgn="auto" latinLnBrk="0" hangingPunct="1">
              <a:lnSpc>
                <a:spcPct val="100000"/>
              </a:lnSpc>
              <a:spcBef>
                <a:spcPts val="0"/>
              </a:spcBef>
              <a:spcAft>
                <a:spcPts val="0"/>
              </a:spcAft>
              <a:buClrTx/>
              <a:buSzPts val="1400"/>
              <a:buFont typeface="Calibri"/>
              <a:buChar char="-"/>
              <a:tabLst/>
              <a:defRPr/>
            </a:pPr>
            <a:r>
              <a:rPr kumimoji="0" lang="en"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Research papers</a:t>
            </a:r>
          </a:p>
          <a:p>
            <a:pPr marL="457200" marR="0" lvl="0" indent="-317500" algn="l" defTabSz="457200" rtl="0" eaLnBrk="1" fontAlgn="auto" latinLnBrk="0" hangingPunct="1">
              <a:lnSpc>
                <a:spcPct val="100000"/>
              </a:lnSpc>
              <a:spcBef>
                <a:spcPts val="0"/>
              </a:spcBef>
              <a:spcAft>
                <a:spcPts val="0"/>
              </a:spcAft>
              <a:buClrTx/>
              <a:buSzPts val="1400"/>
              <a:buFont typeface="Calibri"/>
              <a:buChar char="-"/>
              <a:tabLst/>
              <a:defRPr/>
            </a:pPr>
            <a:r>
              <a:rPr kumimoji="0" lang="en"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Technical reports</a:t>
            </a:r>
          </a:p>
          <a:p>
            <a:pPr marL="457200" marR="0" lvl="0" indent="-317500" algn="l" defTabSz="457200" rtl="0" eaLnBrk="1" fontAlgn="auto" latinLnBrk="0" hangingPunct="1">
              <a:lnSpc>
                <a:spcPct val="100000"/>
              </a:lnSpc>
              <a:spcBef>
                <a:spcPts val="0"/>
              </a:spcBef>
              <a:spcAft>
                <a:spcPts val="1600"/>
              </a:spcAft>
              <a:buClrTx/>
              <a:buSzPts val="1400"/>
              <a:buFont typeface="Calibri"/>
              <a:buChar char="-"/>
              <a:tabLst/>
              <a:defRPr/>
            </a:pPr>
            <a:r>
              <a:rPr kumimoji="0" lang="en"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Documentation</a:t>
            </a:r>
          </a:p>
          <a:p>
            <a:pPr marL="457200" marR="0" lvl="0" indent="-317500" algn="l" defTabSz="457200" rtl="0" eaLnBrk="1" fontAlgn="auto" latinLnBrk="0" hangingPunct="1">
              <a:lnSpc>
                <a:spcPct val="100000"/>
              </a:lnSpc>
              <a:spcBef>
                <a:spcPts val="0"/>
              </a:spcBef>
              <a:spcAft>
                <a:spcPts val="1600"/>
              </a:spcAft>
              <a:buClrTx/>
              <a:buSzPts val="1400"/>
              <a:buFont typeface="Calibri"/>
              <a:buChar char="-"/>
              <a:tabLst/>
              <a:defRPr/>
            </a:pPr>
            <a:r>
              <a:rPr kumimoji="0" lang="en"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Presentations</a:t>
            </a:r>
          </a:p>
          <a:p>
            <a:pPr marL="457200" marR="0" lvl="0" indent="-317500" algn="l" defTabSz="457200" rtl="0" eaLnBrk="1" fontAlgn="auto" latinLnBrk="0" hangingPunct="1">
              <a:lnSpc>
                <a:spcPct val="100000"/>
              </a:lnSpc>
              <a:spcBef>
                <a:spcPts val="0"/>
              </a:spcBef>
              <a:spcAft>
                <a:spcPts val="0"/>
              </a:spcAft>
              <a:buClrTx/>
              <a:buSzPts val="1400"/>
              <a:buFont typeface="Calibri"/>
              <a:buChar char="-"/>
              <a:tabLst/>
              <a:defRPr/>
            </a:pPr>
            <a:r>
              <a:rPr kumimoji="0" lang="en"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Case studies</a:t>
            </a:r>
          </a:p>
          <a:p>
            <a:pPr marL="457200" marR="0" lvl="0" indent="-317500" algn="l" defTabSz="457200" rtl="0" eaLnBrk="1" fontAlgn="auto" latinLnBrk="0" hangingPunct="1">
              <a:lnSpc>
                <a:spcPct val="100000"/>
              </a:lnSpc>
              <a:spcBef>
                <a:spcPts val="0"/>
              </a:spcBef>
              <a:spcAft>
                <a:spcPts val="0"/>
              </a:spcAft>
              <a:buClrTx/>
              <a:buSzPts val="1400"/>
              <a:buFont typeface="Calibri"/>
              <a:buChar char="-"/>
              <a:tabLst/>
              <a:defRPr/>
            </a:pPr>
            <a:r>
              <a:rPr kumimoji="0" lang="en"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Datasets</a:t>
            </a:r>
          </a:p>
          <a:p>
            <a:pPr marL="457200" marR="0" lvl="0" indent="-317500" algn="l" defTabSz="457200" rtl="0" eaLnBrk="1" fontAlgn="auto" latinLnBrk="0" hangingPunct="1">
              <a:lnSpc>
                <a:spcPct val="100000"/>
              </a:lnSpc>
              <a:spcBef>
                <a:spcPts val="0"/>
              </a:spcBef>
              <a:spcAft>
                <a:spcPts val="1600"/>
              </a:spcAft>
              <a:buClrTx/>
              <a:buSzPts val="1400"/>
              <a:buFont typeface="Calibri"/>
              <a:buChar char="-"/>
              <a:tabLst/>
              <a:defRPr/>
            </a:pPr>
            <a:r>
              <a:rPr kumimoji="0" lang="en"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Posters</a:t>
            </a:r>
          </a:p>
          <a:p>
            <a:pPr marL="0" marR="0" lvl="0" indent="0" algn="l" defTabSz="457200" rtl="0" eaLnBrk="1" fontAlgn="auto" latinLnBrk="0" hangingPunct="1">
              <a:lnSpc>
                <a:spcPct val="100000"/>
              </a:lnSpc>
              <a:spcBef>
                <a:spcPts val="0"/>
              </a:spcBef>
              <a:spcAft>
                <a:spcPts val="160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Managed by the Galter Library</a:t>
            </a:r>
          </a:p>
          <a:p>
            <a:pPr marL="0" marR="0" lvl="0" indent="0" algn="l" defTabSz="457200" rtl="0" eaLnBrk="1" fontAlgn="auto" latinLnBrk="0" hangingPunct="1">
              <a:lnSpc>
                <a:spcPct val="100000"/>
              </a:lnSpc>
              <a:spcBef>
                <a:spcPts val="0"/>
              </a:spcBef>
              <a:spcAft>
                <a:spcPts val="160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DigitalHub@northwestern.edu</a:t>
            </a:r>
          </a:p>
          <a:p>
            <a:pPr marL="0" marR="0" lvl="0" indent="0" algn="l" defTabSz="457200" rtl="0" eaLnBrk="1" fontAlgn="auto" latinLnBrk="0" hangingPunct="1">
              <a:lnSpc>
                <a:spcPct val="100000"/>
              </a:lnSpc>
              <a:spcBef>
                <a:spcPts val="0"/>
              </a:spcBef>
              <a:spcAft>
                <a:spcPts val="1600"/>
              </a:spcAft>
              <a:buClrTx/>
              <a:buSzTx/>
              <a:buFontTx/>
              <a:buNone/>
              <a:tabLst/>
              <a:defRPr/>
            </a:pP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p:txBody>
      </p:sp>
      <p:pic>
        <p:nvPicPr>
          <p:cNvPr id="5" name="Shape 199"/>
          <p:cNvPicPr preferRelativeResize="0"/>
          <p:nvPr/>
        </p:nvPicPr>
        <p:blipFill>
          <a:blip r:embed="rId2">
            <a:alphaModFix/>
          </a:blip>
          <a:stretch>
            <a:fillRect/>
          </a:stretch>
        </p:blipFill>
        <p:spPr>
          <a:xfrm>
            <a:off x="3082217" y="992975"/>
            <a:ext cx="5854524" cy="3771474"/>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8903303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defTabSz="342900">
              <a:defRPr/>
            </a:pPr>
            <a:endParaRPr lang="en-US" sz="900" dirty="0">
              <a:solidFill>
                <a:srgbClr val="000000"/>
              </a:solidFill>
              <a:latin typeface="Arial"/>
              <a:cs typeface="Arial"/>
            </a:endParaRPr>
          </a:p>
        </p:txBody>
      </p:sp>
      <p:sp>
        <p:nvSpPr>
          <p:cNvPr id="3" name="Shape 204"/>
          <p:cNvSpPr txBox="1"/>
          <p:nvPr/>
        </p:nvSpPr>
        <p:spPr>
          <a:xfrm>
            <a:off x="3996113" y="4166419"/>
            <a:ext cx="3202425" cy="401185"/>
          </a:xfrm>
          <a:prstGeom prst="rect">
            <a:avLst/>
          </a:prstGeom>
          <a:noFill/>
          <a:ln>
            <a:noFill/>
          </a:ln>
        </p:spPr>
        <p:txBody>
          <a:bodyPr wrap="square" lIns="68569" tIns="68569" rIns="68569" bIns="68569" anchor="t" anchorCtr="0">
            <a:noAutofit/>
          </a:bodyPr>
          <a:lstStyle/>
          <a:p>
            <a:pPr algn="ctr" defTabSz="342900">
              <a:defRPr/>
            </a:pPr>
            <a:r>
              <a:rPr lang="en" sz="1350" dirty="0">
                <a:solidFill>
                  <a:prstClr val="black"/>
                </a:solidFill>
                <a:latin typeface="Akkurat Pro" panose="020B0504020101020102" pitchFamily="34" charset="0"/>
              </a:rPr>
              <a:t>arch.library.northwestern.edu</a:t>
            </a:r>
          </a:p>
        </p:txBody>
      </p:sp>
      <p:pic>
        <p:nvPicPr>
          <p:cNvPr id="4" name="Shape 205"/>
          <p:cNvPicPr preferRelativeResize="0"/>
          <p:nvPr/>
        </p:nvPicPr>
        <p:blipFill>
          <a:blip r:embed="rId2">
            <a:alphaModFix/>
          </a:blip>
          <a:stretch>
            <a:fillRect/>
          </a:stretch>
        </p:blipFill>
        <p:spPr>
          <a:xfrm>
            <a:off x="3310427" y="1401787"/>
            <a:ext cx="4573819" cy="2565113"/>
          </a:xfrm>
          <a:prstGeom prst="rect">
            <a:avLst/>
          </a:prstGeom>
          <a:noFill/>
          <a:ln>
            <a:noFill/>
          </a:ln>
          <a:effectLst>
            <a:outerShdw blurRad="57150" dist="19050" dir="5400000" algn="bl" rotWithShape="0">
              <a:srgbClr val="000000">
                <a:alpha val="50000"/>
              </a:srgbClr>
            </a:outerShdw>
          </a:effectLst>
        </p:spPr>
      </p:pic>
      <p:sp>
        <p:nvSpPr>
          <p:cNvPr id="5" name="Shape 206"/>
          <p:cNvSpPr txBox="1"/>
          <p:nvPr/>
        </p:nvSpPr>
        <p:spPr>
          <a:xfrm>
            <a:off x="1276632" y="1401788"/>
            <a:ext cx="1982384" cy="4174001"/>
          </a:xfrm>
          <a:prstGeom prst="rect">
            <a:avLst/>
          </a:prstGeom>
          <a:noFill/>
          <a:ln>
            <a:noFill/>
          </a:ln>
        </p:spPr>
        <p:txBody>
          <a:bodyPr wrap="square" lIns="68569" tIns="68569" rIns="68569" bIns="68569" anchor="t" anchorCtr="0">
            <a:noAutofit/>
          </a:bodyPr>
          <a:lstStyle/>
          <a:p>
            <a:pPr defTabSz="342900">
              <a:spcAft>
                <a:spcPts val="1200"/>
              </a:spcAft>
              <a:defRPr/>
            </a:pPr>
            <a:r>
              <a:rPr lang="en" sz="2250" b="1" dirty="0">
                <a:solidFill>
                  <a:prstClr val="black"/>
                </a:solidFill>
                <a:latin typeface="Akkurat Pro" panose="020B0504020101020102" pitchFamily="34" charset="0"/>
                <a:ea typeface="Calibri"/>
                <a:cs typeface="Calibri"/>
                <a:sym typeface="Calibri"/>
              </a:rPr>
              <a:t>Arch</a:t>
            </a:r>
          </a:p>
          <a:p>
            <a:pPr defTabSz="342900">
              <a:spcAft>
                <a:spcPts val="1200"/>
              </a:spcAft>
              <a:defRPr/>
            </a:pPr>
            <a:r>
              <a:rPr lang="en" sz="1350" dirty="0">
                <a:solidFill>
                  <a:prstClr val="black"/>
                </a:solidFill>
                <a:latin typeface="Akkurat Pro" panose="020B0504020101020102" pitchFamily="34" charset="0"/>
                <a:ea typeface="Calibri"/>
                <a:cs typeface="Calibri"/>
                <a:sym typeface="Calibri"/>
              </a:rPr>
              <a:t>All Northwestern University</a:t>
            </a:r>
          </a:p>
          <a:p>
            <a:pPr marL="342900" indent="-238125" defTabSz="342900">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Research papers</a:t>
            </a:r>
          </a:p>
          <a:p>
            <a:pPr marL="342900" indent="-238125" defTabSz="342900">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Technical reports</a:t>
            </a:r>
          </a:p>
          <a:p>
            <a:pPr marL="342900" indent="-238125" defTabSz="342900">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Documentation</a:t>
            </a:r>
          </a:p>
          <a:p>
            <a:pPr marL="342900" indent="-238125" defTabSz="342900">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Presentations</a:t>
            </a:r>
          </a:p>
          <a:p>
            <a:pPr marL="342900" indent="-238125" defTabSz="342900">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Case studies</a:t>
            </a:r>
          </a:p>
          <a:p>
            <a:pPr marL="342900" indent="-238125" defTabSz="342900">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Datasets</a:t>
            </a:r>
          </a:p>
          <a:p>
            <a:pPr marL="342900" indent="-238125" defTabSz="342900">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Posters</a:t>
            </a:r>
          </a:p>
          <a:p>
            <a:pPr marL="342900" indent="-238125" defTabSz="342900">
              <a:buSzPts val="1400"/>
              <a:buFont typeface="Calibri"/>
              <a:buChar char="-"/>
              <a:defRPr/>
            </a:pPr>
            <a:endParaRPr lang="en" sz="1350" dirty="0">
              <a:solidFill>
                <a:prstClr val="black"/>
              </a:solidFill>
              <a:latin typeface="Akkurat Pro" panose="020B0504020101020102" pitchFamily="34" charset="0"/>
              <a:ea typeface="Calibri"/>
              <a:cs typeface="Calibri"/>
              <a:sym typeface="Calibri"/>
            </a:endParaRPr>
          </a:p>
          <a:p>
            <a:pPr defTabSz="342900">
              <a:spcAft>
                <a:spcPts val="1200"/>
              </a:spcAft>
              <a:defRPr/>
            </a:pPr>
            <a:r>
              <a:rPr lang="en" sz="1350" dirty="0">
                <a:solidFill>
                  <a:prstClr val="black"/>
                </a:solidFill>
                <a:latin typeface="Akkurat Pro" panose="020B0504020101020102" pitchFamily="34" charset="0"/>
                <a:ea typeface="Calibri"/>
                <a:cs typeface="Calibri"/>
                <a:sym typeface="Calibri"/>
              </a:rPr>
              <a:t>Managed by the Main Library</a:t>
            </a:r>
          </a:p>
          <a:p>
            <a:pPr defTabSz="342900">
              <a:spcAft>
                <a:spcPts val="1200"/>
              </a:spcAft>
              <a:defRPr/>
            </a:pPr>
            <a:r>
              <a:rPr lang="en" sz="825" dirty="0">
                <a:solidFill>
                  <a:prstClr val="black"/>
                </a:solidFill>
                <a:latin typeface="Akkurat Pro" panose="020B0504020101020102" pitchFamily="34" charset="0"/>
                <a:ea typeface="Calibri"/>
                <a:cs typeface="Calibri"/>
                <a:sym typeface="Calibri"/>
              </a:rPr>
              <a:t>digitalscholarship@northwestern.edu</a:t>
            </a:r>
          </a:p>
          <a:p>
            <a:pPr defTabSz="342900">
              <a:spcAft>
                <a:spcPts val="1200"/>
              </a:spcAft>
              <a:defRPr/>
            </a:pPr>
            <a:endParaRPr sz="1350" dirty="0">
              <a:solidFill>
                <a:prstClr val="black"/>
              </a:solidFill>
              <a:latin typeface="Calibri"/>
              <a:ea typeface="Calibri"/>
              <a:cs typeface="Calibri"/>
              <a:sym typeface="Calibri"/>
            </a:endParaRPr>
          </a:p>
          <a:p>
            <a:pPr defTabSz="342900">
              <a:spcAft>
                <a:spcPts val="1200"/>
              </a:spcAft>
              <a:defRPr/>
            </a:pPr>
            <a:endParaRPr sz="750"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634461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prstGeom prst="rect">
            <a:avLst/>
          </a:prstGeom>
        </p:spPr>
        <p:txBody>
          <a:bodyPr vert="horz" wrap="square" lIns="68569" tIns="68569" rIns="68569" bIns="68569" rtlCol="0" anchor="t" anchorCtr="0">
            <a:noAutofit/>
          </a:bodyPr>
          <a:lstStyle/>
          <a:p>
            <a:pPr algn="l"/>
            <a:r>
              <a:rPr lang="en" dirty="0">
                <a:latin typeface="Calibri"/>
                <a:ea typeface="Calibri"/>
                <a:cs typeface="Calibri"/>
                <a:sym typeface="Calibri"/>
              </a:rPr>
              <a:t>Self-deposit Process</a:t>
            </a:r>
          </a:p>
        </p:txBody>
      </p:sp>
      <p:sp>
        <p:nvSpPr>
          <p:cNvPr id="212" name="Shape 212"/>
          <p:cNvSpPr txBox="1">
            <a:spLocks noGrp="1"/>
          </p:cNvSpPr>
          <p:nvPr>
            <p:ph idx="1"/>
          </p:nvPr>
        </p:nvSpPr>
        <p:spPr>
          <a:prstGeom prst="rect">
            <a:avLst/>
          </a:prstGeom>
        </p:spPr>
        <p:txBody>
          <a:bodyPr vert="horz" wrap="square" lIns="68569" tIns="68569" rIns="68569" bIns="68569" rtlCol="0" anchor="t" anchorCtr="0">
            <a:noAutofit/>
          </a:bodyPr>
          <a:lstStyle/>
          <a:p>
            <a:pPr>
              <a:buFontTx/>
              <a:buChar char="-"/>
            </a:pPr>
            <a:r>
              <a:rPr lang="en" sz="1200" dirty="0">
                <a:solidFill>
                  <a:srgbClr val="000000"/>
                </a:solidFill>
                <a:latin typeface="Akkurat Pro" panose="020B0504020101020102" pitchFamily="34" charset="0"/>
                <a:ea typeface="Calibri"/>
                <a:cs typeface="Calibri"/>
                <a:sym typeface="Calibri"/>
              </a:rPr>
              <a:t>Go to arch.library.northwestern.edu</a:t>
            </a:r>
          </a:p>
          <a:p>
            <a:pPr>
              <a:buFontTx/>
              <a:buChar char="-"/>
            </a:pPr>
            <a:endParaRPr lang="en" sz="1200" dirty="0">
              <a:solidFill>
                <a:srgbClr val="000000"/>
              </a:solidFill>
              <a:latin typeface="Akkurat Pro" panose="020B0504020101020102" pitchFamily="34" charset="0"/>
              <a:ea typeface="Calibri"/>
              <a:cs typeface="Calibri"/>
              <a:sym typeface="Calibri"/>
            </a:endParaRPr>
          </a:p>
          <a:p>
            <a:pPr>
              <a:buFontTx/>
              <a:buChar char="-"/>
            </a:pPr>
            <a:r>
              <a:rPr lang="en" sz="1200" dirty="0">
                <a:solidFill>
                  <a:srgbClr val="000000"/>
                </a:solidFill>
                <a:latin typeface="Akkurat Pro" panose="020B0504020101020102" pitchFamily="34" charset="0"/>
                <a:ea typeface="Calibri"/>
                <a:cs typeface="Calibri"/>
                <a:sym typeface="Calibri"/>
              </a:rPr>
              <a:t>Log in with your NetID </a:t>
            </a:r>
          </a:p>
          <a:p>
            <a:pPr>
              <a:buFontTx/>
              <a:buChar char="-"/>
            </a:pPr>
            <a:endParaRPr lang="en" sz="1200" dirty="0">
              <a:solidFill>
                <a:srgbClr val="000000"/>
              </a:solidFill>
              <a:latin typeface="Akkurat Pro" panose="020B0504020101020102" pitchFamily="34" charset="0"/>
              <a:ea typeface="Calibri"/>
              <a:cs typeface="Calibri"/>
              <a:sym typeface="Calibri"/>
            </a:endParaRPr>
          </a:p>
          <a:p>
            <a:pPr>
              <a:buFontTx/>
              <a:buChar char="-"/>
            </a:pPr>
            <a:r>
              <a:rPr lang="en" sz="1200" dirty="0">
                <a:solidFill>
                  <a:srgbClr val="000000"/>
                </a:solidFill>
                <a:latin typeface="Akkurat Pro" panose="020B0504020101020102" pitchFamily="34" charset="0"/>
                <a:ea typeface="Calibri"/>
                <a:cs typeface="Calibri"/>
                <a:sym typeface="Calibri"/>
              </a:rPr>
              <a:t>Describe your work</a:t>
            </a:r>
          </a:p>
          <a:p>
            <a:pPr>
              <a:buFontTx/>
              <a:buChar char="-"/>
            </a:pPr>
            <a:endParaRPr lang="en" sz="1200" dirty="0">
              <a:solidFill>
                <a:srgbClr val="000000"/>
              </a:solidFill>
              <a:latin typeface="Akkurat Pro" panose="020B0504020101020102" pitchFamily="34" charset="0"/>
              <a:ea typeface="Calibri"/>
              <a:cs typeface="Calibri"/>
              <a:sym typeface="Calibri"/>
            </a:endParaRPr>
          </a:p>
          <a:p>
            <a:pPr>
              <a:buFontTx/>
              <a:buChar char="-"/>
            </a:pPr>
            <a:r>
              <a:rPr lang="en" sz="1200" dirty="0">
                <a:solidFill>
                  <a:srgbClr val="000000"/>
                </a:solidFill>
                <a:latin typeface="Akkurat Pro" panose="020B0504020101020102" pitchFamily="34" charset="0"/>
                <a:ea typeface="Calibri"/>
                <a:cs typeface="Calibri"/>
                <a:sym typeface="Calibri"/>
              </a:rPr>
              <a:t>Upload files</a:t>
            </a:r>
          </a:p>
          <a:p>
            <a:pPr>
              <a:buFontTx/>
              <a:buChar char="-"/>
            </a:pPr>
            <a:endParaRPr lang="en" sz="1200" dirty="0">
              <a:solidFill>
                <a:srgbClr val="000000"/>
              </a:solidFill>
              <a:latin typeface="Akkurat Pro" panose="020B0504020101020102" pitchFamily="34" charset="0"/>
              <a:ea typeface="Calibri"/>
              <a:cs typeface="Calibri"/>
              <a:sym typeface="Calibri"/>
            </a:endParaRPr>
          </a:p>
          <a:p>
            <a:pPr>
              <a:buFontTx/>
              <a:buChar char="-"/>
            </a:pPr>
            <a:r>
              <a:rPr lang="en" sz="1200" dirty="0">
                <a:solidFill>
                  <a:srgbClr val="000000"/>
                </a:solidFill>
                <a:latin typeface="Akkurat Pro" panose="020B0504020101020102" pitchFamily="34" charset="0"/>
                <a:ea typeface="Calibri"/>
                <a:cs typeface="Calibri"/>
                <a:sym typeface="Calibri"/>
              </a:rPr>
              <a:t>Select visibility setting</a:t>
            </a:r>
          </a:p>
          <a:p>
            <a:pPr>
              <a:buFontTx/>
              <a:buChar char="-"/>
            </a:pPr>
            <a:endParaRPr lang="en" sz="1200" dirty="0">
              <a:solidFill>
                <a:srgbClr val="000000"/>
              </a:solidFill>
              <a:latin typeface="Akkurat Pro" panose="020B0504020101020102" pitchFamily="34" charset="0"/>
              <a:ea typeface="Calibri"/>
              <a:cs typeface="Calibri"/>
              <a:sym typeface="Calibri"/>
            </a:endParaRPr>
          </a:p>
          <a:p>
            <a:pPr>
              <a:buFontTx/>
              <a:buChar char="-"/>
            </a:pPr>
            <a:r>
              <a:rPr lang="en" sz="1200" dirty="0">
                <a:solidFill>
                  <a:srgbClr val="000000"/>
                </a:solidFill>
                <a:latin typeface="Akkurat Pro" panose="020B0504020101020102" pitchFamily="34" charset="0"/>
                <a:ea typeface="Calibri"/>
                <a:cs typeface="Calibri"/>
                <a:sym typeface="Calibri"/>
              </a:rPr>
              <a:t>Agree to Deposit Agreement</a:t>
            </a:r>
          </a:p>
          <a:p>
            <a:pPr>
              <a:buFontTx/>
              <a:buChar char="-"/>
            </a:pPr>
            <a:endParaRPr lang="en" sz="1200" dirty="0">
              <a:solidFill>
                <a:srgbClr val="000000"/>
              </a:solidFill>
              <a:latin typeface="Akkurat Pro" panose="020B0504020101020102" pitchFamily="34" charset="0"/>
              <a:ea typeface="Calibri"/>
              <a:cs typeface="Calibri"/>
              <a:sym typeface="Calibri"/>
            </a:endParaRPr>
          </a:p>
          <a:p>
            <a:pPr>
              <a:buFontTx/>
              <a:buChar char="-"/>
            </a:pPr>
            <a:r>
              <a:rPr lang="en" sz="1200" dirty="0">
                <a:solidFill>
                  <a:srgbClr val="000000"/>
                </a:solidFill>
                <a:latin typeface="Akkurat Pro" panose="020B0504020101020102" pitchFamily="34" charset="0"/>
                <a:ea typeface="Calibri"/>
                <a:cs typeface="Calibri"/>
                <a:sym typeface="Calibri"/>
              </a:rPr>
              <a:t>Save to the repository</a:t>
            </a:r>
          </a:p>
        </p:txBody>
      </p:sp>
      <p:pic>
        <p:nvPicPr>
          <p:cNvPr id="213" name="Shape 213"/>
          <p:cNvPicPr preferRelativeResize="0"/>
          <p:nvPr/>
        </p:nvPicPr>
        <p:blipFill>
          <a:blip r:embed="rId3">
            <a:alphaModFix/>
          </a:blip>
          <a:stretch>
            <a:fillRect/>
          </a:stretch>
        </p:blipFill>
        <p:spPr>
          <a:xfrm>
            <a:off x="4465312" y="2100737"/>
            <a:ext cx="3395699" cy="2773952"/>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969137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prstGeom prst="rect">
            <a:avLst/>
          </a:prstGeom>
        </p:spPr>
        <p:txBody>
          <a:bodyPr vert="horz" wrap="square" lIns="68569" tIns="68569" rIns="68569" bIns="68569" rtlCol="0" anchor="t" anchorCtr="0">
            <a:noAutofit/>
          </a:bodyPr>
          <a:lstStyle/>
          <a:p>
            <a:pPr algn="l"/>
            <a:r>
              <a:rPr lang="en" dirty="0">
                <a:latin typeface="Akkurat Pro" panose="020B0504020101020102" pitchFamily="34" charset="0"/>
                <a:ea typeface="Calibri"/>
                <a:cs typeface="Calibri"/>
                <a:sym typeface="Calibri"/>
              </a:rPr>
              <a:t>Example: Dataset</a:t>
            </a:r>
          </a:p>
        </p:txBody>
      </p:sp>
      <p:sp>
        <p:nvSpPr>
          <p:cNvPr id="219" name="Shape 219"/>
          <p:cNvSpPr txBox="1">
            <a:spLocks noGrp="1"/>
          </p:cNvSpPr>
          <p:nvPr>
            <p:ph idx="1"/>
          </p:nvPr>
        </p:nvSpPr>
        <p:spPr>
          <a:xfrm>
            <a:off x="478902" y="1660866"/>
            <a:ext cx="2826853" cy="3302700"/>
          </a:xfrm>
          <a:prstGeom prst="rect">
            <a:avLst/>
          </a:prstGeom>
        </p:spPr>
        <p:txBody>
          <a:bodyPr vert="horz" wrap="square" lIns="68569" tIns="68569" rIns="68569" bIns="68569" rtlCol="0" anchor="t" anchorCtr="0">
            <a:noAutofit/>
          </a:bodyPr>
          <a:lstStyle/>
          <a:p>
            <a:pPr>
              <a:buNone/>
            </a:pPr>
            <a:r>
              <a:rPr lang="en" sz="1600" dirty="0">
                <a:solidFill>
                  <a:srgbClr val="000000"/>
                </a:solidFill>
                <a:latin typeface="Akkurat Pro" panose="020B0504020101020102" pitchFamily="34" charset="0"/>
                <a:ea typeface="Calibri"/>
                <a:cs typeface="Calibri"/>
                <a:sym typeface="Calibri"/>
              </a:rPr>
              <a:t>Faculty member in Chemical and Biological Engineering wants to provide access to the underlying data in support of his publication</a:t>
            </a:r>
            <a:r>
              <a:rPr lang="en" sz="1600" dirty="0" smtClean="0">
                <a:solidFill>
                  <a:srgbClr val="000000"/>
                </a:solidFill>
                <a:latin typeface="Akkurat Pro" panose="020B0504020101020102" pitchFamily="34" charset="0"/>
                <a:ea typeface="Calibri"/>
                <a:cs typeface="Calibri"/>
                <a:sym typeface="Calibri"/>
              </a:rPr>
              <a:t>:</a:t>
            </a:r>
            <a:endParaRPr lang="en" sz="1600" dirty="0">
              <a:solidFill>
                <a:srgbClr val="000000"/>
              </a:solidFill>
              <a:latin typeface="Akkurat Pro" panose="020B0504020101020102" pitchFamily="34" charset="0"/>
              <a:ea typeface="Calibri"/>
              <a:cs typeface="Calibri"/>
              <a:sym typeface="Calibri"/>
            </a:endParaRPr>
          </a:p>
          <a:p>
            <a:pPr marL="342900" indent="-238125">
              <a:buClr>
                <a:srgbClr val="000000"/>
              </a:buClr>
              <a:buFont typeface="Calibri"/>
              <a:buChar char="-"/>
            </a:pPr>
            <a:r>
              <a:rPr lang="en" sz="1600" dirty="0">
                <a:solidFill>
                  <a:srgbClr val="000000"/>
                </a:solidFill>
                <a:latin typeface="Akkurat Pro" panose="020B0504020101020102" pitchFamily="34" charset="0"/>
                <a:ea typeface="Calibri"/>
                <a:cs typeface="Calibri"/>
                <a:sym typeface="Calibri"/>
              </a:rPr>
              <a:t>Digital Object Identifier (DOI</a:t>
            </a:r>
            <a:r>
              <a:rPr lang="en" sz="1600" dirty="0" smtClean="0">
                <a:solidFill>
                  <a:srgbClr val="000000"/>
                </a:solidFill>
                <a:latin typeface="Akkurat Pro" panose="020B0504020101020102" pitchFamily="34" charset="0"/>
                <a:ea typeface="Calibri"/>
                <a:cs typeface="Calibri"/>
                <a:sym typeface="Calibri"/>
              </a:rPr>
              <a:t>)</a:t>
            </a:r>
            <a:endParaRPr lang="en" sz="1600" dirty="0">
              <a:solidFill>
                <a:srgbClr val="000000"/>
              </a:solidFill>
              <a:latin typeface="Akkurat Pro" panose="020B0504020101020102" pitchFamily="34" charset="0"/>
              <a:ea typeface="Calibri"/>
              <a:cs typeface="Calibri"/>
              <a:sym typeface="Calibri"/>
            </a:endParaRPr>
          </a:p>
          <a:p>
            <a:pPr marL="342900" indent="-238125">
              <a:buClr>
                <a:srgbClr val="000000"/>
              </a:buClr>
              <a:buFont typeface="Calibri"/>
              <a:buChar char="-"/>
            </a:pPr>
            <a:r>
              <a:rPr lang="en" sz="1600" dirty="0">
                <a:solidFill>
                  <a:srgbClr val="000000"/>
                </a:solidFill>
                <a:latin typeface="Akkurat Pro" panose="020B0504020101020102" pitchFamily="34" charset="0"/>
                <a:ea typeface="Calibri"/>
                <a:cs typeface="Calibri"/>
                <a:sym typeface="Calibri"/>
              </a:rPr>
              <a:t>Cited in journal </a:t>
            </a:r>
            <a:r>
              <a:rPr lang="en" sz="1600" dirty="0" smtClean="0">
                <a:solidFill>
                  <a:srgbClr val="000000"/>
                </a:solidFill>
                <a:latin typeface="Akkurat Pro" panose="020B0504020101020102" pitchFamily="34" charset="0"/>
                <a:ea typeface="Calibri"/>
                <a:cs typeface="Calibri"/>
                <a:sym typeface="Calibri"/>
              </a:rPr>
              <a:t>article</a:t>
            </a:r>
            <a:endParaRPr lang="en" sz="1600" dirty="0">
              <a:solidFill>
                <a:srgbClr val="000000"/>
              </a:solidFill>
              <a:latin typeface="Akkurat Pro" panose="020B0504020101020102" pitchFamily="34" charset="0"/>
              <a:ea typeface="Calibri"/>
              <a:cs typeface="Calibri"/>
              <a:sym typeface="Calibri"/>
            </a:endParaRPr>
          </a:p>
          <a:p>
            <a:pPr marL="342900" indent="-238125">
              <a:buClr>
                <a:srgbClr val="000000"/>
              </a:buClr>
              <a:buFont typeface="Calibri"/>
              <a:buChar char="-"/>
            </a:pPr>
            <a:r>
              <a:rPr lang="en" sz="1600" dirty="0">
                <a:solidFill>
                  <a:srgbClr val="000000"/>
                </a:solidFill>
                <a:latin typeface="Akkurat Pro" panose="020B0504020101020102" pitchFamily="34" charset="0"/>
                <a:ea typeface="Calibri"/>
                <a:cs typeface="Calibri"/>
                <a:sym typeface="Calibri"/>
              </a:rPr>
              <a:t>Publicly </a:t>
            </a:r>
            <a:r>
              <a:rPr lang="en" sz="1600" dirty="0" smtClean="0">
                <a:solidFill>
                  <a:srgbClr val="000000"/>
                </a:solidFill>
                <a:latin typeface="Akkurat Pro" panose="020B0504020101020102" pitchFamily="34" charset="0"/>
                <a:ea typeface="Calibri"/>
                <a:cs typeface="Calibri"/>
                <a:sym typeface="Calibri"/>
              </a:rPr>
              <a:t>available</a:t>
            </a:r>
            <a:endParaRPr sz="1600" dirty="0">
              <a:solidFill>
                <a:srgbClr val="000000"/>
              </a:solidFill>
              <a:latin typeface="Akkurat Pro" panose="020B0504020101020102" pitchFamily="34" charset="0"/>
              <a:ea typeface="Calibri"/>
              <a:cs typeface="Calibri"/>
              <a:sym typeface="Calibri"/>
            </a:endParaRPr>
          </a:p>
          <a:p>
            <a:pPr>
              <a:spcBef>
                <a:spcPts val="450"/>
              </a:spcBef>
              <a:buSzTx/>
              <a:buNone/>
            </a:pPr>
            <a:r>
              <a:rPr lang="en" sz="1600" dirty="0" smtClean="0">
                <a:solidFill>
                  <a:srgbClr val="000000"/>
                </a:solidFill>
                <a:latin typeface="Akkurat Pro" panose="020B0504020101020102" pitchFamily="34" charset="0"/>
                <a:ea typeface="Calibri"/>
                <a:cs typeface="Calibri"/>
                <a:sym typeface="Calibri"/>
              </a:rPr>
              <a:t>Contact Chris Diaz for assistance with any deposit: </a:t>
            </a:r>
            <a:r>
              <a:rPr lang="en" sz="1600" dirty="0" smtClean="0">
                <a:solidFill>
                  <a:prstClr val="black"/>
                </a:solidFill>
                <a:latin typeface="Akkurat Pro" panose="020B0504020101020102" pitchFamily="34" charset="0"/>
                <a:cs typeface="+mn-cs"/>
                <a:hlinkClick r:id="rId3"/>
              </a:rPr>
              <a:t>chris-diaz@northwestern.edu</a:t>
            </a:r>
            <a:r>
              <a:rPr lang="en" sz="1600" dirty="0" smtClean="0">
                <a:solidFill>
                  <a:prstClr val="black"/>
                </a:solidFill>
                <a:latin typeface="Akkurat Pro" panose="020B0504020101020102" pitchFamily="34" charset="0"/>
                <a:cs typeface="+mn-cs"/>
              </a:rPr>
              <a:t> </a:t>
            </a:r>
            <a:endParaRPr lang="en" sz="1600" dirty="0">
              <a:solidFill>
                <a:prstClr val="black"/>
              </a:solidFill>
              <a:latin typeface="Akkurat Pro" panose="020B0504020101020102" pitchFamily="34" charset="0"/>
              <a:cs typeface="+mn-cs"/>
            </a:endParaRPr>
          </a:p>
          <a:p>
            <a:pPr>
              <a:buNone/>
            </a:pPr>
            <a:endParaRPr lang="en" dirty="0" smtClean="0">
              <a:solidFill>
                <a:srgbClr val="000000"/>
              </a:solidFill>
              <a:latin typeface="Akkurat Pro" panose="020B0504020101020102" pitchFamily="34" charset="0"/>
              <a:ea typeface="Calibri"/>
              <a:cs typeface="Calibri"/>
              <a:sym typeface="Calibri"/>
            </a:endParaRPr>
          </a:p>
          <a:p>
            <a:pPr>
              <a:buNone/>
            </a:pPr>
            <a:endParaRPr dirty="0">
              <a:latin typeface="Calibri"/>
              <a:ea typeface="Calibri"/>
              <a:cs typeface="Calibri"/>
              <a:sym typeface="Calibri"/>
            </a:endParaRPr>
          </a:p>
        </p:txBody>
      </p:sp>
      <p:pic>
        <p:nvPicPr>
          <p:cNvPr id="220" name="Shape 220"/>
          <p:cNvPicPr preferRelativeResize="0"/>
          <p:nvPr/>
        </p:nvPicPr>
        <p:blipFill>
          <a:blip r:embed="rId4">
            <a:alphaModFix/>
          </a:blip>
          <a:stretch>
            <a:fillRect/>
          </a:stretch>
        </p:blipFill>
        <p:spPr>
          <a:xfrm>
            <a:off x="4491000" y="1833956"/>
            <a:ext cx="3395700" cy="1666188"/>
          </a:xfrm>
          <a:prstGeom prst="rect">
            <a:avLst/>
          </a:prstGeom>
          <a:noFill/>
          <a:ln>
            <a:noFill/>
          </a:ln>
        </p:spPr>
      </p:pic>
      <p:pic>
        <p:nvPicPr>
          <p:cNvPr id="221" name="Shape 221"/>
          <p:cNvPicPr preferRelativeResize="0"/>
          <p:nvPr/>
        </p:nvPicPr>
        <p:blipFill>
          <a:blip r:embed="rId5">
            <a:alphaModFix/>
          </a:blip>
          <a:stretch>
            <a:fillRect/>
          </a:stretch>
        </p:blipFill>
        <p:spPr>
          <a:xfrm>
            <a:off x="4491000" y="3614439"/>
            <a:ext cx="2271401" cy="1743376"/>
          </a:xfrm>
          <a:prstGeom prst="rect">
            <a:avLst/>
          </a:prstGeom>
          <a:noFill/>
          <a:ln>
            <a:noFill/>
          </a:ln>
        </p:spPr>
      </p:pic>
    </p:spTree>
    <p:extLst>
      <p:ext uri="{BB962C8B-B14F-4D97-AF65-F5344CB8AC3E}">
        <p14:creationId xmlns:p14="http://schemas.microsoft.com/office/powerpoint/2010/main" val="30554894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342900">
              <a:defRPr/>
            </a:pPr>
            <a:endParaRPr lang="en-US" sz="900" dirty="0">
              <a:solidFill>
                <a:srgbClr val="000000"/>
              </a:solidFill>
              <a:latin typeface="Arial"/>
              <a:cs typeface="Arial"/>
            </a:endParaRPr>
          </a:p>
        </p:txBody>
      </p:sp>
      <p:pic>
        <p:nvPicPr>
          <p:cNvPr id="7" name="Shape 176" descr="Screen Clipping"/>
          <p:cNvPicPr preferRelativeResize="0"/>
          <p:nvPr/>
        </p:nvPicPr>
        <p:blipFill rotWithShape="1">
          <a:blip r:embed="rId2">
            <a:alphaModFix/>
          </a:blip>
          <a:srcRect/>
          <a:stretch/>
        </p:blipFill>
        <p:spPr>
          <a:xfrm>
            <a:off x="3678655" y="1377055"/>
            <a:ext cx="4250849" cy="3240282"/>
          </a:xfrm>
          <a:prstGeom prst="rect">
            <a:avLst/>
          </a:prstGeom>
          <a:noFill/>
          <a:ln>
            <a:noFill/>
          </a:ln>
        </p:spPr>
      </p:pic>
      <p:sp>
        <p:nvSpPr>
          <p:cNvPr id="8" name="Shape 178"/>
          <p:cNvSpPr txBox="1"/>
          <p:nvPr/>
        </p:nvSpPr>
        <p:spPr>
          <a:xfrm>
            <a:off x="1213340" y="1350336"/>
            <a:ext cx="2397369" cy="3167775"/>
          </a:xfrm>
          <a:prstGeom prst="rect">
            <a:avLst/>
          </a:prstGeom>
          <a:noFill/>
          <a:ln>
            <a:noFill/>
          </a:ln>
        </p:spPr>
        <p:txBody>
          <a:bodyPr wrap="square" lIns="68569" tIns="68569" rIns="68569" bIns="68569" anchor="t" anchorCtr="0">
            <a:noAutofit/>
          </a:bodyPr>
          <a:lstStyle/>
          <a:p>
            <a:pPr defTabSz="342900">
              <a:spcAft>
                <a:spcPts val="1200"/>
              </a:spcAft>
              <a:defRPr/>
            </a:pPr>
            <a:r>
              <a:rPr lang="en" sz="2250" b="1" dirty="0" smtClean="0">
                <a:solidFill>
                  <a:prstClr val="black"/>
                </a:solidFill>
                <a:latin typeface="Akkurat Pro" panose="020B0504020101020102" pitchFamily="34" charset="0"/>
                <a:ea typeface="Calibri"/>
                <a:cs typeface="Calibri"/>
                <a:sym typeface="Calibri"/>
              </a:rPr>
              <a:t>Research </a:t>
            </a:r>
            <a:r>
              <a:rPr lang="en" sz="2250" b="1" dirty="0">
                <a:solidFill>
                  <a:prstClr val="black"/>
                </a:solidFill>
                <a:latin typeface="Akkurat Pro" panose="020B0504020101020102" pitchFamily="34" charset="0"/>
                <a:ea typeface="Calibri"/>
                <a:cs typeface="Calibri"/>
                <a:sym typeface="Calibri"/>
              </a:rPr>
              <a:t>Guide</a:t>
            </a:r>
          </a:p>
          <a:p>
            <a:pPr defTabSz="342900">
              <a:spcAft>
                <a:spcPts val="1200"/>
              </a:spcAft>
              <a:defRPr/>
            </a:pPr>
            <a:r>
              <a:rPr lang="en" sz="1350" dirty="0">
                <a:solidFill>
                  <a:prstClr val="black"/>
                </a:solidFill>
                <a:latin typeface="Akkurat Pro" panose="020B0504020101020102" pitchFamily="34" charset="0"/>
                <a:ea typeface="Calibri"/>
                <a:cs typeface="Calibri"/>
                <a:sym typeface="Calibri"/>
              </a:rPr>
              <a:t>Resources for…</a:t>
            </a:r>
          </a:p>
          <a:p>
            <a:pPr marL="342900" indent="-238125" defTabSz="342900">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Data Management Plans</a:t>
            </a:r>
          </a:p>
          <a:p>
            <a:pPr marL="342900" indent="-238125" defTabSz="342900">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Funding Agency Policies</a:t>
            </a:r>
          </a:p>
          <a:p>
            <a:pPr marL="342900" indent="-238125" defTabSz="342900">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Data repositories</a:t>
            </a:r>
          </a:p>
          <a:p>
            <a:pPr marL="342900" indent="-238125" defTabSz="342900">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Data Citation</a:t>
            </a:r>
          </a:p>
          <a:p>
            <a:pPr marL="342900" indent="-238125" defTabSz="342900">
              <a:spcAft>
                <a:spcPts val="1200"/>
              </a:spcAft>
              <a:buSzPts val="1400"/>
              <a:buFont typeface="Calibri"/>
              <a:buChar char="-"/>
              <a:defRPr/>
            </a:pPr>
            <a:r>
              <a:rPr lang="en" sz="1350" dirty="0">
                <a:solidFill>
                  <a:prstClr val="black"/>
                </a:solidFill>
                <a:latin typeface="Akkurat Pro" panose="020B0504020101020102" pitchFamily="34" charset="0"/>
                <a:ea typeface="Calibri"/>
                <a:cs typeface="Calibri"/>
                <a:sym typeface="Calibri"/>
              </a:rPr>
              <a:t>Metadata</a:t>
            </a:r>
          </a:p>
          <a:p>
            <a:pPr defTabSz="342900">
              <a:spcAft>
                <a:spcPts val="1200"/>
              </a:spcAft>
              <a:defRPr/>
            </a:pPr>
            <a:r>
              <a:rPr lang="en" sz="1050" dirty="0">
                <a:solidFill>
                  <a:prstClr val="black"/>
                </a:solidFill>
                <a:latin typeface="Akkurat Pro" panose="020B0504020101020102" pitchFamily="34" charset="0"/>
                <a:ea typeface="Calibri"/>
                <a:cs typeface="Calibri"/>
                <a:sym typeface="Calibri"/>
              </a:rPr>
              <a:t>Contact Cunera Buys for assistance: </a:t>
            </a:r>
            <a:r>
              <a:rPr lang="en" sz="1050" dirty="0">
                <a:solidFill>
                  <a:prstClr val="black"/>
                </a:solidFill>
                <a:latin typeface="Akkurat Pro" panose="020B0504020101020102" pitchFamily="34" charset="0"/>
                <a:ea typeface="Calibri"/>
                <a:cs typeface="Calibri"/>
                <a:sym typeface="Calibri"/>
                <a:hlinkClick r:id="rId3"/>
              </a:rPr>
              <a:t>c-buys@northwestern.edu</a:t>
            </a:r>
            <a:endParaRPr lang="en" sz="1050" dirty="0">
              <a:solidFill>
                <a:prstClr val="black"/>
              </a:solidFill>
              <a:latin typeface="Akkurat Pro" panose="020B0504020101020102" pitchFamily="34" charset="0"/>
              <a:ea typeface="Calibri"/>
              <a:cs typeface="Calibri"/>
              <a:sym typeface="Calibri"/>
            </a:endParaRPr>
          </a:p>
          <a:p>
            <a:pPr defTabSz="342900">
              <a:spcAft>
                <a:spcPts val="1200"/>
              </a:spcAft>
              <a:defRPr/>
            </a:pPr>
            <a:endParaRPr sz="1350" dirty="0">
              <a:solidFill>
                <a:prstClr val="black"/>
              </a:solidFill>
              <a:latin typeface="Calibri"/>
              <a:ea typeface="Calibri"/>
              <a:cs typeface="Calibri"/>
              <a:sym typeface="Calibri"/>
            </a:endParaRPr>
          </a:p>
          <a:p>
            <a:pPr defTabSz="342900">
              <a:spcAft>
                <a:spcPts val="1200"/>
              </a:spcAft>
              <a:defRPr/>
            </a:pPr>
            <a:endParaRPr sz="750" dirty="0">
              <a:solidFill>
                <a:prstClr val="black"/>
              </a:solidFill>
              <a:latin typeface="Calibri"/>
              <a:ea typeface="Calibri"/>
              <a:cs typeface="Calibri"/>
              <a:sym typeface="Calibri"/>
            </a:endParaRPr>
          </a:p>
        </p:txBody>
      </p:sp>
      <p:sp>
        <p:nvSpPr>
          <p:cNvPr id="9" name="Shape 177"/>
          <p:cNvSpPr txBox="1"/>
          <p:nvPr/>
        </p:nvSpPr>
        <p:spPr>
          <a:xfrm>
            <a:off x="3795392" y="4941121"/>
            <a:ext cx="4017375" cy="306675"/>
          </a:xfrm>
          <a:prstGeom prst="rect">
            <a:avLst/>
          </a:prstGeom>
          <a:noFill/>
          <a:ln>
            <a:noFill/>
          </a:ln>
        </p:spPr>
        <p:txBody>
          <a:bodyPr wrap="square" lIns="68569" tIns="68569" rIns="68569" bIns="68569" anchor="t" anchorCtr="0">
            <a:noAutofit/>
          </a:bodyPr>
          <a:lstStyle/>
          <a:p>
            <a:pPr algn="ctr" defTabSz="342900">
              <a:defRPr/>
            </a:pPr>
            <a:r>
              <a:rPr lang="en" sz="1350" dirty="0">
                <a:solidFill>
                  <a:prstClr val="black"/>
                </a:solidFill>
                <a:latin typeface="Akkurat Pro" panose="020B0504020101020102" pitchFamily="34" charset="0"/>
                <a:ea typeface="Calibri"/>
                <a:cs typeface="Calibri"/>
                <a:sym typeface="Calibri"/>
              </a:rPr>
              <a:t>libguides.northwestern.edu/datamanagement</a:t>
            </a:r>
          </a:p>
        </p:txBody>
      </p:sp>
    </p:spTree>
    <p:extLst>
      <p:ext uri="{BB962C8B-B14F-4D97-AF65-F5344CB8AC3E}">
        <p14:creationId xmlns:p14="http://schemas.microsoft.com/office/powerpoint/2010/main" val="10103799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094"/>
            <a:ext cx="9144000" cy="5593812"/>
          </a:xfrm>
          <a:prstGeom prst="rect">
            <a:avLst/>
          </a:prstGeom>
        </p:spPr>
      </p:pic>
    </p:spTree>
    <p:extLst>
      <p:ext uri="{BB962C8B-B14F-4D97-AF65-F5344CB8AC3E}">
        <p14:creationId xmlns:p14="http://schemas.microsoft.com/office/powerpoint/2010/main" val="2087690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Every discipline has data!</a:t>
            </a:r>
          </a:p>
        </p:txBody>
      </p:sp>
      <p:sp>
        <p:nvSpPr>
          <p:cNvPr id="3" name="Content Placeholder 2"/>
          <p:cNvSpPr>
            <a:spLocks noGrp="1"/>
          </p:cNvSpPr>
          <p:nvPr>
            <p:ph sz="half" idx="1"/>
          </p:nvPr>
        </p:nvSpPr>
        <p:spPr/>
        <p:txBody>
          <a:bodyPr>
            <a:normAutofit fontScale="85000" lnSpcReduction="20000"/>
          </a:bodyPr>
          <a:lstStyle/>
          <a:p>
            <a:pPr marL="457200" lvl="1" indent="0" fontAlgn="base">
              <a:buNone/>
            </a:pPr>
            <a:r>
              <a:rPr lang="en-US" b="1" dirty="0" smtClean="0"/>
              <a:t>Types of data include:</a:t>
            </a:r>
          </a:p>
          <a:p>
            <a:pPr lvl="1" fontAlgn="base">
              <a:buFont typeface="Arial" pitchFamily="34" charset="0"/>
              <a:buChar char="•"/>
            </a:pPr>
            <a:r>
              <a:rPr lang="en-US" dirty="0" smtClean="0"/>
              <a:t>observational </a:t>
            </a:r>
            <a:r>
              <a:rPr lang="en-US" dirty="0"/>
              <a:t>data</a:t>
            </a:r>
          </a:p>
          <a:p>
            <a:pPr lvl="1" fontAlgn="base">
              <a:buFont typeface="Arial" pitchFamily="34" charset="0"/>
              <a:buChar char="•"/>
            </a:pPr>
            <a:r>
              <a:rPr lang="en-US" dirty="0" smtClean="0"/>
              <a:t>laboratory </a:t>
            </a:r>
            <a:r>
              <a:rPr lang="en-US" dirty="0"/>
              <a:t>experimental data</a:t>
            </a:r>
          </a:p>
          <a:p>
            <a:pPr lvl="1" fontAlgn="base">
              <a:buFont typeface="Arial" pitchFamily="34" charset="0"/>
              <a:buChar char="•"/>
            </a:pPr>
            <a:r>
              <a:rPr lang="en-US" dirty="0" smtClean="0"/>
              <a:t>computer simulation</a:t>
            </a:r>
          </a:p>
          <a:p>
            <a:pPr lvl="1" fontAlgn="base">
              <a:buFont typeface="Arial" pitchFamily="34" charset="0"/>
              <a:buChar char="•"/>
            </a:pPr>
            <a:r>
              <a:rPr lang="en-US" dirty="0"/>
              <a:t>t</a:t>
            </a:r>
            <a:r>
              <a:rPr lang="en-US" dirty="0" smtClean="0"/>
              <a:t>extual </a:t>
            </a:r>
            <a:r>
              <a:rPr lang="en-US" dirty="0"/>
              <a:t>analysis </a:t>
            </a:r>
            <a:endParaRPr lang="en-US" dirty="0" smtClean="0"/>
          </a:p>
          <a:p>
            <a:pPr lvl="1" fontAlgn="base">
              <a:buFont typeface="Arial" pitchFamily="34" charset="0"/>
              <a:buChar char="•"/>
            </a:pPr>
            <a:r>
              <a:rPr lang="en-US" dirty="0" smtClean="0"/>
              <a:t>physical </a:t>
            </a:r>
            <a:r>
              <a:rPr lang="en-US" dirty="0"/>
              <a:t>artifacts or </a:t>
            </a:r>
            <a:r>
              <a:rPr lang="en-US" dirty="0" smtClean="0"/>
              <a:t>relics</a:t>
            </a:r>
          </a:p>
          <a:p>
            <a:pPr lvl="1" fontAlgn="base">
              <a:buFont typeface="Arial" pitchFamily="34" charset="0"/>
              <a:buChar char="•"/>
            </a:pPr>
            <a:endParaRPr lang="en-US" dirty="0"/>
          </a:p>
          <a:p>
            <a:pPr marL="457200" lvl="1" indent="0" fontAlgn="base">
              <a:buNone/>
            </a:pPr>
            <a:endParaRPr lang="en-US" dirty="0" smtClean="0"/>
          </a:p>
        </p:txBody>
      </p:sp>
      <p:sp>
        <p:nvSpPr>
          <p:cNvPr id="4" name="Content Placeholder 3"/>
          <p:cNvSpPr>
            <a:spLocks noGrp="1"/>
          </p:cNvSpPr>
          <p:nvPr>
            <p:ph sz="half" idx="2"/>
          </p:nvPr>
        </p:nvSpPr>
        <p:spPr>
          <a:xfrm>
            <a:off x="4876800" y="1600200"/>
            <a:ext cx="3810000" cy="4191000"/>
          </a:xfrm>
        </p:spPr>
        <p:txBody>
          <a:bodyPr>
            <a:normAutofit fontScale="85000" lnSpcReduction="20000"/>
          </a:bodyPr>
          <a:lstStyle/>
          <a:p>
            <a:pPr marL="457200" lvl="1" indent="0" fontAlgn="base">
              <a:buNone/>
            </a:pPr>
            <a:r>
              <a:rPr lang="en-US" b="1" dirty="0"/>
              <a:t>Examples of data include:</a:t>
            </a:r>
          </a:p>
          <a:p>
            <a:pPr lvl="1" fontAlgn="base">
              <a:buFont typeface="Arial" pitchFamily="34" charset="0"/>
              <a:buChar char="•"/>
            </a:pPr>
            <a:r>
              <a:rPr lang="en-US" dirty="0"/>
              <a:t>Audio and video files</a:t>
            </a:r>
          </a:p>
          <a:p>
            <a:pPr lvl="1" fontAlgn="base">
              <a:buFont typeface="Arial" pitchFamily="34" charset="0"/>
              <a:buChar char="•"/>
            </a:pPr>
            <a:r>
              <a:rPr lang="en-US" dirty="0"/>
              <a:t>Code or scripts</a:t>
            </a:r>
          </a:p>
          <a:p>
            <a:pPr lvl="1" fontAlgn="base">
              <a:buFont typeface="Arial" pitchFamily="34" charset="0"/>
              <a:buChar char="•"/>
            </a:pPr>
            <a:r>
              <a:rPr lang="en-US" dirty="0" smtClean="0"/>
              <a:t>Digital text</a:t>
            </a:r>
            <a:endParaRPr lang="en-US" dirty="0"/>
          </a:p>
          <a:p>
            <a:pPr lvl="1" fontAlgn="base">
              <a:buFont typeface="Arial" pitchFamily="34" charset="0"/>
              <a:buChar char="•"/>
            </a:pPr>
            <a:r>
              <a:rPr lang="en-US" dirty="0" smtClean="0"/>
              <a:t>Lab </a:t>
            </a:r>
            <a:r>
              <a:rPr lang="en-US" dirty="0"/>
              <a:t>notebooks</a:t>
            </a:r>
          </a:p>
          <a:p>
            <a:pPr lvl="1" fontAlgn="base">
              <a:buFont typeface="Arial" pitchFamily="34" charset="0"/>
              <a:buChar char="•"/>
            </a:pPr>
            <a:r>
              <a:rPr lang="en-US" dirty="0" smtClean="0"/>
              <a:t>Geospatial images</a:t>
            </a:r>
          </a:p>
          <a:p>
            <a:pPr lvl="1" fontAlgn="base">
              <a:buFont typeface="Arial" pitchFamily="34" charset="0"/>
              <a:buChar char="•"/>
            </a:pPr>
            <a:r>
              <a:rPr lang="en-US" dirty="0" smtClean="0"/>
              <a:t>Instrumental data</a:t>
            </a:r>
            <a:endParaRPr lang="en-US" dirty="0"/>
          </a:p>
          <a:p>
            <a:pPr lvl="1" fontAlgn="base">
              <a:buFont typeface="Arial" pitchFamily="34" charset="0"/>
              <a:buChar char="•"/>
            </a:pPr>
            <a:r>
              <a:rPr lang="en-US" dirty="0" smtClean="0"/>
              <a:t>Photographs</a:t>
            </a:r>
          </a:p>
          <a:p>
            <a:pPr lvl="1" fontAlgn="base">
              <a:buFont typeface="Arial" pitchFamily="34" charset="0"/>
              <a:buChar char="•"/>
            </a:pPr>
            <a:r>
              <a:rPr lang="en-US" dirty="0" smtClean="0"/>
              <a:t>Rock samples</a:t>
            </a:r>
            <a:endParaRPr lang="en-US" dirty="0"/>
          </a:p>
          <a:p>
            <a:pPr lvl="1" fontAlgn="base">
              <a:buFont typeface="Arial" pitchFamily="34" charset="0"/>
              <a:buChar char="•"/>
            </a:pPr>
            <a:r>
              <a:rPr lang="en-US" dirty="0"/>
              <a:t>Survey results</a:t>
            </a:r>
          </a:p>
          <a:p>
            <a:pPr lvl="1" fontAlgn="base">
              <a:buFont typeface="Arial" pitchFamily="34" charset="0"/>
              <a:buChar char="•"/>
            </a:pPr>
            <a:r>
              <a:rPr lang="en-US" dirty="0"/>
              <a:t>Scanned </a:t>
            </a:r>
            <a:r>
              <a:rPr lang="en-US" dirty="0" smtClean="0"/>
              <a:t>documents</a:t>
            </a:r>
            <a:endParaRPr lang="en-US" dirty="0"/>
          </a:p>
          <a:p>
            <a:pPr lvl="1" fontAlgn="base">
              <a:buFont typeface="Arial" pitchFamily="34" charset="0"/>
              <a:buChar char="•"/>
            </a:pPr>
            <a:r>
              <a:rPr lang="en-US" dirty="0" smtClean="0"/>
              <a:t>Spreadsheets</a:t>
            </a:r>
          </a:p>
          <a:p>
            <a:pPr lvl="1" fontAlgn="base">
              <a:buFont typeface="Arial" pitchFamily="34" charset="0"/>
              <a:buChar char="•"/>
            </a:pPr>
            <a:r>
              <a:rPr lang="en-US" dirty="0"/>
              <a:t>Video games</a:t>
            </a:r>
          </a:p>
          <a:p>
            <a:pPr marL="457200" lvl="1" indent="0" fontAlgn="base">
              <a:buNone/>
            </a:pPr>
            <a:endParaRPr lang="en-US"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9690" y="4109571"/>
            <a:ext cx="2881912" cy="24445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9186" y="6534834"/>
            <a:ext cx="7441135" cy="215444"/>
          </a:xfrm>
          <a:prstGeom prst="rect">
            <a:avLst/>
          </a:prstGeom>
          <a:noFill/>
        </p:spPr>
        <p:txBody>
          <a:bodyPr wrap="square" rtlCol="0">
            <a:spAutoFit/>
          </a:bodyPr>
          <a:lstStyle/>
          <a:p>
            <a:r>
              <a:rPr lang="en-US" sz="800" dirty="0" smtClean="0">
                <a:hlinkClick r:id="rId4"/>
              </a:rPr>
              <a:t>https</a:t>
            </a:r>
            <a:r>
              <a:rPr lang="en-US" sz="800" dirty="0">
                <a:hlinkClick r:id="rId4"/>
              </a:rPr>
              <a:t>://</a:t>
            </a:r>
            <a:r>
              <a:rPr lang="en-US" sz="800" dirty="0" smtClean="0">
                <a:hlinkClick r:id="rId4"/>
              </a:rPr>
              <a:t>www.flickr.com/photos/23165290@N00/9338136777/</a:t>
            </a:r>
            <a:r>
              <a:rPr lang="en-US" sz="800" dirty="0"/>
              <a:t>(CC BY-SA 2.0)  </a:t>
            </a:r>
          </a:p>
        </p:txBody>
      </p:sp>
    </p:spTree>
    <p:extLst>
      <p:ext uri="{BB962C8B-B14F-4D97-AF65-F5344CB8AC3E}">
        <p14:creationId xmlns:p14="http://schemas.microsoft.com/office/powerpoint/2010/main" val="31194684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072"/>
            <a:ext cx="9144000" cy="5183855"/>
          </a:xfrm>
          <a:prstGeom prst="rect">
            <a:avLst/>
          </a:prstGeom>
        </p:spPr>
      </p:pic>
    </p:spTree>
    <p:extLst>
      <p:ext uri="{BB962C8B-B14F-4D97-AF65-F5344CB8AC3E}">
        <p14:creationId xmlns:p14="http://schemas.microsoft.com/office/powerpoint/2010/main" val="10283211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948516" y="5675721"/>
            <a:ext cx="2020529" cy="272462"/>
          </a:xfrm>
        </p:spPr>
        <p:txBody>
          <a:bodyPr/>
          <a:lstStyle/>
          <a:p>
            <a:pPr defTabSz="457200"/>
            <a:r>
              <a:rPr lang="en-US" dirty="0">
                <a:solidFill>
                  <a:srgbClr val="B0A2C5"/>
                </a:solidFill>
                <a:latin typeface="Calibri"/>
                <a:hlinkClick r:id="rId3"/>
              </a:rPr>
              <a:t>https://repositoryfinder.datacite.org/</a:t>
            </a:r>
            <a:endParaRPr lang="en-US" dirty="0">
              <a:solidFill>
                <a:srgbClr val="B0A2C5"/>
              </a:solidFill>
              <a:latin typeface="Calibri"/>
            </a:endParaRP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2279"/>
            <a:ext cx="9144000" cy="4493443"/>
          </a:xfrm>
          <a:prstGeom prst="rect">
            <a:avLst/>
          </a:prstGeom>
        </p:spPr>
      </p:pic>
    </p:spTree>
    <p:extLst>
      <p:ext uri="{BB962C8B-B14F-4D97-AF65-F5344CB8AC3E}">
        <p14:creationId xmlns:p14="http://schemas.microsoft.com/office/powerpoint/2010/main" val="3658192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b="1" dirty="0"/>
              <a:t>Need Help?</a:t>
            </a:r>
          </a:p>
        </p:txBody>
      </p:sp>
      <p:sp>
        <p:nvSpPr>
          <p:cNvPr id="3" name="Content Placeholder 2"/>
          <p:cNvSpPr>
            <a:spLocks noGrp="1"/>
          </p:cNvSpPr>
          <p:nvPr>
            <p:ph idx="1"/>
          </p:nvPr>
        </p:nvSpPr>
        <p:spPr/>
        <p:txBody>
          <a:bodyPr>
            <a:normAutofit fontScale="85000" lnSpcReduction="20000"/>
          </a:bodyPr>
          <a:lstStyle/>
          <a:p>
            <a:r>
              <a:rPr lang="en-US" dirty="0"/>
              <a:t>Create or advise on DMPs for granting agencies</a:t>
            </a:r>
          </a:p>
          <a:p>
            <a:r>
              <a:rPr lang="en-US" dirty="0"/>
              <a:t>Help with describing your data</a:t>
            </a:r>
          </a:p>
          <a:p>
            <a:r>
              <a:rPr lang="en-US" dirty="0"/>
              <a:t>Help with best practices in data management</a:t>
            </a:r>
          </a:p>
          <a:p>
            <a:r>
              <a:rPr lang="en-US" dirty="0"/>
              <a:t>Find an appropriate repository for your data</a:t>
            </a:r>
          </a:p>
          <a:p>
            <a:r>
              <a:rPr lang="en-US" dirty="0"/>
              <a:t>Deposit your data in a repository</a:t>
            </a:r>
          </a:p>
          <a:p>
            <a:r>
              <a:rPr lang="en-US" dirty="0"/>
              <a:t>Consultations</a:t>
            </a:r>
          </a:p>
          <a:p>
            <a:r>
              <a:rPr lang="en-US" dirty="0"/>
              <a:t>Workshops</a:t>
            </a:r>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Contact:</a:t>
            </a:r>
          </a:p>
          <a:p>
            <a:pPr marL="0" indent="0">
              <a:buNone/>
            </a:pPr>
            <a:r>
              <a:rPr lang="en-US" dirty="0" smtClean="0"/>
              <a:t>Cunera Buys</a:t>
            </a:r>
          </a:p>
          <a:p>
            <a:pPr marL="0" indent="0">
              <a:buNone/>
            </a:pPr>
            <a:r>
              <a:rPr lang="en-US" dirty="0" smtClean="0"/>
              <a:t>Data Management Librarian</a:t>
            </a:r>
          </a:p>
          <a:p>
            <a:pPr marL="0" indent="0">
              <a:buNone/>
            </a:pPr>
            <a:r>
              <a:rPr lang="en-US" dirty="0" smtClean="0">
                <a:hlinkClick r:id="rId2"/>
              </a:rPr>
              <a:t>c-buys@northwestern.edu</a:t>
            </a:r>
            <a:r>
              <a:rPr lang="en-US" dirty="0" smtClean="0"/>
              <a: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3318592"/>
            <a:ext cx="3048466" cy="1613147"/>
          </a:xfrm>
          <a:prstGeom prst="rect">
            <a:avLst/>
          </a:prstGeom>
        </p:spPr>
      </p:pic>
      <p:sp>
        <p:nvSpPr>
          <p:cNvPr id="5" name="TextBox 4"/>
          <p:cNvSpPr txBox="1"/>
          <p:nvPr/>
        </p:nvSpPr>
        <p:spPr>
          <a:xfrm>
            <a:off x="4678915" y="5050633"/>
            <a:ext cx="3246050" cy="304507"/>
          </a:xfrm>
          <a:prstGeom prst="rect">
            <a:avLst/>
          </a:prstGeom>
          <a:noFill/>
        </p:spPr>
        <p:txBody>
          <a:bodyPr wrap="square" rtlCol="0">
            <a:spAutoFit/>
          </a:bodyPr>
          <a:lstStyle/>
          <a:p>
            <a:pPr defTabSz="342900"/>
            <a:r>
              <a:rPr lang="en-US" sz="591" dirty="0">
                <a:solidFill>
                  <a:prstClr val="black"/>
                </a:solidFill>
                <a:latin typeface="Arial" panose="020B0604020202020204" pitchFamily="34" charset="0"/>
                <a:cs typeface="Arial" panose="020B0604020202020204" pitchFamily="34" charset="0"/>
                <a:hlinkClick r:id="rId4"/>
              </a:rPr>
              <a:t>https://www.flickr.com/photos/49889874@N05/5645164344</a:t>
            </a:r>
            <a:r>
              <a:rPr lang="en-US" sz="591" dirty="0">
                <a:solidFill>
                  <a:prstClr val="black"/>
                </a:solidFill>
                <a:latin typeface="Arial" panose="020B0604020202020204" pitchFamily="34" charset="0"/>
                <a:cs typeface="Arial" panose="020B0604020202020204" pitchFamily="34" charset="0"/>
              </a:rPr>
              <a:t> (CC BY 2.0)</a:t>
            </a:r>
          </a:p>
          <a:p>
            <a:pPr defTabSz="342900"/>
            <a:endParaRPr lang="en-US" sz="788" dirty="0">
              <a:solidFill>
                <a:prstClr val="black"/>
              </a:solidFill>
              <a:latin typeface="Calibri"/>
            </a:endParaRPr>
          </a:p>
        </p:txBody>
      </p:sp>
    </p:spTree>
    <p:extLst>
      <p:ext uri="{BB962C8B-B14F-4D97-AF65-F5344CB8AC3E}">
        <p14:creationId xmlns:p14="http://schemas.microsoft.com/office/powerpoint/2010/main" val="22636548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6000" r="-6000"/>
          </a:stretch>
        </a:blipFill>
        <a:effectLst/>
      </p:bgPr>
    </p:bg>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457200"/>
            <a:ext cx="8153400" cy="914400"/>
          </a:xfrm>
          <a:prstGeom prst="rect">
            <a:avLst/>
          </a:prstGeom>
          <a:solidFill>
            <a:schemeClr val="accent2">
              <a:lumMod val="20000"/>
              <a:lumOff val="80000"/>
              <a:alpha val="70000"/>
            </a:schemeClr>
          </a:solid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baseline="0" dirty="0">
                <a:solidFill>
                  <a:schemeClr val="dk1"/>
                </a:solidFill>
                <a:latin typeface="Calibri"/>
                <a:ea typeface="Calibri"/>
                <a:cs typeface="Calibri"/>
                <a:sym typeface="Calibri"/>
              </a:rPr>
              <a:t>RESOURCES:</a:t>
            </a:r>
          </a:p>
        </p:txBody>
      </p:sp>
      <p:sp>
        <p:nvSpPr>
          <p:cNvPr id="301" name="Shape 301"/>
          <p:cNvSpPr txBox="1">
            <a:spLocks noGrp="1"/>
          </p:cNvSpPr>
          <p:nvPr>
            <p:ph type="body" idx="1"/>
          </p:nvPr>
        </p:nvSpPr>
        <p:spPr>
          <a:xfrm>
            <a:off x="457200" y="1371601"/>
            <a:ext cx="8153400" cy="3505200"/>
          </a:xfrm>
          <a:prstGeom prst="rect">
            <a:avLst/>
          </a:prstGeom>
          <a:solidFill>
            <a:schemeClr val="accent2">
              <a:lumMod val="20000"/>
              <a:lumOff val="80000"/>
              <a:alpha val="80000"/>
            </a:schemeClr>
          </a:solidFill>
          <a:ln>
            <a:noFill/>
          </a:ln>
        </p:spPr>
        <p:txBody>
          <a:bodyPr lIns="91425" tIns="45700" rIns="91425" bIns="45700" anchor="t" anchorCtr="0">
            <a:noAutofit/>
          </a:bodyPr>
          <a:lstStyle/>
          <a:p>
            <a:pPr marL="0" lvl="0" indent="0">
              <a:spcBef>
                <a:spcPts val="0"/>
              </a:spcBef>
              <a:buSzPct val="100000"/>
              <a:buNone/>
            </a:pPr>
            <a:r>
              <a:rPr lang="en-US" sz="1800" b="0" i="0" u="none" strike="noStrike" cap="none" baseline="0" dirty="0">
                <a:solidFill>
                  <a:schemeClr val="dk1"/>
                </a:solidFill>
                <a:latin typeface="Calibri"/>
                <a:ea typeface="Calibri"/>
                <a:cs typeface="Calibri"/>
                <a:sym typeface="Calibri"/>
              </a:rPr>
              <a:t>Northwestern University Library </a:t>
            </a:r>
            <a:r>
              <a:rPr lang="en-US" sz="1800" b="1" i="0" u="none" strike="noStrike" cap="none" baseline="0" dirty="0">
                <a:solidFill>
                  <a:schemeClr val="dk1"/>
                </a:solidFill>
                <a:latin typeface="Calibri"/>
                <a:ea typeface="Calibri"/>
                <a:cs typeface="Calibri"/>
                <a:sym typeface="Calibri"/>
              </a:rPr>
              <a:t>Data Management </a:t>
            </a:r>
            <a:r>
              <a:rPr lang="en-US" sz="1800" b="1" i="0" u="none" strike="noStrike" cap="none" baseline="0" dirty="0" smtClean="0">
                <a:solidFill>
                  <a:schemeClr val="dk1"/>
                </a:solidFill>
                <a:latin typeface="Calibri"/>
                <a:ea typeface="Calibri"/>
                <a:cs typeface="Calibri"/>
                <a:sym typeface="Calibri"/>
              </a:rPr>
              <a:t>LibGuide</a:t>
            </a:r>
            <a:r>
              <a:rPr lang="en-US" sz="1800" dirty="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hlinkClick r:id="rId4"/>
              </a:rPr>
              <a:t>http://</a:t>
            </a:r>
            <a:r>
              <a:rPr lang="en-US" sz="1800" dirty="0" smtClean="0">
                <a:solidFill>
                  <a:schemeClr val="dk1"/>
                </a:solidFill>
                <a:latin typeface="Calibri"/>
                <a:ea typeface="Calibri"/>
                <a:cs typeface="Calibri"/>
                <a:sym typeface="Calibri"/>
                <a:hlinkClick r:id="rId4"/>
              </a:rPr>
              <a:t>libguides.northwestern.edu/datamanagement</a:t>
            </a:r>
            <a:endParaRPr lang="en-US" sz="1800" dirty="0" smtClean="0">
              <a:solidFill>
                <a:schemeClr val="dk1"/>
              </a:solidFill>
              <a:latin typeface="Calibri"/>
              <a:ea typeface="Calibri"/>
              <a:cs typeface="Calibri"/>
              <a:sym typeface="Calibri"/>
            </a:endParaRPr>
          </a:p>
          <a:p>
            <a:pPr marL="0" lvl="0" indent="0">
              <a:spcBef>
                <a:spcPts val="0"/>
              </a:spcBef>
              <a:buSzPct val="100000"/>
              <a:buNone/>
            </a:pPr>
            <a:endParaRPr lang="en-US" sz="1800" b="0" i="0" u="sng" strike="noStrike" cap="none" baseline="0" dirty="0">
              <a:solidFill>
                <a:schemeClr val="hlink"/>
              </a:solidFill>
              <a:latin typeface="Calibri"/>
              <a:ea typeface="Calibri"/>
              <a:cs typeface="Calibri"/>
              <a:sym typeface="Calibri"/>
              <a:hlinkClick r:id="rId5"/>
            </a:endParaRPr>
          </a:p>
          <a:p>
            <a:pPr marL="0" marR="0" lvl="0" indent="0" algn="l" rtl="0">
              <a:spcBef>
                <a:spcPts val="360"/>
              </a:spcBef>
              <a:buClr>
                <a:schemeClr val="dk1"/>
              </a:buClr>
              <a:buSzPct val="100000"/>
              <a:buNone/>
            </a:pPr>
            <a:r>
              <a:rPr lang="en-US" sz="1800" b="1" i="0" u="none" strike="noStrike" cap="none" baseline="0" dirty="0">
                <a:solidFill>
                  <a:schemeClr val="dk1"/>
                </a:solidFill>
                <a:latin typeface="Calibri"/>
                <a:ea typeface="Calibri"/>
                <a:cs typeface="Calibri"/>
                <a:sym typeface="Calibri"/>
              </a:rPr>
              <a:t>DMPTool</a:t>
            </a:r>
            <a:r>
              <a:rPr lang="en-US" sz="1800" b="0" i="0" u="none" strike="noStrike" cap="none" baseline="0" dirty="0">
                <a:solidFill>
                  <a:schemeClr val="dk1"/>
                </a:solidFill>
                <a:latin typeface="Calibri"/>
                <a:ea typeface="Calibri"/>
                <a:cs typeface="Calibri"/>
                <a:sym typeface="Calibri"/>
              </a:rPr>
              <a:t>: </a:t>
            </a:r>
            <a:r>
              <a:rPr lang="en-US" sz="1800" b="0" i="0" u="sng" strike="noStrike" cap="none" baseline="0" dirty="0">
                <a:solidFill>
                  <a:schemeClr val="hlink"/>
                </a:solidFill>
                <a:latin typeface="Calibri"/>
                <a:ea typeface="Calibri"/>
                <a:cs typeface="Calibri"/>
                <a:sym typeface="Calibri"/>
                <a:hlinkClick r:id="rId6"/>
              </a:rPr>
              <a:t>https://</a:t>
            </a:r>
            <a:r>
              <a:rPr lang="en-US" sz="1800" b="0" i="0" u="sng" strike="noStrike" cap="none" baseline="0" dirty="0" smtClean="0">
                <a:solidFill>
                  <a:schemeClr val="hlink"/>
                </a:solidFill>
                <a:latin typeface="Calibri"/>
                <a:ea typeface="Calibri"/>
                <a:cs typeface="Calibri"/>
                <a:sym typeface="Calibri"/>
                <a:hlinkClick r:id="rId6"/>
              </a:rPr>
              <a:t>dmp.org</a:t>
            </a:r>
            <a:r>
              <a:rPr lang="en-US" sz="1800" b="0" i="0" u="sng" strike="noStrike" cap="none" baseline="0" dirty="0">
                <a:solidFill>
                  <a:schemeClr val="hlink"/>
                </a:solidFill>
                <a:latin typeface="Calibri"/>
                <a:ea typeface="Calibri"/>
                <a:cs typeface="Calibri"/>
                <a:sym typeface="Calibri"/>
                <a:hlinkClick r:id=""/>
              </a:rPr>
              <a:t>/</a:t>
            </a:r>
          </a:p>
          <a:p>
            <a:endParaRPr lang="en-US" sz="1800" b="0" i="0" u="sng" strike="noStrike" cap="none" baseline="0" dirty="0">
              <a:solidFill>
                <a:schemeClr val="hlink"/>
              </a:solidFill>
              <a:latin typeface="Calibri"/>
              <a:ea typeface="Calibri"/>
              <a:cs typeface="Calibri"/>
              <a:sym typeface="Calibri"/>
              <a:hlinkClick r:id=""/>
            </a:endParaRPr>
          </a:p>
          <a:p>
            <a:pPr marL="0" marR="0" lvl="0" indent="0" algn="l" rtl="0">
              <a:spcBef>
                <a:spcPts val="360"/>
              </a:spcBef>
              <a:buClr>
                <a:schemeClr val="dk1"/>
              </a:buClr>
              <a:buSzPct val="100000"/>
              <a:buNone/>
            </a:pPr>
            <a:r>
              <a:rPr lang="en-US" sz="1800" b="0" i="0" u="none" strike="noStrike" cap="none" baseline="0" dirty="0">
                <a:solidFill>
                  <a:schemeClr val="dk1"/>
                </a:solidFill>
                <a:latin typeface="Calibri"/>
                <a:ea typeface="Calibri"/>
                <a:cs typeface="Calibri"/>
                <a:sym typeface="Calibri"/>
              </a:rPr>
              <a:t>Northwestern University's Research Data: Ownership, Retention and Access Policy: </a:t>
            </a:r>
            <a:r>
              <a:rPr lang="en-US" sz="1800" b="0" i="0" u="sng" strike="noStrike" cap="none" baseline="0" dirty="0">
                <a:solidFill>
                  <a:schemeClr val="hlink"/>
                </a:solidFill>
                <a:latin typeface="Calibri"/>
                <a:ea typeface="Calibri"/>
                <a:cs typeface="Calibri"/>
                <a:sym typeface="Calibri"/>
                <a:hlinkClick r:id=""/>
              </a:rPr>
              <a:t>http://www.research.northwestern.edu/policies/documents/research_data.pdf</a:t>
            </a:r>
          </a:p>
          <a:p>
            <a:endParaRPr lang="en-US" sz="1800" b="0" i="0" u="sng" strike="noStrike" cap="none" baseline="0" dirty="0">
              <a:solidFill>
                <a:schemeClr val="hlink"/>
              </a:solidFill>
              <a:latin typeface="Calibri"/>
              <a:ea typeface="Calibri"/>
              <a:cs typeface="Calibri"/>
              <a:sym typeface="Calibri"/>
              <a:hlinkClick r:id=""/>
            </a:endParaRPr>
          </a:p>
          <a:p>
            <a:pPr marL="0" marR="0" lvl="0" indent="0" algn="l" rtl="0">
              <a:spcBef>
                <a:spcPts val="360"/>
              </a:spcBef>
              <a:buClr>
                <a:schemeClr val="dk1"/>
              </a:buClr>
              <a:buSzPct val="100000"/>
              <a:buNone/>
            </a:pPr>
            <a:r>
              <a:rPr lang="en-US" sz="1800" b="0" i="0" u="none" strike="noStrike" cap="none" baseline="0" dirty="0" smtClean="0">
                <a:solidFill>
                  <a:schemeClr val="dk1"/>
                </a:solidFill>
                <a:latin typeface="Calibri"/>
                <a:ea typeface="Calibri"/>
                <a:cs typeface="Calibri"/>
                <a:sym typeface="Calibri"/>
              </a:rPr>
              <a:t>Cunera </a:t>
            </a:r>
            <a:r>
              <a:rPr lang="en-US" sz="1800" b="0" i="0" u="none" strike="noStrike" cap="none" baseline="0" dirty="0">
                <a:solidFill>
                  <a:schemeClr val="dk1"/>
                </a:solidFill>
                <a:latin typeface="Calibri"/>
                <a:ea typeface="Calibri"/>
                <a:cs typeface="Calibri"/>
                <a:sym typeface="Calibri"/>
              </a:rPr>
              <a:t>Buys- </a:t>
            </a:r>
            <a:r>
              <a:rPr lang="en-US" sz="1800" dirty="0" smtClean="0">
                <a:solidFill>
                  <a:schemeClr val="dk1"/>
                </a:solidFill>
                <a:latin typeface="Calibri"/>
                <a:ea typeface="Calibri"/>
                <a:cs typeface="Calibri"/>
                <a:sym typeface="Calibri"/>
              </a:rPr>
              <a:t>Data </a:t>
            </a:r>
            <a:r>
              <a:rPr lang="en-US" sz="1800" dirty="0">
                <a:solidFill>
                  <a:schemeClr val="dk1"/>
                </a:solidFill>
                <a:latin typeface="Calibri"/>
                <a:ea typeface="Calibri"/>
                <a:cs typeface="Calibri"/>
                <a:sym typeface="Calibri"/>
              </a:rPr>
              <a:t>M</a:t>
            </a:r>
            <a:r>
              <a:rPr lang="en-US" sz="1800" dirty="0" smtClean="0">
                <a:solidFill>
                  <a:schemeClr val="dk1"/>
                </a:solidFill>
                <a:latin typeface="Calibri"/>
                <a:ea typeface="Calibri"/>
                <a:cs typeface="Calibri"/>
                <a:sym typeface="Calibri"/>
              </a:rPr>
              <a:t>anagement</a:t>
            </a:r>
            <a:r>
              <a:rPr lang="en-US" sz="1800" b="0" i="0" u="none" strike="noStrike" cap="none" baseline="0" dirty="0" smtClean="0">
                <a:solidFill>
                  <a:schemeClr val="dk1"/>
                </a:solidFill>
                <a:latin typeface="Calibri"/>
                <a:ea typeface="Calibri"/>
                <a:cs typeface="Calibri"/>
                <a:sym typeface="Calibri"/>
              </a:rPr>
              <a:t> </a:t>
            </a:r>
            <a:r>
              <a:rPr lang="en-US" sz="1800" b="0" i="0" u="none" strike="noStrike" cap="none" baseline="0" dirty="0">
                <a:solidFill>
                  <a:schemeClr val="dk1"/>
                </a:solidFill>
                <a:latin typeface="Calibri"/>
                <a:ea typeface="Calibri"/>
                <a:cs typeface="Calibri"/>
                <a:sym typeface="Calibri"/>
              </a:rPr>
              <a:t>librarian: </a:t>
            </a:r>
            <a:r>
              <a:rPr lang="en-US" sz="1800" b="0" i="0" u="sng" strike="noStrike" cap="none" baseline="0" dirty="0">
                <a:solidFill>
                  <a:schemeClr val="hlink"/>
                </a:solidFill>
                <a:latin typeface="Calibri"/>
                <a:ea typeface="Calibri"/>
                <a:cs typeface="Calibri"/>
                <a:sym typeface="Calibri"/>
                <a:hlinkClick r:id="rId7"/>
              </a:rPr>
              <a:t>c-buys@northwestern.edu</a:t>
            </a:r>
            <a:r>
              <a:rPr lang="en-US" sz="1800" b="0" i="0" u="none" strike="noStrike" cap="none" baseline="0" dirty="0">
                <a:solidFill>
                  <a:schemeClr val="dk1"/>
                </a:solidFill>
                <a:latin typeface="Calibri"/>
                <a:ea typeface="Calibri"/>
                <a:cs typeface="Calibri"/>
                <a:sym typeface="Calibri"/>
              </a:rPr>
              <a:t> </a:t>
            </a:r>
          </a:p>
          <a:p>
            <a:pPr marL="203200" indent="0">
              <a:buNone/>
            </a:pPr>
            <a:endParaRPr lang="en-US" sz="1800" b="0" i="0" u="none" strike="noStrike" cap="none" baseline="0" dirty="0">
              <a:solidFill>
                <a:schemeClr val="dk1"/>
              </a:solidFill>
              <a:latin typeface="Calibri"/>
              <a:ea typeface="Calibri"/>
              <a:cs typeface="Calibri"/>
              <a:sym typeface="Calibri"/>
            </a:endParaRPr>
          </a:p>
          <a:p>
            <a:pPr marL="203200" indent="0">
              <a:buNone/>
            </a:pPr>
            <a:endParaRPr lang="en-US" sz="1800" b="0" i="0" u="none" strike="noStrike" cap="none" baseline="0" dirty="0">
              <a:solidFill>
                <a:schemeClr val="dk1"/>
              </a:solidFill>
              <a:latin typeface="Calibri"/>
              <a:ea typeface="Calibri"/>
              <a:cs typeface="Calibri"/>
              <a:sym typeface="Calibri"/>
            </a:endParaRPr>
          </a:p>
          <a:p>
            <a:endParaRPr lang="en-US" sz="1800" b="0" i="0" u="none" strike="noStrike" cap="none" baseline="0" dirty="0">
              <a:solidFill>
                <a:schemeClr val="dk1"/>
              </a:solidFill>
              <a:latin typeface="Calibri"/>
              <a:ea typeface="Calibri"/>
              <a:cs typeface="Calibri"/>
              <a:sym typeface="Calibri"/>
            </a:endParaRPr>
          </a:p>
          <a:p>
            <a:endParaRPr lang="en-US" sz="1800" b="0" i="0" u="none" strike="noStrike" cap="none" baseline="0" dirty="0">
              <a:solidFill>
                <a:schemeClr val="dk1"/>
              </a:solidFill>
              <a:latin typeface="Calibri"/>
              <a:ea typeface="Calibri"/>
              <a:cs typeface="Calibri"/>
              <a:sym typeface="Calibri"/>
            </a:endParaRPr>
          </a:p>
          <a:p>
            <a:endParaRPr lang="en-US" sz="18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4053725"/>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Research Data Management</a:t>
            </a:r>
          </a:p>
        </p:txBody>
      </p:sp>
      <p:sp>
        <p:nvSpPr>
          <p:cNvPr id="3" name="Text Placeholder 2"/>
          <p:cNvSpPr>
            <a:spLocks noGrp="1"/>
          </p:cNvSpPr>
          <p:nvPr>
            <p:ph idx="1"/>
          </p:nvPr>
        </p:nvSpPr>
        <p:spPr/>
        <p:txBody>
          <a:bodyPr/>
          <a:lstStyle/>
          <a:p>
            <a:pPr marL="152400" indent="0">
              <a:buNone/>
            </a:pPr>
            <a:r>
              <a:rPr lang="en-US" sz="2100" dirty="0"/>
              <a:t>Research Data Management is the care and maintenance of data and helps to ensure data is properly organized, described, preserved, and shared.  It includes practices for collecting, organizing, backing up, and storing data.</a:t>
            </a:r>
          </a:p>
        </p:txBody>
      </p:sp>
    </p:spTree>
    <p:extLst>
      <p:ext uri="{BB962C8B-B14F-4D97-AF65-F5344CB8AC3E}">
        <p14:creationId xmlns:p14="http://schemas.microsoft.com/office/powerpoint/2010/main" val="2919095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Why share data?</a:t>
            </a:r>
          </a:p>
        </p:txBody>
      </p:sp>
      <p:pic>
        <p:nvPicPr>
          <p:cNvPr id="4" name="Picture 3" descr="Data sharing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298" y="1329503"/>
            <a:ext cx="5179556" cy="3975119"/>
          </a:xfrm>
          <a:prstGeom prst="rect">
            <a:avLst/>
          </a:prstGeom>
        </p:spPr>
      </p:pic>
      <p:sp>
        <p:nvSpPr>
          <p:cNvPr id="5" name="TextBox 4"/>
          <p:cNvSpPr txBox="1"/>
          <p:nvPr/>
        </p:nvSpPr>
        <p:spPr>
          <a:xfrm>
            <a:off x="4463845" y="5547237"/>
            <a:ext cx="4345858" cy="338554"/>
          </a:xfrm>
          <a:prstGeom prst="rect">
            <a:avLst/>
          </a:prstGeom>
          <a:noFill/>
        </p:spPr>
        <p:txBody>
          <a:bodyPr wrap="square" rtlCol="0">
            <a:spAutoFit/>
          </a:bodyPr>
          <a:lstStyle/>
          <a:p>
            <a:pPr defTabSz="457200">
              <a:defRPr/>
            </a:pPr>
            <a:r>
              <a:rPr lang="en-US" sz="800" dirty="0">
                <a:solidFill>
                  <a:srgbClr val="000000"/>
                </a:solidFill>
                <a:latin typeface="Arial"/>
              </a:rPr>
              <a:t>https://upload.wikimedia.org/wikipedia/commons/6/65/To_deposit_or_not_to_deposit%2C_that_is_the_question_-_journal.pbio.1001779.g001.png</a:t>
            </a:r>
          </a:p>
        </p:txBody>
      </p:sp>
    </p:spTree>
    <p:extLst>
      <p:ext uri="{BB962C8B-B14F-4D97-AF65-F5344CB8AC3E}">
        <p14:creationId xmlns:p14="http://schemas.microsoft.com/office/powerpoint/2010/main" val="2966180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a:t>
            </a:r>
            <a:endParaRPr lang="en-US" dirty="0"/>
          </a:p>
        </p:txBody>
      </p:sp>
      <p:sp>
        <p:nvSpPr>
          <p:cNvPr id="3" name="Content Placeholder 2"/>
          <p:cNvSpPr>
            <a:spLocks noGrp="1"/>
          </p:cNvSpPr>
          <p:nvPr>
            <p:ph idx="1"/>
          </p:nvPr>
        </p:nvSpPr>
        <p:spPr/>
        <p:txBody>
          <a:bodyPr/>
          <a:lstStyle/>
          <a:p>
            <a:r>
              <a:rPr lang="en-US" dirty="0" smtClean="0"/>
              <a:t>Good data management allows you to:</a:t>
            </a:r>
          </a:p>
          <a:p>
            <a:pPr lvl="1"/>
            <a:r>
              <a:rPr lang="en-US" dirty="0" smtClean="0"/>
              <a:t>Disseminate and archive your data</a:t>
            </a:r>
          </a:p>
          <a:p>
            <a:pPr lvl="1"/>
            <a:r>
              <a:rPr lang="en-US" dirty="0" smtClean="0"/>
              <a:t>Enable reproduction of your research</a:t>
            </a:r>
          </a:p>
          <a:p>
            <a:pPr lvl="1"/>
            <a:r>
              <a:rPr lang="en-US" dirty="0" smtClean="0"/>
              <a:t>Enables data reuse </a:t>
            </a:r>
            <a:endParaRPr lang="en-US" dirty="0"/>
          </a:p>
        </p:txBody>
      </p:sp>
    </p:spTree>
    <p:extLst>
      <p:ext uri="{BB962C8B-B14F-4D97-AF65-F5344CB8AC3E}">
        <p14:creationId xmlns:p14="http://schemas.microsoft.com/office/powerpoint/2010/main" val="2495784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1325</TotalTime>
  <Words>4116</Words>
  <Application>Microsoft Office PowerPoint</Application>
  <PresentationFormat>On-screen Show (4:3)</PresentationFormat>
  <Paragraphs>571</Paragraphs>
  <Slides>63</Slides>
  <Notes>45</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63</vt:i4>
      </vt:variant>
    </vt:vector>
  </HeadingPairs>
  <TitlesOfParts>
    <vt:vector size="82" baseType="lpstr">
      <vt:lpstr>ＭＳ Ｐゴシック</vt:lpstr>
      <vt:lpstr>Akkurat Pro</vt:lpstr>
      <vt:lpstr>Arial</vt:lpstr>
      <vt:lpstr>Calibri</vt:lpstr>
      <vt:lpstr>Calibri Light</vt:lpstr>
      <vt:lpstr>Lora</vt:lpstr>
      <vt:lpstr>Lucida Grande</vt:lpstr>
      <vt:lpstr>News Gothic MT</vt:lpstr>
      <vt:lpstr>Open Sans</vt:lpstr>
      <vt:lpstr>PT Sans Narrow</vt:lpstr>
      <vt:lpstr>Times New Roman</vt:lpstr>
      <vt:lpstr>Office Theme</vt:lpstr>
      <vt:lpstr>1_Office Theme</vt:lpstr>
      <vt:lpstr>2_Office Theme</vt:lpstr>
      <vt:lpstr>3_Office Theme</vt:lpstr>
      <vt:lpstr>4_Office Theme</vt:lpstr>
      <vt:lpstr>19_Office Theme</vt:lpstr>
      <vt:lpstr>Tropic</vt:lpstr>
      <vt:lpstr>10_Office Theme</vt:lpstr>
      <vt:lpstr>Research Data Management and Data Sharing</vt:lpstr>
      <vt:lpstr>PowerPoint Presentation</vt:lpstr>
      <vt:lpstr>Data Snafu</vt:lpstr>
      <vt:lpstr>PowerPoint Presentation</vt:lpstr>
      <vt:lpstr>Data- Some Definitions</vt:lpstr>
      <vt:lpstr>Every discipline has data!</vt:lpstr>
      <vt:lpstr>Research Data Management</vt:lpstr>
      <vt:lpstr>Why share data?</vt:lpstr>
      <vt:lpstr>Data management</vt:lpstr>
      <vt:lpstr>Data nightmares</vt:lpstr>
      <vt:lpstr>PowerPoint Presentation</vt:lpstr>
      <vt:lpstr>PowerPoint Presentation</vt:lpstr>
      <vt:lpstr>Prevent Data Loss</vt:lpstr>
      <vt:lpstr>PowerPoint Presentation</vt:lpstr>
      <vt:lpstr>PowerPoint Presentation</vt:lpstr>
      <vt:lpstr>Data Management &amp; Data Sharing</vt:lpstr>
      <vt:lpstr>Data Management &amp; Data Sharing</vt:lpstr>
      <vt:lpstr>Brief History of Federal Data Sharing Requirements</vt:lpstr>
      <vt:lpstr>Funding agency responses</vt:lpstr>
      <vt:lpstr>Journal Requirements</vt:lpstr>
      <vt:lpstr>FAIR Principles for scientific data management</vt:lpstr>
      <vt:lpstr>PowerPoint Presentation</vt:lpstr>
      <vt:lpstr>PowerPoint Presentation</vt:lpstr>
      <vt:lpstr>PowerPoint Presentation</vt:lpstr>
      <vt:lpstr>Some Best Practices for Data Management</vt:lpstr>
      <vt:lpstr>The Data Life Cycle</vt:lpstr>
      <vt:lpstr>PowerPoint Presentation</vt:lpstr>
      <vt:lpstr>PowerPoint Presentation</vt:lpstr>
      <vt:lpstr>Aspects of Research Data Management</vt:lpstr>
      <vt:lpstr>Start with a plan… </vt:lpstr>
      <vt:lpstr>PowerPoint Presentation</vt:lpstr>
      <vt:lpstr>PowerPoint Presentation</vt:lpstr>
      <vt:lpstr>PowerPoint Presentation</vt:lpstr>
      <vt:lpstr>PowerPoint Presentation</vt:lpstr>
      <vt:lpstr>Aspects of Research Data Management</vt:lpstr>
      <vt:lpstr>Thoughts on naming stuff and why you should care…</vt:lpstr>
      <vt:lpstr>Directories</vt:lpstr>
      <vt:lpstr>Some good data practices File organization and naming</vt:lpstr>
      <vt:lpstr>Aspects of Research Data Management</vt:lpstr>
      <vt:lpstr>PowerPoint Presentation</vt:lpstr>
      <vt:lpstr>Description and Documentation (Metadata)</vt:lpstr>
      <vt:lpstr>Metadata according to ICPSR…</vt:lpstr>
      <vt:lpstr>Aspects of Research Data Management</vt:lpstr>
      <vt:lpstr>Toy Story 2</vt:lpstr>
      <vt:lpstr>Storage, back up and securing data </vt:lpstr>
      <vt:lpstr>PowerPoint Presentation</vt:lpstr>
      <vt:lpstr>PowerPoint Presentation</vt:lpstr>
      <vt:lpstr>Aspects of Research Data Management</vt:lpstr>
      <vt:lpstr>Preservation and Sharing data</vt:lpstr>
      <vt:lpstr>PowerPoint Presentation</vt:lpstr>
      <vt:lpstr>Preservation and Sharing data</vt:lpstr>
      <vt:lpstr>PowerPoint Presentation</vt:lpstr>
      <vt:lpstr>NORTHWESTERN UNIVERSITY LIBRARIES INSTITUTIONAL REPOSITORIES</vt:lpstr>
      <vt:lpstr>PowerPoint Presentation</vt:lpstr>
      <vt:lpstr>PowerPoint Presentation</vt:lpstr>
      <vt:lpstr>Self-deposit Process</vt:lpstr>
      <vt:lpstr>Example: Dataset</vt:lpstr>
      <vt:lpstr>PowerPoint Presentation</vt:lpstr>
      <vt:lpstr>PowerPoint Presentation</vt:lpstr>
      <vt:lpstr>PowerPoint Presentation</vt:lpstr>
      <vt:lpstr>PowerPoint Presentation</vt:lpstr>
      <vt:lpstr>Need Help?</vt:lpstr>
      <vt:lpstr>RESOURCES:</vt:lpstr>
    </vt:vector>
  </TitlesOfParts>
  <Company>Northwestern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Data Management: status of new sharing requirements</dc:title>
  <dc:creator>cmb729</dc:creator>
  <cp:lastModifiedBy>Cunera M Buys</cp:lastModifiedBy>
  <cp:revision>164</cp:revision>
  <cp:lastPrinted>2015-10-09T18:54:36Z</cp:lastPrinted>
  <dcterms:created xsi:type="dcterms:W3CDTF">2015-04-27T15:36:17Z</dcterms:created>
  <dcterms:modified xsi:type="dcterms:W3CDTF">2019-09-24T20:27:20Z</dcterms:modified>
</cp:coreProperties>
</file>