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400fbcba8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00fbcba8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Explain “Chicano”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00fbcba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00fbcba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History/Heritage</a:t>
            </a:r>
            <a:endParaRPr sz="1800">
              <a:solidFill>
                <a:schemeClr val="dk1"/>
              </a:solidFill>
              <a:latin typeface="Times New Roman"/>
              <a:ea typeface="Times New Roman"/>
              <a:cs typeface="Times New Roman"/>
              <a:sym typeface="Times New Roman"/>
            </a:endParaRPr>
          </a:p>
          <a:p>
            <a:pPr indent="-342900" lvl="0" marL="457200" rtl="0">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Education</a:t>
            </a:r>
            <a:endParaRPr sz="1800">
              <a:solidFill>
                <a:schemeClr val="dk1"/>
              </a:solidFill>
              <a:latin typeface="Times New Roman"/>
              <a:ea typeface="Times New Roman"/>
              <a:cs typeface="Times New Roman"/>
              <a:sym typeface="Times New Roman"/>
            </a:endParaRPr>
          </a:p>
          <a:p>
            <a:pPr indent="-342900" lvl="0" marL="457200" rtl="0">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Previous Research Experience</a:t>
            </a:r>
            <a:endParaRPr sz="1800">
              <a:solidFill>
                <a:schemeClr val="dk1"/>
              </a:solidFill>
              <a:latin typeface="Times New Roman"/>
              <a:ea typeface="Times New Roman"/>
              <a:cs typeface="Times New Roman"/>
              <a:sym typeface="Times New Roman"/>
            </a:endParaRPr>
          </a:p>
          <a:p>
            <a:pPr indent="-317500" lvl="1" marL="914400" rtl="0">
              <a:lnSpc>
                <a:spcPct val="11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URAP and Latinx Chicago first-year seminar</a:t>
            </a:r>
            <a:endParaRPr sz="1400">
              <a:solidFill>
                <a:schemeClr val="dk1"/>
              </a:solidFill>
              <a:latin typeface="Times New Roman"/>
              <a:ea typeface="Times New Roman"/>
              <a:cs typeface="Times New Roman"/>
              <a:sym typeface="Times New Roman"/>
            </a:endParaRPr>
          </a:p>
          <a:p>
            <a:pPr indent="-342900" lvl="0" marL="457200" rtl="0">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Posner Experience</a:t>
            </a:r>
            <a:endParaRPr sz="1800">
              <a:solidFill>
                <a:schemeClr val="dk1"/>
              </a:solidFill>
              <a:latin typeface="Times New Roman"/>
              <a:ea typeface="Times New Roman"/>
              <a:cs typeface="Times New Roman"/>
              <a:sym typeface="Times New Roman"/>
            </a:endParaRPr>
          </a:p>
          <a:p>
            <a:pPr indent="-317500" lvl="1" marL="914400" rtl="0">
              <a:lnSpc>
                <a:spcPct val="115000"/>
              </a:lnSpc>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Archival Research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046174c5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046174c5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nSpc>
                <a:spcPct val="115000"/>
              </a:lnSpc>
              <a:spcBef>
                <a:spcPts val="0"/>
              </a:spcBef>
              <a:spcAft>
                <a:spcPts val="0"/>
              </a:spcAft>
              <a:buClr>
                <a:schemeClr val="lt1"/>
              </a:buClr>
              <a:buSzPts val="1800"/>
              <a:buChar char="●"/>
            </a:pPr>
            <a:r>
              <a:rPr lang="en" sz="1800">
                <a:solidFill>
                  <a:schemeClr val="lt1"/>
                </a:solidFill>
              </a:rPr>
              <a:t>San Diego</a:t>
            </a:r>
            <a:endParaRPr sz="1800"/>
          </a:p>
          <a:p>
            <a:pPr indent="-342900" lvl="0" marL="457200" rtl="0">
              <a:lnSpc>
                <a:spcPct val="115000"/>
              </a:lnSpc>
              <a:spcBef>
                <a:spcPts val="0"/>
              </a:spcBef>
              <a:spcAft>
                <a:spcPts val="0"/>
              </a:spcAft>
              <a:buClr>
                <a:srgbClr val="000000"/>
              </a:buClr>
              <a:buSzPts val="1800"/>
              <a:buChar char="●"/>
            </a:pPr>
            <a:r>
              <a:rPr lang="en" sz="1800"/>
              <a:t>Herman Baca &amp; “Bert” Corona</a:t>
            </a:r>
            <a:endParaRPr sz="1800"/>
          </a:p>
          <a:p>
            <a:pPr indent="-342900" lvl="0" marL="457200" rtl="0">
              <a:lnSpc>
                <a:spcPct val="115000"/>
              </a:lnSpc>
              <a:spcBef>
                <a:spcPts val="0"/>
              </a:spcBef>
              <a:spcAft>
                <a:spcPts val="0"/>
              </a:spcAft>
              <a:buClr>
                <a:srgbClr val="000000"/>
              </a:buClr>
              <a:buSzPts val="1800"/>
              <a:buChar char="●"/>
            </a:pPr>
            <a:r>
              <a:rPr lang="en" sz="1800"/>
              <a:t>The Immigrant Question</a:t>
            </a:r>
            <a:endParaRPr sz="1800"/>
          </a:p>
          <a:p>
            <a:pPr indent="-342900" lvl="0" marL="457200" rtl="0">
              <a:lnSpc>
                <a:spcPct val="115000"/>
              </a:lnSpc>
              <a:spcBef>
                <a:spcPts val="0"/>
              </a:spcBef>
              <a:spcAft>
                <a:spcPts val="0"/>
              </a:spcAft>
              <a:buClr>
                <a:srgbClr val="000000"/>
              </a:buClr>
              <a:buSzPts val="1800"/>
              <a:buChar char="●"/>
            </a:pPr>
            <a:r>
              <a:rPr lang="en" sz="1800"/>
              <a:t>Deportation Regime</a:t>
            </a:r>
            <a:endParaRPr sz="1800"/>
          </a:p>
          <a:p>
            <a:pPr indent="-342900" lvl="0" marL="457200" rtl="0">
              <a:lnSpc>
                <a:spcPct val="115000"/>
              </a:lnSpc>
              <a:spcBef>
                <a:spcPts val="0"/>
              </a:spcBef>
              <a:spcAft>
                <a:spcPts val="0"/>
              </a:spcAft>
              <a:buClr>
                <a:srgbClr val="000000"/>
              </a:buClr>
              <a:buSzPts val="1800"/>
              <a:buChar char="●"/>
            </a:pPr>
            <a:r>
              <a:rPr lang="en" sz="1800"/>
              <a:t>Maria Elena? And Sexual Violence</a:t>
            </a:r>
            <a:endParaRPr sz="1800"/>
          </a:p>
          <a:p>
            <a:pPr indent="-342900" lvl="0" marL="457200" rtl="0">
              <a:lnSpc>
                <a:spcPct val="115000"/>
              </a:lnSpc>
              <a:spcBef>
                <a:spcPts val="0"/>
              </a:spcBef>
              <a:spcAft>
                <a:spcPts val="0"/>
              </a:spcAft>
              <a:buClr>
                <a:srgbClr val="000000"/>
              </a:buClr>
              <a:buSzPts val="1800"/>
              <a:buChar char="●"/>
            </a:pPr>
            <a:r>
              <a:rPr lang="en" sz="1800"/>
              <a:t>CASA vs LULAC</a:t>
            </a:r>
            <a:endParaRPr sz="1800"/>
          </a:p>
          <a:p>
            <a:pPr indent="-342900" lvl="0" marL="457200" rtl="0">
              <a:lnSpc>
                <a:spcPct val="115000"/>
              </a:lnSpc>
              <a:spcBef>
                <a:spcPts val="0"/>
              </a:spcBef>
              <a:spcAft>
                <a:spcPts val="0"/>
              </a:spcAft>
              <a:buClr>
                <a:schemeClr val="lt1"/>
              </a:buClr>
              <a:buSzPts val="1800"/>
              <a:buChar char="●"/>
            </a:pPr>
            <a:r>
              <a:rPr lang="en" sz="1800">
                <a:solidFill>
                  <a:schemeClr val="lt1"/>
                </a:solidFill>
              </a:rPr>
              <a:t>My Research Queston</a:t>
            </a:r>
            <a:endParaRPr sz="1350">
              <a:solidFill>
                <a:schemeClr val="dk1"/>
              </a:solidFill>
            </a:endParaRPr>
          </a:p>
          <a:p>
            <a:pPr indent="0" lvl="0" marL="0" rtl="0">
              <a:lnSpc>
                <a:spcPct val="115000"/>
              </a:lnSpc>
              <a:spcBef>
                <a:spcPts val="1600"/>
              </a:spcBef>
              <a:spcAft>
                <a:spcPts val="0"/>
              </a:spcAft>
              <a:buClr>
                <a:schemeClr val="dk1"/>
              </a:buClr>
              <a:buSzPts val="1100"/>
              <a:buFont typeface="Arial"/>
              <a:buNone/>
            </a:pPr>
            <a:r>
              <a:rPr lang="en" sz="1350">
                <a:solidFill>
                  <a:schemeClr val="dk1"/>
                </a:solidFill>
              </a:rPr>
              <a:t>In the Southwest, San Diego activists and Herman Baca mobilized against a deportation regime after</a:t>
            </a:r>
            <a:endParaRPr sz="135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350">
                <a:solidFill>
                  <a:schemeClr val="dk1"/>
                </a:solidFill>
              </a:rPr>
              <a:t>years of unjust immigration officials' brutality, discrimination. One of the first chapters</a:t>
            </a:r>
            <a:endParaRPr sz="1350">
              <a:solidFill>
                <a:schemeClr val="dk1"/>
              </a:solidFill>
            </a:endParaRPr>
          </a:p>
          <a:p>
            <a:pPr indent="0" lvl="0" marL="0" rtl="0">
              <a:lnSpc>
                <a:spcPct val="115000"/>
              </a:lnSpc>
              <a:spcBef>
                <a:spcPts val="0"/>
              </a:spcBef>
              <a:spcAft>
                <a:spcPts val="0"/>
              </a:spcAft>
              <a:buClr>
                <a:schemeClr val="dk1"/>
              </a:buClr>
              <a:buSzPts val="1100"/>
              <a:buFont typeface="Arial"/>
              <a:buNone/>
            </a:pPr>
            <a:r>
              <a:rPr lang="en" sz="1350">
                <a:solidFill>
                  <a:schemeClr val="dk1"/>
                </a:solidFill>
              </a:rPr>
              <a:t>focuses on the rape of Maria Elena? and how her courage to share her grievance against Border Agent Cocke helped fuel San Diego activists to rally against Immigration officials and sexual violence particularly on immigrant women on the border. Something interesting Patino reveals is the polarity between pro</a:t>
            </a:r>
            <a:endParaRPr sz="1350">
              <a:solidFill>
                <a:schemeClr val="dk1"/>
              </a:solidFill>
            </a:endParaRPr>
          </a:p>
          <a:p>
            <a:pPr indent="0" lvl="0" marL="0" rtl="0">
              <a:lnSpc>
                <a:spcPct val="115000"/>
              </a:lnSpc>
              <a:spcBef>
                <a:spcPts val="0"/>
              </a:spcBef>
              <a:spcAft>
                <a:spcPts val="0"/>
              </a:spcAft>
              <a:buNone/>
            </a:pPr>
            <a:r>
              <a:rPr lang="en" sz="1350">
                <a:solidFill>
                  <a:schemeClr val="dk1"/>
                </a:solidFill>
              </a:rPr>
              <a:t>-immigrant sensibilities and a focus on Mexican Americans with citizenship even though both groups shared a common antagonist. Organizations such as CASA advocated for immigrant rights while other groups like the UFW and LULAC were a lot more hesitant to take up the cross of immigrants.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00fbcba8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00fbcba8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nSpc>
                <a:spcPct val="115000"/>
              </a:lnSpc>
              <a:spcBef>
                <a:spcPts val="0"/>
              </a:spcBef>
              <a:spcAft>
                <a:spcPts val="0"/>
              </a:spcAft>
              <a:buClr>
                <a:schemeClr val="dk1"/>
              </a:buClr>
              <a:buSzPts val="1800"/>
              <a:buChar char="●"/>
            </a:pPr>
            <a:r>
              <a:rPr lang="en" sz="1800">
                <a:solidFill>
                  <a:schemeClr val="dk1"/>
                </a:solidFill>
              </a:rPr>
              <a:t>Labor migration</a:t>
            </a:r>
            <a:endParaRPr sz="1800">
              <a:solidFill>
                <a:schemeClr val="dk1"/>
              </a:solidFill>
            </a:endParaRPr>
          </a:p>
          <a:p>
            <a:pPr indent="-342900" lvl="0" marL="457200" rtl="0">
              <a:lnSpc>
                <a:spcPct val="115000"/>
              </a:lnSpc>
              <a:spcBef>
                <a:spcPts val="0"/>
              </a:spcBef>
              <a:spcAft>
                <a:spcPts val="0"/>
              </a:spcAft>
              <a:buClr>
                <a:schemeClr val="dk1"/>
              </a:buClr>
              <a:buSzPts val="1800"/>
              <a:buChar char="●"/>
            </a:pPr>
            <a:r>
              <a:rPr lang="en" sz="1800">
                <a:solidFill>
                  <a:schemeClr val="dk1"/>
                </a:solidFill>
              </a:rPr>
              <a:t>Women</a:t>
            </a:r>
            <a:endParaRPr sz="1800">
              <a:solidFill>
                <a:schemeClr val="dk1"/>
              </a:solidFill>
            </a:endParaRPr>
          </a:p>
          <a:p>
            <a:pPr indent="-342900" lvl="0" marL="457200" rtl="0">
              <a:lnSpc>
                <a:spcPct val="115000"/>
              </a:lnSpc>
              <a:spcBef>
                <a:spcPts val="0"/>
              </a:spcBef>
              <a:spcAft>
                <a:spcPts val="0"/>
              </a:spcAft>
              <a:buClr>
                <a:schemeClr val="dk1"/>
              </a:buClr>
              <a:buSzPts val="1800"/>
              <a:buChar char="●"/>
            </a:pPr>
            <a:r>
              <a:rPr lang="en" sz="1800">
                <a:solidFill>
                  <a:schemeClr val="dk1"/>
                </a:solidFill>
              </a:rPr>
              <a:t>Harassment</a:t>
            </a:r>
            <a:endParaRPr sz="1800">
              <a:solidFill>
                <a:schemeClr val="dk1"/>
              </a:solidFill>
            </a:endParaRPr>
          </a:p>
          <a:p>
            <a:pPr indent="-342900" lvl="0" marL="457200" rtl="0">
              <a:lnSpc>
                <a:spcPct val="115000"/>
              </a:lnSpc>
              <a:spcBef>
                <a:spcPts val="0"/>
              </a:spcBef>
              <a:spcAft>
                <a:spcPts val="0"/>
              </a:spcAft>
              <a:buClr>
                <a:schemeClr val="dk1"/>
              </a:buClr>
              <a:buSzPts val="1800"/>
              <a:buChar char="●"/>
            </a:pPr>
            <a:r>
              <a:rPr lang="en" sz="1800">
                <a:solidFill>
                  <a:schemeClr val="dk1"/>
                </a:solidFill>
              </a:rPr>
              <a:t>Southwest,san diego</a:t>
            </a:r>
            <a:endParaRPr sz="18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Labor Migration + Settlements</a:t>
            </a:r>
            <a:endParaRPr sz="1800">
              <a:solidFill>
                <a:schemeClr val="dk1"/>
              </a:solidFill>
              <a:latin typeface="Times New Roman"/>
              <a:ea typeface="Times New Roman"/>
              <a:cs typeface="Times New Roman"/>
              <a:sym typeface="Times New Roman"/>
            </a:endParaRPr>
          </a:p>
          <a:p>
            <a:pPr indent="-342900" lvl="0" marL="457200"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Prejudice, discrimination, and racism</a:t>
            </a:r>
            <a:endParaRPr sz="1800">
              <a:solidFill>
                <a:schemeClr val="dk1"/>
              </a:solidFill>
              <a:latin typeface="Times New Roman"/>
              <a:ea typeface="Times New Roman"/>
              <a:cs typeface="Times New Roman"/>
              <a:sym typeface="Times New Roman"/>
            </a:endParaRPr>
          </a:p>
          <a:p>
            <a:pPr indent="-342900" lvl="0" marL="457200"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Police brutality, INS terror, and urban renewal</a:t>
            </a:r>
            <a:endParaRPr sz="1800">
              <a:solidFill>
                <a:schemeClr val="dk1"/>
              </a:solidFill>
              <a:latin typeface="Times New Roman"/>
              <a:ea typeface="Times New Roman"/>
              <a:cs typeface="Times New Roman"/>
              <a:sym typeface="Times New Roman"/>
            </a:endParaRPr>
          </a:p>
          <a:p>
            <a:pPr indent="-342900" lvl="0" marL="457200"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Political Consciousness</a:t>
            </a:r>
            <a:endParaRPr sz="1800">
              <a:solidFill>
                <a:schemeClr val="dk1"/>
              </a:solidFill>
              <a:latin typeface="Times New Roman"/>
              <a:ea typeface="Times New Roman"/>
              <a:cs typeface="Times New Roman"/>
              <a:sym typeface="Times New Roman"/>
            </a:endParaRPr>
          </a:p>
          <a:p>
            <a:pPr indent="-342900" lvl="0" marL="457200"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Chicano Movement</a:t>
            </a:r>
            <a:endParaRPr sz="1800">
              <a:solidFill>
                <a:schemeClr val="dk1"/>
              </a:solidFill>
              <a:latin typeface="Times New Roman"/>
              <a:ea typeface="Times New Roman"/>
              <a:cs typeface="Times New Roman"/>
              <a:sym typeface="Times New Roman"/>
            </a:endParaRPr>
          </a:p>
          <a:p>
            <a:pPr indent="-342900" lvl="0" marL="457200"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Pilsen and otherr neighborhoods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046174c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046174c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3fb9c5f36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fb9c5f36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nSpc>
                <a:spcPct val="115000"/>
              </a:lnSpc>
              <a:spcBef>
                <a:spcPts val="0"/>
              </a:spcBef>
              <a:spcAft>
                <a:spcPts val="0"/>
              </a:spcAft>
              <a:buClr>
                <a:srgbClr val="000000"/>
              </a:buClr>
              <a:buSzPts val="1800"/>
              <a:buChar char="●"/>
            </a:pPr>
            <a:r>
              <a:rPr lang="en" sz="1800"/>
              <a:t>Migration</a:t>
            </a:r>
            <a:r>
              <a:rPr lang="en" sz="1800"/>
              <a:t>!! </a:t>
            </a:r>
            <a:r>
              <a:rPr lang="en" sz="1800"/>
              <a:t>Puerto</a:t>
            </a:r>
            <a:r>
              <a:rPr lang="en" sz="1800"/>
              <a:t> ricans!!</a:t>
            </a:r>
            <a:endParaRPr sz="1800"/>
          </a:p>
          <a:p>
            <a:pPr indent="-342900" lvl="0" marL="457200" rtl="0">
              <a:lnSpc>
                <a:spcPct val="115000"/>
              </a:lnSpc>
              <a:spcBef>
                <a:spcPts val="0"/>
              </a:spcBef>
              <a:spcAft>
                <a:spcPts val="0"/>
              </a:spcAft>
              <a:buClr>
                <a:srgbClr val="000000"/>
              </a:buClr>
              <a:buSzPts val="1800"/>
              <a:buChar char="●"/>
            </a:pPr>
            <a:r>
              <a:rPr lang="en" sz="1800"/>
              <a:t>Chicago Sun-Times</a:t>
            </a:r>
            <a:endParaRPr sz="1800"/>
          </a:p>
          <a:p>
            <a:pPr indent="-342900" lvl="0" marL="457200" rtl="0">
              <a:lnSpc>
                <a:spcPct val="115000"/>
              </a:lnSpc>
              <a:spcBef>
                <a:spcPts val="0"/>
              </a:spcBef>
              <a:spcAft>
                <a:spcPts val="0"/>
              </a:spcAft>
              <a:buClr>
                <a:srgbClr val="000000"/>
              </a:buClr>
              <a:buSzPts val="1800"/>
              <a:buChar char="●"/>
            </a:pPr>
            <a:r>
              <a:rPr lang="en" sz="1800"/>
              <a:t>Multimedia Center at NU, floor 2</a:t>
            </a:r>
            <a:endParaRPr sz="1800"/>
          </a:p>
          <a:p>
            <a:pPr indent="-342900" lvl="0" marL="457200" rtl="0">
              <a:lnSpc>
                <a:spcPct val="115000"/>
              </a:lnSpc>
              <a:spcBef>
                <a:spcPts val="0"/>
              </a:spcBef>
              <a:spcAft>
                <a:spcPts val="0"/>
              </a:spcAft>
              <a:buClr>
                <a:srgbClr val="000000"/>
              </a:buClr>
              <a:buSzPts val="1800"/>
              <a:buChar char="●"/>
            </a:pPr>
            <a:r>
              <a:rPr lang="en" sz="1800"/>
              <a:t>Microfilm</a:t>
            </a:r>
            <a:endParaRPr sz="1800"/>
          </a:p>
          <a:p>
            <a:pPr indent="0" lvl="0" marL="0" rtl="0">
              <a:spcBef>
                <a:spcPts val="16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01b11ff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01b11ff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424242"/>
            </a:gs>
            <a:gs pos="100000">
              <a:srgbClr val="010101"/>
            </a:gs>
          </a:gsLst>
          <a:path path="circle">
            <a:fillToRect b="50%" l="50%" r="50%" t="50%"/>
          </a:path>
          <a:tileRect/>
        </a:gra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3600">
                <a:solidFill>
                  <a:srgbClr val="FFFFFF"/>
                </a:solidFill>
                <a:latin typeface="Times New Roman"/>
                <a:ea typeface="Times New Roman"/>
                <a:cs typeface="Times New Roman"/>
                <a:sym typeface="Times New Roman"/>
              </a:rPr>
              <a:t>Chicano Immigration Activism, 1970s</a:t>
            </a:r>
            <a:endParaRPr b="1" sz="3600">
              <a:solidFill>
                <a:srgbClr val="FFFFFF"/>
              </a:solidFill>
              <a:latin typeface="Times New Roman"/>
              <a:ea typeface="Times New Roman"/>
              <a:cs typeface="Times New Roman"/>
              <a:sym typeface="Times New Roman"/>
            </a:endParaRPr>
          </a:p>
          <a:p>
            <a:pPr indent="0" lvl="0" marL="0">
              <a:spcBef>
                <a:spcPts val="0"/>
              </a:spcBef>
              <a:spcAft>
                <a:spcPts val="0"/>
              </a:spcAft>
              <a:buNone/>
            </a:pPr>
            <a:r>
              <a:t/>
            </a:r>
            <a:endParaRPr b="1"/>
          </a:p>
        </p:txBody>
      </p:sp>
      <p:sp>
        <p:nvSpPr>
          <p:cNvPr id="55" name="Google Shape;55;p13"/>
          <p:cNvSpPr txBox="1"/>
          <p:nvPr>
            <p:ph idx="1" type="body"/>
          </p:nvPr>
        </p:nvSpPr>
        <p:spPr>
          <a:xfrm>
            <a:off x="311700" y="3156475"/>
            <a:ext cx="8520600" cy="1655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FFFF"/>
                </a:solidFill>
                <a:latin typeface="Times New Roman"/>
                <a:ea typeface="Times New Roman"/>
                <a:cs typeface="Times New Roman"/>
                <a:sym typeface="Times New Roman"/>
              </a:rPr>
              <a:t>Alvaro Marcelino Hernandez</a:t>
            </a:r>
            <a:endParaRPr>
              <a:solidFill>
                <a:srgbClr val="FFFFFF"/>
              </a:solidFill>
              <a:latin typeface="Times New Roman"/>
              <a:ea typeface="Times New Roman"/>
              <a:cs typeface="Times New Roman"/>
              <a:sym typeface="Times New Roman"/>
            </a:endParaRPr>
          </a:p>
          <a:p>
            <a:pPr indent="0" lvl="0" marL="0" rtl="0">
              <a:spcBef>
                <a:spcPts val="1600"/>
              </a:spcBef>
              <a:spcAft>
                <a:spcPts val="0"/>
              </a:spcAft>
              <a:buNone/>
            </a:pPr>
            <a:r>
              <a:rPr lang="en">
                <a:solidFill>
                  <a:srgbClr val="FFFFFF"/>
                </a:solidFill>
                <a:latin typeface="Times New Roman"/>
                <a:ea typeface="Times New Roman"/>
                <a:cs typeface="Times New Roman"/>
                <a:sym typeface="Times New Roman"/>
              </a:rPr>
              <a:t>Posner Fellowship/ Latina/o/x Studies</a:t>
            </a:r>
            <a:endParaRPr>
              <a:solidFill>
                <a:srgbClr val="FFFFFF"/>
              </a:solidFill>
              <a:latin typeface="Times New Roman"/>
              <a:ea typeface="Times New Roman"/>
              <a:cs typeface="Times New Roman"/>
              <a:sym typeface="Times New Roman"/>
            </a:endParaRPr>
          </a:p>
          <a:p>
            <a:pPr indent="0" lvl="0" marL="0" rtl="0">
              <a:spcBef>
                <a:spcPts val="1600"/>
              </a:spcBef>
              <a:spcAft>
                <a:spcPts val="0"/>
              </a:spcAft>
              <a:buNone/>
            </a:pPr>
            <a:r>
              <a:rPr lang="en">
                <a:solidFill>
                  <a:srgbClr val="FFFFFF"/>
                </a:solidFill>
                <a:latin typeface="Times New Roman"/>
                <a:ea typeface="Times New Roman"/>
                <a:cs typeface="Times New Roman"/>
                <a:sym typeface="Times New Roman"/>
              </a:rPr>
              <a:t>Northwestern University</a:t>
            </a:r>
            <a:endParaRPr>
              <a:solidFill>
                <a:srgbClr val="FFFFFF"/>
              </a:solidFill>
              <a:latin typeface="Times New Roman"/>
              <a:ea typeface="Times New Roman"/>
              <a:cs typeface="Times New Roman"/>
              <a:sym typeface="Times New Roman"/>
            </a:endParaRPr>
          </a:p>
          <a:p>
            <a:pPr indent="0" lvl="0" marL="0">
              <a:spcBef>
                <a:spcPts val="1600"/>
              </a:spcBef>
              <a:spcAft>
                <a:spcPts val="1600"/>
              </a:spcAft>
              <a:buNone/>
            </a:pPr>
            <a:r>
              <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177EE"/>
            </a:gs>
            <a:gs pos="100000">
              <a:srgbClr val="113D8A"/>
            </a:gs>
          </a:gsLst>
          <a:path path="circle">
            <a:fillToRect b="50%" l="50%" r="50%" t="50%"/>
          </a:path>
          <a:tileRect/>
        </a:gra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3600">
                <a:solidFill>
                  <a:srgbClr val="FFFFFF"/>
                </a:solidFill>
                <a:latin typeface="Times New Roman"/>
                <a:ea typeface="Times New Roman"/>
                <a:cs typeface="Times New Roman"/>
                <a:sym typeface="Times New Roman"/>
              </a:rPr>
              <a:t>Positionality </a:t>
            </a:r>
            <a:endParaRPr b="1" sz="3600">
              <a:solidFill>
                <a:srgbClr val="FFFFFF"/>
              </a:solidFill>
              <a:latin typeface="Times New Roman"/>
              <a:ea typeface="Times New Roman"/>
              <a:cs typeface="Times New Roman"/>
              <a:sym typeface="Times New Roman"/>
            </a:endParaRPr>
          </a:p>
        </p:txBody>
      </p:sp>
      <p:sp>
        <p:nvSpPr>
          <p:cNvPr id="61" name="Google Shape;61;p14"/>
          <p:cNvSpPr txBox="1"/>
          <p:nvPr>
            <p:ph idx="1" type="body"/>
          </p:nvPr>
        </p:nvSpPr>
        <p:spPr>
          <a:xfrm>
            <a:off x="311700" y="1152475"/>
            <a:ext cx="8520600" cy="3416400"/>
          </a:xfrm>
          <a:prstGeom prst="rect">
            <a:avLst/>
          </a:prstGeom>
          <a:gradFill>
            <a:gsLst>
              <a:gs pos="0">
                <a:srgbClr val="3177EE"/>
              </a:gs>
              <a:gs pos="100000">
                <a:srgbClr val="113D8A"/>
              </a:gs>
            </a:gsLst>
            <a:path path="circle">
              <a:fillToRect b="50%" l="50%" r="50%" t="50%"/>
            </a:path>
            <a:tileRect/>
          </a:grad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t/>
            </a:r>
            <a:endParaRPr sz="3600">
              <a:solidFill>
                <a:srgbClr val="000000"/>
              </a:solidFill>
              <a:highlight>
                <a:srgbClr val="FFFFFF"/>
              </a:highlight>
              <a:latin typeface="Times New Roman"/>
              <a:ea typeface="Times New Roman"/>
              <a:cs typeface="Times New Roman"/>
              <a:sym typeface="Times New Roman"/>
            </a:endParaRPr>
          </a:p>
          <a:p>
            <a:pPr indent="0" lvl="0" marL="457200" rtl="0" algn="ctr">
              <a:spcBef>
                <a:spcPts val="1600"/>
              </a:spcBef>
              <a:spcAft>
                <a:spcPts val="0"/>
              </a:spcAft>
              <a:buNone/>
            </a:pPr>
            <a:r>
              <a:rPr lang="en" sz="3600">
                <a:solidFill>
                  <a:srgbClr val="000000"/>
                </a:solidFill>
                <a:highlight>
                  <a:srgbClr val="FFFFFF"/>
                </a:highlight>
                <a:latin typeface="Times New Roman"/>
                <a:ea typeface="Times New Roman"/>
                <a:cs typeface="Times New Roman"/>
                <a:sym typeface="Times New Roman"/>
              </a:rPr>
              <a:t>¿Álvaro? or Alvaro?</a:t>
            </a:r>
            <a:endParaRPr sz="3600">
              <a:solidFill>
                <a:srgbClr val="000000"/>
              </a:solidFill>
              <a:latin typeface="Times New Roman"/>
              <a:ea typeface="Times New Roman"/>
              <a:cs typeface="Times New Roman"/>
              <a:sym typeface="Times New Roman"/>
            </a:endParaRPr>
          </a:p>
          <a:p>
            <a:pPr indent="0" lvl="0" marL="457200" marR="0" rtl="0" algn="l">
              <a:lnSpc>
                <a:spcPct val="115000"/>
              </a:lnSpc>
              <a:spcBef>
                <a:spcPts val="1600"/>
              </a:spcBef>
              <a:spcAft>
                <a:spcPts val="1600"/>
              </a:spcAft>
              <a:buNone/>
            </a:pPr>
            <a:r>
              <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1AB2A"/>
            </a:gs>
            <a:gs pos="100000">
              <a:srgbClr val="203E13"/>
            </a:gs>
          </a:gsLst>
          <a:path path="circle">
            <a:fillToRect b="50%" l="50%" r="50%" t="50%"/>
          </a:path>
          <a:tileRect/>
        </a:gra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350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3600">
                <a:solidFill>
                  <a:srgbClr val="F3F3F3"/>
                </a:solidFill>
                <a:latin typeface="Times New Roman"/>
                <a:ea typeface="Times New Roman"/>
                <a:cs typeface="Times New Roman"/>
                <a:sym typeface="Times New Roman"/>
              </a:rPr>
              <a:t>“You on Peyote or something?”</a:t>
            </a:r>
            <a:endParaRPr b="1" sz="3600">
              <a:solidFill>
                <a:srgbClr val="F3F3F3"/>
              </a:solidFill>
              <a:latin typeface="Times New Roman"/>
              <a:ea typeface="Times New Roman"/>
              <a:cs typeface="Times New Roman"/>
              <a:sym typeface="Times New Roman"/>
            </a:endParaRPr>
          </a:p>
        </p:txBody>
      </p:sp>
      <p:sp>
        <p:nvSpPr>
          <p:cNvPr id="67" name="Google Shape;67;p15"/>
          <p:cNvSpPr txBox="1"/>
          <p:nvPr>
            <p:ph idx="1" type="body"/>
          </p:nvPr>
        </p:nvSpPr>
        <p:spPr>
          <a:xfrm>
            <a:off x="311700" y="1004150"/>
            <a:ext cx="4260300" cy="646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350">
                <a:solidFill>
                  <a:srgbClr val="FFFFFF"/>
                </a:solidFill>
                <a:latin typeface="Times New Roman"/>
                <a:ea typeface="Times New Roman"/>
                <a:cs typeface="Times New Roman"/>
                <a:sym typeface="Times New Roman"/>
              </a:rPr>
              <a:t>Patino, Jimmy. Raza Si, Migra No. The University of North Carolina Press, 2017. Pp. 2.</a:t>
            </a:r>
            <a:endParaRPr sz="1350">
              <a:solidFill>
                <a:srgbClr val="FFFFFF"/>
              </a:solidFill>
              <a:latin typeface="Times New Roman"/>
              <a:ea typeface="Times New Roman"/>
              <a:cs typeface="Times New Roman"/>
              <a:sym typeface="Times New Roman"/>
            </a:endParaRPr>
          </a:p>
          <a:p>
            <a:pPr indent="0" lvl="0" marL="0" rtl="0">
              <a:spcBef>
                <a:spcPts val="0"/>
              </a:spcBef>
              <a:spcAft>
                <a:spcPts val="1600"/>
              </a:spcAft>
              <a:buNone/>
            </a:pPr>
            <a:r>
              <a:t/>
            </a:r>
            <a:endParaRPr>
              <a:solidFill>
                <a:srgbClr val="FFFFFF"/>
              </a:solidFill>
            </a:endParaRPr>
          </a:p>
        </p:txBody>
      </p:sp>
      <p:pic>
        <p:nvPicPr>
          <p:cNvPr id="68" name="Google Shape;68;p15"/>
          <p:cNvPicPr preferRelativeResize="0"/>
          <p:nvPr/>
        </p:nvPicPr>
        <p:blipFill>
          <a:blip r:embed="rId3">
            <a:alphaModFix/>
          </a:blip>
          <a:stretch>
            <a:fillRect/>
          </a:stretch>
        </p:blipFill>
        <p:spPr>
          <a:xfrm>
            <a:off x="4876800" y="1127125"/>
            <a:ext cx="4267200" cy="3467100"/>
          </a:xfrm>
          <a:prstGeom prst="rect">
            <a:avLst/>
          </a:prstGeom>
          <a:noFill/>
          <a:ln>
            <a:noFill/>
          </a:ln>
        </p:spPr>
      </p:pic>
      <p:sp>
        <p:nvSpPr>
          <p:cNvPr id="69" name="Google Shape;69;p15"/>
          <p:cNvSpPr txBox="1"/>
          <p:nvPr/>
        </p:nvSpPr>
        <p:spPr>
          <a:xfrm>
            <a:off x="5035050" y="4662875"/>
            <a:ext cx="3797100" cy="244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3F3F3"/>
                </a:solidFill>
                <a:latin typeface="Times New Roman"/>
                <a:ea typeface="Times New Roman"/>
                <a:cs typeface="Times New Roman"/>
                <a:sym typeface="Times New Roman"/>
              </a:rPr>
              <a:t>“Peyote”. Google images.</a:t>
            </a:r>
            <a:endParaRPr>
              <a:solidFill>
                <a:srgbClr val="F3F3F3"/>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48208"/>
            </a:gs>
            <a:gs pos="100000">
              <a:srgbClr val="703E08"/>
            </a:gs>
          </a:gsLst>
          <a:path path="circle">
            <a:fillToRect b="50%" l="50%" r="50%" t="50%"/>
          </a:path>
          <a:tileRect/>
        </a:gra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202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a:solidFill>
                  <a:srgbClr val="000000"/>
                </a:solidFill>
                <a:latin typeface="Times New Roman"/>
                <a:ea typeface="Times New Roman"/>
                <a:cs typeface="Times New Roman"/>
                <a:sym typeface="Times New Roman"/>
              </a:rPr>
              <a:t>Why</a:t>
            </a:r>
            <a:r>
              <a:rPr b="1" lang="en">
                <a:solidFill>
                  <a:srgbClr val="000000"/>
                </a:solidFill>
                <a:latin typeface="Times New Roman"/>
                <a:ea typeface="Times New Roman"/>
                <a:cs typeface="Times New Roman"/>
                <a:sym typeface="Times New Roman"/>
              </a:rPr>
              <a:t> was immigration important to Chicago Latinx and Chicanx communities?</a:t>
            </a:r>
            <a:endParaRPr b="1">
              <a:solidFill>
                <a:srgbClr val="000000"/>
              </a:solidFill>
              <a:latin typeface="Times New Roman"/>
              <a:ea typeface="Times New Roman"/>
              <a:cs typeface="Times New Roman"/>
              <a:sym typeface="Times New Roman"/>
            </a:endParaRPr>
          </a:p>
          <a:p>
            <a:pPr indent="0" lvl="0" marL="0" algn="ctr">
              <a:spcBef>
                <a:spcPts val="0"/>
              </a:spcBef>
              <a:spcAft>
                <a:spcPts val="0"/>
              </a:spcAft>
              <a:buNone/>
            </a:pPr>
            <a:r>
              <a:rPr b="1" i="1" lang="en">
                <a:solidFill>
                  <a:srgbClr val="000000"/>
                </a:solidFill>
                <a:latin typeface="Times New Roman"/>
                <a:ea typeface="Times New Roman"/>
                <a:cs typeface="Times New Roman"/>
                <a:sym typeface="Times New Roman"/>
              </a:rPr>
              <a:t>What</a:t>
            </a:r>
            <a:r>
              <a:rPr b="1" lang="en">
                <a:solidFill>
                  <a:srgbClr val="000000"/>
                </a:solidFill>
                <a:latin typeface="Times New Roman"/>
                <a:ea typeface="Times New Roman"/>
                <a:cs typeface="Times New Roman"/>
                <a:sym typeface="Times New Roman"/>
              </a:rPr>
              <a:t> were some strands of immigration </a:t>
            </a:r>
            <a:r>
              <a:rPr b="1" lang="en">
                <a:solidFill>
                  <a:srgbClr val="000000"/>
                </a:solidFill>
                <a:latin typeface="Times New Roman"/>
                <a:ea typeface="Times New Roman"/>
                <a:cs typeface="Times New Roman"/>
                <a:sym typeface="Times New Roman"/>
              </a:rPr>
              <a:t>activism</a:t>
            </a:r>
            <a:r>
              <a:rPr b="1" lang="en">
                <a:solidFill>
                  <a:srgbClr val="000000"/>
                </a:solidFill>
                <a:latin typeface="Times New Roman"/>
                <a:ea typeface="Times New Roman"/>
                <a:cs typeface="Times New Roman"/>
                <a:sym typeface="Times New Roman"/>
              </a:rPr>
              <a:t> and </a:t>
            </a:r>
            <a:r>
              <a:rPr b="1" i="1" lang="en">
                <a:solidFill>
                  <a:srgbClr val="000000"/>
                </a:solidFill>
                <a:latin typeface="Times New Roman"/>
                <a:ea typeface="Times New Roman"/>
                <a:cs typeface="Times New Roman"/>
                <a:sym typeface="Times New Roman"/>
              </a:rPr>
              <a:t>how</a:t>
            </a:r>
            <a:r>
              <a:rPr b="1" lang="en">
                <a:solidFill>
                  <a:srgbClr val="000000"/>
                </a:solidFill>
                <a:latin typeface="Times New Roman"/>
                <a:ea typeface="Times New Roman"/>
                <a:cs typeface="Times New Roman"/>
                <a:sym typeface="Times New Roman"/>
              </a:rPr>
              <a:t> were they </a:t>
            </a:r>
            <a:r>
              <a:rPr b="1" lang="en">
                <a:solidFill>
                  <a:srgbClr val="000000"/>
                </a:solidFill>
                <a:latin typeface="Times New Roman"/>
                <a:ea typeface="Times New Roman"/>
                <a:cs typeface="Times New Roman"/>
                <a:sym typeface="Times New Roman"/>
              </a:rPr>
              <a:t>manifested</a:t>
            </a:r>
            <a:r>
              <a:rPr b="1" lang="en">
                <a:solidFill>
                  <a:srgbClr val="000000"/>
                </a:solidFill>
                <a:latin typeface="Times New Roman"/>
                <a:ea typeface="Times New Roman"/>
                <a:cs typeface="Times New Roman"/>
                <a:sym typeface="Times New Roman"/>
              </a:rPr>
              <a:t>?</a:t>
            </a:r>
            <a:r>
              <a:rPr b="1" lang="en">
                <a:solidFill>
                  <a:srgbClr val="000000"/>
                </a:solidFill>
              </a:rPr>
              <a:t> </a:t>
            </a:r>
            <a:endParaRPr b="1">
              <a:solidFill>
                <a:srgbClr val="000000"/>
              </a:solidFill>
            </a:endParaRPr>
          </a:p>
        </p:txBody>
      </p:sp>
      <p:sp>
        <p:nvSpPr>
          <p:cNvPr id="75" name="Google Shape;75;p16"/>
          <p:cNvSpPr txBox="1"/>
          <p:nvPr>
            <p:ph idx="1" type="body"/>
          </p:nvPr>
        </p:nvSpPr>
        <p:spPr>
          <a:xfrm>
            <a:off x="81550" y="2546850"/>
            <a:ext cx="4230000" cy="2021700"/>
          </a:xfrm>
          <a:prstGeom prst="rect">
            <a:avLst/>
          </a:prstGeom>
        </p:spPr>
        <p:txBody>
          <a:bodyPr anchorCtr="0" anchor="t" bIns="91425" lIns="91425" spcFirstLastPara="1" rIns="91425" wrap="square" tIns="91425">
            <a:noAutofit/>
          </a:bodyPr>
          <a:lstStyle/>
          <a:p>
            <a:pPr indent="0" lvl="0" marL="914400" rtl="0" algn="ctr">
              <a:lnSpc>
                <a:spcPct val="100000"/>
              </a:lnSpc>
              <a:spcBef>
                <a:spcPts val="0"/>
              </a:spcBef>
              <a:spcAft>
                <a:spcPts val="0"/>
              </a:spcAft>
              <a:buNone/>
            </a:pPr>
            <a:r>
              <a:rPr b="1" lang="en" sz="3600">
                <a:solidFill>
                  <a:srgbClr val="FFFFFF"/>
                </a:solidFill>
                <a:latin typeface="Times New Roman"/>
                <a:ea typeface="Times New Roman"/>
                <a:cs typeface="Times New Roman"/>
                <a:sym typeface="Times New Roman"/>
              </a:rPr>
              <a:t>Methodologies</a:t>
            </a:r>
            <a:endParaRPr b="1" sz="3600">
              <a:solidFill>
                <a:srgbClr val="FFFFFF"/>
              </a:solidFill>
              <a:latin typeface="Times New Roman"/>
              <a:ea typeface="Times New Roman"/>
              <a:cs typeface="Times New Roman"/>
              <a:sym typeface="Times New Roman"/>
            </a:endParaRPr>
          </a:p>
          <a:p>
            <a:pPr indent="-381000" lvl="0" marL="914400" rtl="0" algn="l">
              <a:lnSpc>
                <a:spcPct val="100000"/>
              </a:lnSpc>
              <a:spcBef>
                <a:spcPts val="0"/>
              </a:spcBef>
              <a:spcAft>
                <a:spcPts val="0"/>
              </a:spcAft>
              <a:buClr>
                <a:srgbClr val="FFFFFF"/>
              </a:buClr>
              <a:buSzPts val="2400"/>
              <a:buFont typeface="Times New Roman"/>
              <a:buChar char="●"/>
            </a:pPr>
            <a:r>
              <a:rPr b="1" lang="en" sz="2400">
                <a:solidFill>
                  <a:srgbClr val="FFFFFF"/>
                </a:solidFill>
                <a:latin typeface="Times New Roman"/>
                <a:ea typeface="Times New Roman"/>
                <a:cs typeface="Times New Roman"/>
                <a:sym typeface="Times New Roman"/>
              </a:rPr>
              <a:t>Archival Research</a:t>
            </a:r>
            <a:endParaRPr b="1" sz="2400">
              <a:solidFill>
                <a:srgbClr val="FFFFFF"/>
              </a:solidFill>
              <a:latin typeface="Times New Roman"/>
              <a:ea typeface="Times New Roman"/>
              <a:cs typeface="Times New Roman"/>
              <a:sym typeface="Times New Roman"/>
            </a:endParaRPr>
          </a:p>
          <a:p>
            <a:pPr indent="-381000" lvl="0" marL="914400" rtl="0" algn="l">
              <a:lnSpc>
                <a:spcPct val="100000"/>
              </a:lnSpc>
              <a:spcBef>
                <a:spcPts val="0"/>
              </a:spcBef>
              <a:spcAft>
                <a:spcPts val="0"/>
              </a:spcAft>
              <a:buClr>
                <a:srgbClr val="FFFFFF"/>
              </a:buClr>
              <a:buSzPts val="2400"/>
              <a:buFont typeface="Times New Roman"/>
              <a:buChar char="●"/>
            </a:pPr>
            <a:r>
              <a:rPr b="1" lang="en" sz="2400">
                <a:solidFill>
                  <a:srgbClr val="FFFFFF"/>
                </a:solidFill>
                <a:latin typeface="Times New Roman"/>
                <a:ea typeface="Times New Roman"/>
                <a:cs typeface="Times New Roman"/>
                <a:sym typeface="Times New Roman"/>
              </a:rPr>
              <a:t>Chicago Sun-Times</a:t>
            </a:r>
            <a:endParaRPr b="1" sz="2400">
              <a:solidFill>
                <a:srgbClr val="FFFFFF"/>
              </a:solidFill>
              <a:latin typeface="Times New Roman"/>
              <a:ea typeface="Times New Roman"/>
              <a:cs typeface="Times New Roman"/>
              <a:sym typeface="Times New Roman"/>
            </a:endParaRPr>
          </a:p>
        </p:txBody>
      </p:sp>
      <p:sp>
        <p:nvSpPr>
          <p:cNvPr id="76" name="Google Shape;76;p16"/>
          <p:cNvSpPr txBox="1"/>
          <p:nvPr>
            <p:ph idx="2" type="body"/>
          </p:nvPr>
        </p:nvSpPr>
        <p:spPr>
          <a:xfrm>
            <a:off x="4734600" y="2571750"/>
            <a:ext cx="4097700" cy="2021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600">
                <a:solidFill>
                  <a:srgbClr val="F3F3F3"/>
                </a:solidFill>
                <a:latin typeface="Times New Roman"/>
                <a:ea typeface="Times New Roman"/>
                <a:cs typeface="Times New Roman"/>
                <a:sym typeface="Times New Roman"/>
              </a:rPr>
              <a:t>Literature Review</a:t>
            </a:r>
            <a:endParaRPr b="1" sz="3600">
              <a:solidFill>
                <a:srgbClr val="F3F3F3"/>
              </a:solidFill>
              <a:latin typeface="Times New Roman"/>
              <a:ea typeface="Times New Roman"/>
              <a:cs typeface="Times New Roman"/>
              <a:sym typeface="Times New Roman"/>
            </a:endParaRPr>
          </a:p>
          <a:p>
            <a:pPr indent="-381000" lvl="0" marL="457200" rtl="0" algn="l">
              <a:lnSpc>
                <a:spcPct val="100000"/>
              </a:lnSpc>
              <a:spcBef>
                <a:spcPts val="0"/>
              </a:spcBef>
              <a:spcAft>
                <a:spcPts val="0"/>
              </a:spcAft>
              <a:buClr>
                <a:srgbClr val="F3F3F3"/>
              </a:buClr>
              <a:buSzPts val="2400"/>
              <a:buFont typeface="Times New Roman"/>
              <a:buChar char="●"/>
            </a:pPr>
            <a:r>
              <a:rPr b="1" lang="en" sz="2400">
                <a:solidFill>
                  <a:srgbClr val="F3F3F3"/>
                </a:solidFill>
                <a:latin typeface="Times New Roman"/>
                <a:ea typeface="Times New Roman"/>
                <a:cs typeface="Times New Roman"/>
                <a:sym typeface="Times New Roman"/>
              </a:rPr>
              <a:t>Chicano Movement</a:t>
            </a:r>
            <a:endParaRPr b="1" sz="2400">
              <a:solidFill>
                <a:srgbClr val="F3F3F3"/>
              </a:solidFill>
              <a:latin typeface="Times New Roman"/>
              <a:ea typeface="Times New Roman"/>
              <a:cs typeface="Times New Roman"/>
              <a:sym typeface="Times New Roman"/>
            </a:endParaRPr>
          </a:p>
          <a:p>
            <a:pPr indent="-381000" lvl="0" marL="457200" rtl="0" algn="l">
              <a:lnSpc>
                <a:spcPct val="100000"/>
              </a:lnSpc>
              <a:spcBef>
                <a:spcPts val="0"/>
              </a:spcBef>
              <a:spcAft>
                <a:spcPts val="0"/>
              </a:spcAft>
              <a:buClr>
                <a:srgbClr val="F3F3F3"/>
              </a:buClr>
              <a:buSzPts val="2400"/>
              <a:buFont typeface="Times New Roman"/>
              <a:buChar char="●"/>
            </a:pPr>
            <a:r>
              <a:rPr b="1" lang="en" sz="2400">
                <a:solidFill>
                  <a:srgbClr val="F3F3F3"/>
                </a:solidFill>
                <a:latin typeface="Times New Roman"/>
                <a:ea typeface="Times New Roman"/>
                <a:cs typeface="Times New Roman"/>
                <a:sym typeface="Times New Roman"/>
              </a:rPr>
              <a:t>Chicago Latinx Immigration History</a:t>
            </a:r>
            <a:endParaRPr b="1" sz="2400">
              <a:solidFill>
                <a:srgbClr val="F3F3F3"/>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B0000"/>
            </a:gs>
            <a:gs pos="100000">
              <a:srgbClr val="540303"/>
            </a:gs>
          </a:gsLst>
          <a:path path="circle">
            <a:fillToRect b="50%" l="50%" r="50%" t="50%"/>
          </a:path>
          <a:tileRect/>
        </a:gradFill>
      </p:bgPr>
    </p:bg>
    <p:spTree>
      <p:nvGrpSpPr>
        <p:cNvPr id="80" name="Shape 80"/>
        <p:cNvGrpSpPr/>
        <p:nvPr/>
      </p:nvGrpSpPr>
      <p:grpSpPr>
        <a:xfrm>
          <a:off x="0" y="0"/>
          <a:ext cx="0" cy="0"/>
          <a:chOff x="0" y="0"/>
          <a:chExt cx="0" cy="0"/>
        </a:xfrm>
      </p:grpSpPr>
      <p:sp>
        <p:nvSpPr>
          <p:cNvPr id="81" name="Google Shape;81;p17"/>
          <p:cNvSpPr txBox="1"/>
          <p:nvPr>
            <p:ph type="ctrTitle"/>
          </p:nvPr>
        </p:nvSpPr>
        <p:spPr>
          <a:xfrm>
            <a:off x="0" y="0"/>
            <a:ext cx="3837900" cy="2414400"/>
          </a:xfrm>
          <a:prstGeom prst="rect">
            <a:avLst/>
          </a:prstGeom>
        </p:spPr>
        <p:txBody>
          <a:bodyPr anchorCtr="0" anchor="b" bIns="91425" lIns="91425" spcFirstLastPara="1" rIns="91425" wrap="square" tIns="91425">
            <a:noAutofit/>
          </a:bodyPr>
          <a:lstStyle/>
          <a:p>
            <a:pPr indent="0" lvl="0" marL="0" rtl="0">
              <a:lnSpc>
                <a:spcPct val="115000"/>
              </a:lnSpc>
              <a:spcBef>
                <a:spcPts val="0"/>
              </a:spcBef>
              <a:spcAft>
                <a:spcPts val="1600"/>
              </a:spcAft>
              <a:buNone/>
            </a:pPr>
            <a:r>
              <a:rPr b="1" lang="en" sz="3600">
                <a:solidFill>
                  <a:srgbClr val="FFFFFF"/>
                </a:solidFill>
                <a:latin typeface="Times New Roman"/>
                <a:ea typeface="Times New Roman"/>
                <a:cs typeface="Times New Roman"/>
                <a:sym typeface="Times New Roman"/>
              </a:rPr>
              <a:t>Chicago Latinx Immigration History</a:t>
            </a:r>
            <a:endParaRPr sz="3600">
              <a:latin typeface="Times New Roman"/>
              <a:ea typeface="Times New Roman"/>
              <a:cs typeface="Times New Roman"/>
              <a:sym typeface="Times New Roman"/>
            </a:endParaRPr>
          </a:p>
        </p:txBody>
      </p:sp>
      <p:pic>
        <p:nvPicPr>
          <p:cNvPr id="82" name="Google Shape;82;p17"/>
          <p:cNvPicPr preferRelativeResize="0"/>
          <p:nvPr/>
        </p:nvPicPr>
        <p:blipFill rotWithShape="1">
          <a:blip r:embed="rId3">
            <a:alphaModFix/>
          </a:blip>
          <a:srcRect b="20369" l="0" r="0" t="0"/>
          <a:stretch/>
        </p:blipFill>
        <p:spPr>
          <a:xfrm>
            <a:off x="4462150" y="110863"/>
            <a:ext cx="3837900" cy="49217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4E29AA"/>
            </a:gs>
            <a:gs pos="100000">
              <a:srgbClr val="1E123D"/>
            </a:gs>
          </a:gsLst>
          <a:path path="circle">
            <a:fillToRect b="50%" l="50%" r="50%" t="50%"/>
          </a:path>
          <a:tileRect/>
        </a:gra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311700" y="921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solidFill>
                  <a:srgbClr val="FFFFFF"/>
                </a:solidFill>
                <a:latin typeface="Times New Roman"/>
                <a:ea typeface="Times New Roman"/>
                <a:cs typeface="Times New Roman"/>
                <a:sym typeface="Times New Roman"/>
              </a:rPr>
              <a:t>Chicago Sun-Times Newspaper Coverage </a:t>
            </a:r>
            <a:endParaRPr sz="3600">
              <a:latin typeface="Times New Roman"/>
              <a:ea typeface="Times New Roman"/>
              <a:cs typeface="Times New Roman"/>
              <a:sym typeface="Times New Roman"/>
            </a:endParaRPr>
          </a:p>
        </p:txBody>
      </p:sp>
      <p:pic>
        <p:nvPicPr>
          <p:cNvPr id="88" name="Google Shape;88;p18"/>
          <p:cNvPicPr preferRelativeResize="0"/>
          <p:nvPr/>
        </p:nvPicPr>
        <p:blipFill rotWithShape="1">
          <a:blip r:embed="rId3">
            <a:alphaModFix/>
          </a:blip>
          <a:srcRect b="74091" l="47536" r="0" t="0"/>
          <a:stretch/>
        </p:blipFill>
        <p:spPr>
          <a:xfrm>
            <a:off x="6183552" y="809727"/>
            <a:ext cx="2648750" cy="1762025"/>
          </a:xfrm>
          <a:prstGeom prst="rect">
            <a:avLst/>
          </a:prstGeom>
          <a:noFill/>
          <a:ln>
            <a:noFill/>
          </a:ln>
        </p:spPr>
      </p:pic>
      <p:pic>
        <p:nvPicPr>
          <p:cNvPr id="89" name="Google Shape;89;p18"/>
          <p:cNvPicPr preferRelativeResize="0"/>
          <p:nvPr/>
        </p:nvPicPr>
        <p:blipFill rotWithShape="1">
          <a:blip r:embed="rId4">
            <a:alphaModFix/>
          </a:blip>
          <a:srcRect b="22486" l="0" r="0" t="0"/>
          <a:stretch/>
        </p:blipFill>
        <p:spPr>
          <a:xfrm>
            <a:off x="4572000" y="3895524"/>
            <a:ext cx="4571999" cy="1235239"/>
          </a:xfrm>
          <a:prstGeom prst="rect">
            <a:avLst/>
          </a:prstGeom>
          <a:noFill/>
          <a:ln>
            <a:noFill/>
          </a:ln>
        </p:spPr>
      </p:pic>
      <p:pic>
        <p:nvPicPr>
          <p:cNvPr id="90" name="Google Shape;90;p18"/>
          <p:cNvPicPr preferRelativeResize="0"/>
          <p:nvPr/>
        </p:nvPicPr>
        <p:blipFill rotWithShape="1">
          <a:blip r:embed="rId5">
            <a:alphaModFix/>
          </a:blip>
          <a:srcRect b="10548" l="0" r="0" t="-17"/>
          <a:stretch/>
        </p:blipFill>
        <p:spPr>
          <a:xfrm>
            <a:off x="0" y="809725"/>
            <a:ext cx="5105149" cy="2940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4E29AA"/>
            </a:gs>
            <a:gs pos="100000">
              <a:srgbClr val="1E123D"/>
            </a:gs>
          </a:gsLst>
          <a:path path="circle">
            <a:fillToRect b="50%" l="50%" r="50%" t="50%"/>
          </a:path>
          <a:tileRect/>
        </a:grad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311700" y="921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600">
                <a:solidFill>
                  <a:srgbClr val="FFFFFF"/>
                </a:solidFill>
                <a:latin typeface="Times New Roman"/>
                <a:ea typeface="Times New Roman"/>
                <a:cs typeface="Times New Roman"/>
                <a:sym typeface="Times New Roman"/>
              </a:rPr>
              <a:t>Chicago Sun-Times Newspaper Coverage </a:t>
            </a:r>
            <a:endParaRPr sz="3600">
              <a:latin typeface="Times New Roman"/>
              <a:ea typeface="Times New Roman"/>
              <a:cs typeface="Times New Roman"/>
              <a:sym typeface="Times New Roman"/>
            </a:endParaRPr>
          </a:p>
        </p:txBody>
      </p:sp>
      <p:pic>
        <p:nvPicPr>
          <p:cNvPr id="96" name="Google Shape;96;p19"/>
          <p:cNvPicPr preferRelativeResize="0"/>
          <p:nvPr/>
        </p:nvPicPr>
        <p:blipFill rotWithShape="1">
          <a:blip r:embed="rId3">
            <a:alphaModFix/>
          </a:blip>
          <a:srcRect b="0" l="50463" r="2228" t="2903"/>
          <a:stretch/>
        </p:blipFill>
        <p:spPr>
          <a:xfrm>
            <a:off x="5857135" y="717650"/>
            <a:ext cx="3164689" cy="3970650"/>
          </a:xfrm>
          <a:prstGeom prst="rect">
            <a:avLst/>
          </a:prstGeom>
          <a:noFill/>
          <a:ln>
            <a:noFill/>
          </a:ln>
        </p:spPr>
      </p:pic>
      <p:pic>
        <p:nvPicPr>
          <p:cNvPr id="97" name="Google Shape;97;p19"/>
          <p:cNvPicPr preferRelativeResize="0"/>
          <p:nvPr/>
        </p:nvPicPr>
        <p:blipFill rotWithShape="1">
          <a:blip r:embed="rId4">
            <a:alphaModFix/>
          </a:blip>
          <a:srcRect b="15824" l="0" r="0" t="0"/>
          <a:stretch/>
        </p:blipFill>
        <p:spPr>
          <a:xfrm>
            <a:off x="251775" y="2138625"/>
            <a:ext cx="4601150" cy="2549675"/>
          </a:xfrm>
          <a:prstGeom prst="rect">
            <a:avLst/>
          </a:prstGeom>
          <a:noFill/>
          <a:ln>
            <a:noFill/>
          </a:ln>
        </p:spPr>
      </p:pic>
      <p:pic>
        <p:nvPicPr>
          <p:cNvPr id="98" name="Google Shape;98;p19"/>
          <p:cNvPicPr preferRelativeResize="0"/>
          <p:nvPr/>
        </p:nvPicPr>
        <p:blipFill rotWithShape="1">
          <a:blip r:embed="rId3">
            <a:alphaModFix/>
          </a:blip>
          <a:srcRect b="64699" l="0" r="49530" t="0"/>
          <a:stretch/>
        </p:blipFill>
        <p:spPr>
          <a:xfrm>
            <a:off x="3036875" y="717649"/>
            <a:ext cx="2820250" cy="1183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077D2"/>
            </a:gs>
            <a:gs pos="50000">
              <a:srgbClr val="0D5493"/>
            </a:gs>
            <a:gs pos="75000">
              <a:srgbClr val="0B4373"/>
            </a:gs>
            <a:gs pos="88000">
              <a:srgbClr val="0A3A63"/>
            </a:gs>
            <a:gs pos="94000">
              <a:srgbClr val="0A365B"/>
            </a:gs>
            <a:gs pos="97000">
              <a:srgbClr val="0A3457"/>
            </a:gs>
            <a:gs pos="99000">
              <a:srgbClr val="0A3355"/>
            </a:gs>
            <a:gs pos="99500">
              <a:srgbClr val="0A3254"/>
            </a:gs>
            <a:gs pos="99750">
              <a:srgbClr val="0A3254"/>
            </a:gs>
            <a:gs pos="100000">
              <a:srgbClr val="093153"/>
            </a:gs>
          </a:gsLst>
          <a:path path="circle">
            <a:fillToRect b="50%" l="50%" r="50%" t="50%"/>
          </a:path>
          <a:tileRect/>
        </a:gradFill>
      </p:bgPr>
    </p:bg>
    <p:spTree>
      <p:nvGrpSpPr>
        <p:cNvPr id="102" name="Shape 102"/>
        <p:cNvGrpSpPr/>
        <p:nvPr/>
      </p:nvGrpSpPr>
      <p:grpSpPr>
        <a:xfrm>
          <a:off x="0" y="0"/>
          <a:ext cx="0" cy="0"/>
          <a:chOff x="0" y="0"/>
          <a:chExt cx="0" cy="0"/>
        </a:xfrm>
      </p:grpSpPr>
      <p:sp>
        <p:nvSpPr>
          <p:cNvPr id="103" name="Google Shape;103;p20"/>
          <p:cNvSpPr txBox="1"/>
          <p:nvPr>
            <p:ph type="title"/>
          </p:nvPr>
        </p:nvSpPr>
        <p:spPr>
          <a:xfrm>
            <a:off x="740325" y="431625"/>
            <a:ext cx="65331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solidFill>
                  <a:srgbClr val="FFFFFF"/>
                </a:solidFill>
                <a:latin typeface="Times New Roman"/>
                <a:ea typeface="Times New Roman"/>
                <a:cs typeface="Times New Roman"/>
                <a:sym typeface="Times New Roman"/>
              </a:rPr>
              <a:t>Thank you . . .</a:t>
            </a:r>
            <a:endParaRPr sz="3600">
              <a:solidFill>
                <a:srgbClr val="FFFFFF"/>
              </a:solidFill>
              <a:latin typeface="Times New Roman"/>
              <a:ea typeface="Times New Roman"/>
              <a:cs typeface="Times New Roman"/>
              <a:sym typeface="Times New Roman"/>
            </a:endParaRPr>
          </a:p>
        </p:txBody>
      </p:sp>
      <p:sp>
        <p:nvSpPr>
          <p:cNvPr id="104" name="Google Shape;104;p20"/>
          <p:cNvSpPr txBox="1"/>
          <p:nvPr>
            <p:ph idx="1" type="body"/>
          </p:nvPr>
        </p:nvSpPr>
        <p:spPr>
          <a:xfrm>
            <a:off x="311700" y="1990225"/>
            <a:ext cx="8520600" cy="15138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Clr>
                <a:schemeClr val="dk1"/>
              </a:buClr>
              <a:buSzPts val="1100"/>
              <a:buFont typeface="Arial"/>
              <a:buNone/>
            </a:pPr>
            <a:r>
              <a:rPr i="1" lang="en" sz="2400">
                <a:solidFill>
                  <a:schemeClr val="lt1"/>
                </a:solidFill>
                <a:latin typeface="Times New Roman"/>
                <a:ea typeface="Times New Roman"/>
                <a:cs typeface="Times New Roman"/>
                <a:sym typeface="Times New Roman"/>
              </a:rPr>
              <a:t>Special thanks to my mentor Dr. Myrna Garcia for her patience, diligence, and honesty throughout my Posner adventure</a:t>
            </a:r>
            <a:endParaRPr sz="2400">
              <a:solidFill>
                <a:schemeClr val="lt1"/>
              </a:solidFill>
              <a:latin typeface="Times New Roman"/>
              <a:ea typeface="Times New Roman"/>
              <a:cs typeface="Times New Roman"/>
              <a:sym typeface="Times New Roman"/>
            </a:endParaRPr>
          </a:p>
          <a:p>
            <a:pPr indent="0" lvl="0" marL="0">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